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0" r:id="rId1"/>
  </p:sldMasterIdLst>
  <p:notesMasterIdLst>
    <p:notesMasterId r:id="rId121"/>
  </p:notesMasterIdLst>
  <p:handoutMasterIdLst>
    <p:handoutMasterId r:id="rId122"/>
  </p:handoutMasterIdLst>
  <p:sldIdLst>
    <p:sldId id="536" r:id="rId2"/>
    <p:sldId id="284" r:id="rId3"/>
    <p:sldId id="757" r:id="rId4"/>
    <p:sldId id="753" r:id="rId5"/>
    <p:sldId id="744" r:id="rId6"/>
    <p:sldId id="437" r:id="rId7"/>
    <p:sldId id="457" r:id="rId8"/>
    <p:sldId id="392" r:id="rId9"/>
    <p:sldId id="1545" r:id="rId10"/>
    <p:sldId id="754" r:id="rId11"/>
    <p:sldId id="755" r:id="rId12"/>
    <p:sldId id="756" r:id="rId13"/>
    <p:sldId id="593" r:id="rId14"/>
    <p:sldId id="458" r:id="rId15"/>
    <p:sldId id="430" r:id="rId16"/>
    <p:sldId id="491" r:id="rId17"/>
    <p:sldId id="492" r:id="rId18"/>
    <p:sldId id="493" r:id="rId19"/>
    <p:sldId id="398" r:id="rId20"/>
    <p:sldId id="1546" r:id="rId21"/>
    <p:sldId id="459" r:id="rId22"/>
    <p:sldId id="434" r:id="rId23"/>
    <p:sldId id="400" r:id="rId24"/>
    <p:sldId id="436" r:id="rId25"/>
    <p:sldId id="760" r:id="rId26"/>
    <p:sldId id="260" r:id="rId27"/>
    <p:sldId id="462" r:id="rId28"/>
    <p:sldId id="315" r:id="rId29"/>
    <p:sldId id="316" r:id="rId30"/>
    <p:sldId id="317" r:id="rId31"/>
    <p:sldId id="318" r:id="rId32"/>
    <p:sldId id="319" r:id="rId33"/>
    <p:sldId id="320" r:id="rId34"/>
    <p:sldId id="321" r:id="rId35"/>
    <p:sldId id="322" r:id="rId36"/>
    <p:sldId id="323" r:id="rId37"/>
    <p:sldId id="1543" r:id="rId38"/>
    <p:sldId id="772" r:id="rId39"/>
    <p:sldId id="440" r:id="rId40"/>
    <p:sldId id="442" r:id="rId41"/>
    <p:sldId id="484" r:id="rId42"/>
    <p:sldId id="445" r:id="rId43"/>
    <p:sldId id="441" r:id="rId44"/>
    <p:sldId id="473" r:id="rId45"/>
    <p:sldId id="474" r:id="rId46"/>
    <p:sldId id="475" r:id="rId47"/>
    <p:sldId id="607" r:id="rId48"/>
    <p:sldId id="771" r:id="rId49"/>
    <p:sldId id="1544" r:id="rId50"/>
    <p:sldId id="325" r:id="rId51"/>
    <p:sldId id="326" r:id="rId52"/>
    <p:sldId id="327" r:id="rId53"/>
    <p:sldId id="328" r:id="rId54"/>
    <p:sldId id="329" r:id="rId55"/>
    <p:sldId id="330" r:id="rId56"/>
    <p:sldId id="331" r:id="rId57"/>
    <p:sldId id="332" r:id="rId58"/>
    <p:sldId id="608" r:id="rId59"/>
    <p:sldId id="773" r:id="rId60"/>
    <p:sldId id="774" r:id="rId61"/>
    <p:sldId id="599" r:id="rId62"/>
    <p:sldId id="422" r:id="rId63"/>
    <p:sldId id="611" r:id="rId64"/>
    <p:sldId id="261" r:id="rId65"/>
    <p:sldId id="262" r:id="rId66"/>
    <p:sldId id="264" r:id="rId67"/>
    <p:sldId id="263" r:id="rId68"/>
    <p:sldId id="265" r:id="rId69"/>
    <p:sldId id="266" r:id="rId70"/>
    <p:sldId id="267" r:id="rId71"/>
    <p:sldId id="1549" r:id="rId72"/>
    <p:sldId id="1649" r:id="rId73"/>
    <p:sldId id="1650" r:id="rId74"/>
    <p:sldId id="1651" r:id="rId75"/>
    <p:sldId id="285" r:id="rId76"/>
    <p:sldId id="1645" r:id="rId77"/>
    <p:sldId id="1652" r:id="rId78"/>
    <p:sldId id="1653" r:id="rId79"/>
    <p:sldId id="1654" r:id="rId80"/>
    <p:sldId id="1655" r:id="rId81"/>
    <p:sldId id="1656" r:id="rId82"/>
    <p:sldId id="259" r:id="rId83"/>
    <p:sldId id="1657" r:id="rId84"/>
    <p:sldId id="1625" r:id="rId85"/>
    <p:sldId id="1646" r:id="rId86"/>
    <p:sldId id="1658" r:id="rId87"/>
    <p:sldId id="1659" r:id="rId88"/>
    <p:sldId id="1660" r:id="rId89"/>
    <p:sldId id="1661" r:id="rId90"/>
    <p:sldId id="1662" r:id="rId91"/>
    <p:sldId id="1663" r:id="rId92"/>
    <p:sldId id="1664" r:id="rId93"/>
    <p:sldId id="1665" r:id="rId94"/>
    <p:sldId id="1666" r:id="rId95"/>
    <p:sldId id="1667" r:id="rId96"/>
    <p:sldId id="1668" r:id="rId97"/>
    <p:sldId id="1669" r:id="rId98"/>
    <p:sldId id="1670" r:id="rId99"/>
    <p:sldId id="1671" r:id="rId100"/>
    <p:sldId id="1672" r:id="rId101"/>
    <p:sldId id="1673" r:id="rId102"/>
    <p:sldId id="1674" r:id="rId103"/>
    <p:sldId id="1629" r:id="rId104"/>
    <p:sldId id="1630" r:id="rId105"/>
    <p:sldId id="1675" r:id="rId106"/>
    <p:sldId id="1631" r:id="rId107"/>
    <p:sldId id="1676" r:id="rId108"/>
    <p:sldId id="1677" r:id="rId109"/>
    <p:sldId id="1678" r:id="rId110"/>
    <p:sldId id="1679" r:id="rId111"/>
    <p:sldId id="313" r:id="rId112"/>
    <p:sldId id="1632" r:id="rId113"/>
    <p:sldId id="271" r:id="rId114"/>
    <p:sldId id="1634" r:id="rId115"/>
    <p:sldId id="1637" r:id="rId116"/>
    <p:sldId id="1640" r:id="rId117"/>
    <p:sldId id="1681" r:id="rId118"/>
    <p:sldId id="1513" r:id="rId119"/>
    <p:sldId id="306" r:id="rId120"/>
  </p:sldIdLst>
  <p:sldSz cx="9144000" cy="6858000" type="screen4x3"/>
  <p:notesSz cx="7104063" cy="10234613"/>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227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18" autoAdjust="0"/>
    <p:restoredTop sz="90730" autoAdjust="0"/>
  </p:normalViewPr>
  <p:slideViewPr>
    <p:cSldViewPr snapToGrid="0" snapToObjects="1">
      <p:cViewPr>
        <p:scale>
          <a:sx n="95" d="100"/>
          <a:sy n="95" d="100"/>
        </p:scale>
        <p:origin x="1552" y="99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55" d="100"/>
          <a:sy n="55" d="100"/>
        </p:scale>
        <p:origin x="-2856" y="-102"/>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
              <a:t>Performance</a:t>
            </a:r>
            <a:r>
              <a:rPr lang="es-ES" baseline="0"/>
              <a:t> of different SSL Models</a:t>
            </a:r>
            <a:endParaRPr lang="es-ES"/>
          </a:p>
        </c:rich>
      </c:tx>
      <c:layout>
        <c:manualLayout>
          <c:xMode val="edge"/>
          <c:yMode val="edge"/>
          <c:x val="9.281461019325199E-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ES"/>
        </a:p>
      </c:txPr>
    </c:title>
    <c:autoTitleDeleted val="0"/>
    <c:plotArea>
      <c:layout/>
      <c:barChart>
        <c:barDir val="col"/>
        <c:grouping val="clustered"/>
        <c:varyColors val="0"/>
        <c:ser>
          <c:idx val="0"/>
          <c:order val="0"/>
          <c:tx>
            <c:v>Top 1 accuracy</c:v>
          </c:tx>
          <c:spPr>
            <a:solidFill>
              <a:schemeClr val="accent1"/>
            </a:solidFill>
            <a:ln>
              <a:noFill/>
            </a:ln>
            <a:effectLst/>
          </c:spPr>
          <c:invertIfNegative val="0"/>
          <c:cat>
            <c:strRef>
              <c:f>Hoja1!$C$7:$C$9</c:f>
              <c:strCache>
                <c:ptCount val="3"/>
                <c:pt idx="0">
                  <c:v>Barlow Twins (λ=0,0051)</c:v>
                </c:pt>
                <c:pt idx="1">
                  <c:v>SimSiam</c:v>
                </c:pt>
                <c:pt idx="2">
                  <c:v>OptSSL (λ=0,5)</c:v>
                </c:pt>
              </c:strCache>
            </c:strRef>
          </c:cat>
          <c:val>
            <c:numRef>
              <c:f>Hoja1!$D$7:$D$9</c:f>
              <c:numCache>
                <c:formatCode>General</c:formatCode>
                <c:ptCount val="3"/>
                <c:pt idx="0">
                  <c:v>49.89</c:v>
                </c:pt>
                <c:pt idx="1">
                  <c:v>54.33</c:v>
                </c:pt>
                <c:pt idx="2">
                  <c:v>63.52</c:v>
                </c:pt>
              </c:numCache>
            </c:numRef>
          </c:val>
          <c:extLst>
            <c:ext xmlns:c16="http://schemas.microsoft.com/office/drawing/2014/chart" uri="{C3380CC4-5D6E-409C-BE32-E72D297353CC}">
              <c16:uniqueId val="{00000000-493E-4800-8123-1A63DEF227D2}"/>
            </c:ext>
          </c:extLst>
        </c:ser>
        <c:ser>
          <c:idx val="1"/>
          <c:order val="1"/>
          <c:tx>
            <c:v>Top 5 accuracy</c:v>
          </c:tx>
          <c:spPr>
            <a:solidFill>
              <a:schemeClr val="accent2"/>
            </a:solidFill>
            <a:ln>
              <a:noFill/>
            </a:ln>
            <a:effectLst/>
          </c:spPr>
          <c:invertIfNegative val="0"/>
          <c:cat>
            <c:strRef>
              <c:f>Hoja1!$C$7:$C$9</c:f>
              <c:strCache>
                <c:ptCount val="3"/>
                <c:pt idx="0">
                  <c:v>Barlow Twins (λ=0,0051)</c:v>
                </c:pt>
                <c:pt idx="1">
                  <c:v>SimSiam</c:v>
                </c:pt>
                <c:pt idx="2">
                  <c:v>OptSSL (λ=0,5)</c:v>
                </c:pt>
              </c:strCache>
            </c:strRef>
          </c:cat>
          <c:val>
            <c:numRef>
              <c:f>Hoja1!$E$7:$E$9</c:f>
              <c:numCache>
                <c:formatCode>General</c:formatCode>
                <c:ptCount val="3"/>
                <c:pt idx="0">
                  <c:v>79.069999999999993</c:v>
                </c:pt>
                <c:pt idx="1">
                  <c:v>81.62</c:v>
                </c:pt>
                <c:pt idx="2">
                  <c:v>87.48</c:v>
                </c:pt>
              </c:numCache>
            </c:numRef>
          </c:val>
          <c:extLst>
            <c:ext xmlns:c16="http://schemas.microsoft.com/office/drawing/2014/chart" uri="{C3380CC4-5D6E-409C-BE32-E72D297353CC}">
              <c16:uniqueId val="{00000001-493E-4800-8123-1A63DEF227D2}"/>
            </c:ext>
          </c:extLst>
        </c:ser>
        <c:dLbls>
          <c:showLegendKey val="0"/>
          <c:showVal val="0"/>
          <c:showCatName val="0"/>
          <c:showSerName val="0"/>
          <c:showPercent val="0"/>
          <c:showBubbleSize val="0"/>
        </c:dLbls>
        <c:gapWidth val="219"/>
        <c:overlap val="-27"/>
        <c:axId val="588800175"/>
        <c:axId val="588788943"/>
      </c:barChart>
      <c:catAx>
        <c:axId val="5888001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
                  <a:t>Model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E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ES"/>
          </a:p>
        </c:txPr>
        <c:crossAx val="588788943"/>
        <c:crosses val="autoZero"/>
        <c:auto val="1"/>
        <c:lblAlgn val="ctr"/>
        <c:lblOffset val="100"/>
        <c:noMultiLvlLbl val="0"/>
      </c:catAx>
      <c:valAx>
        <c:axId val="588788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
                  <a:t>k-NN accuracy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ES"/>
          </a:p>
        </c:txPr>
        <c:crossAx val="5888001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ES"/>
        </a:p>
      </c:txPr>
    </c:legend>
    <c:plotVisOnly val="1"/>
    <c:dispBlanksAs val="gap"/>
    <c:showDLblsOverMax val="0"/>
  </c:chart>
  <c:spPr>
    <a:noFill/>
    <a:ln>
      <a:noFill/>
    </a:ln>
    <a:effectLst/>
  </c:spPr>
  <c:txPr>
    <a:bodyPr/>
    <a:lstStyle/>
    <a:p>
      <a:pPr>
        <a:defRPr/>
      </a:pPr>
      <a:endParaRPr lang="en-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1"/>
            <a:ext cx="3078427" cy="511730"/>
          </a:xfrm>
          <a:prstGeom prst="rect">
            <a:avLst/>
          </a:prstGeom>
        </p:spPr>
        <p:txBody>
          <a:bodyPr vert="horz" lIns="94787" tIns="47393" rIns="94787" bIns="47393" rtlCol="0"/>
          <a:lstStyle>
            <a:lvl1pPr algn="l">
              <a:defRPr sz="1200"/>
            </a:lvl1pPr>
          </a:lstStyle>
          <a:p>
            <a:endParaRPr lang="en-AU"/>
          </a:p>
        </p:txBody>
      </p:sp>
      <p:sp>
        <p:nvSpPr>
          <p:cNvPr id="3" name="Marcador de fecha 2"/>
          <p:cNvSpPr>
            <a:spLocks noGrp="1"/>
          </p:cNvSpPr>
          <p:nvPr>
            <p:ph type="dt" sz="quarter" idx="1"/>
          </p:nvPr>
        </p:nvSpPr>
        <p:spPr>
          <a:xfrm>
            <a:off x="4023993" y="1"/>
            <a:ext cx="3078427" cy="511730"/>
          </a:xfrm>
          <a:prstGeom prst="rect">
            <a:avLst/>
          </a:prstGeom>
        </p:spPr>
        <p:txBody>
          <a:bodyPr vert="horz" lIns="94787" tIns="47393" rIns="94787" bIns="47393" rtlCol="0"/>
          <a:lstStyle>
            <a:lvl1pPr algn="r">
              <a:defRPr sz="1200"/>
            </a:lvl1pPr>
          </a:lstStyle>
          <a:p>
            <a:fld id="{7A698232-E00C-EF47-B173-17FDEDFFF7A2}" type="datetimeFigureOut">
              <a:rPr lang="es-ES" smtClean="0"/>
              <a:pPr/>
              <a:t>20/3/23</a:t>
            </a:fld>
            <a:endParaRPr lang="en-AU"/>
          </a:p>
        </p:txBody>
      </p:sp>
      <p:sp>
        <p:nvSpPr>
          <p:cNvPr id="4" name="Marcador de pie de página 3"/>
          <p:cNvSpPr>
            <a:spLocks noGrp="1"/>
          </p:cNvSpPr>
          <p:nvPr>
            <p:ph type="ftr" sz="quarter" idx="2"/>
          </p:nvPr>
        </p:nvSpPr>
        <p:spPr>
          <a:xfrm>
            <a:off x="1" y="9721107"/>
            <a:ext cx="3078427" cy="511730"/>
          </a:xfrm>
          <a:prstGeom prst="rect">
            <a:avLst/>
          </a:prstGeom>
        </p:spPr>
        <p:txBody>
          <a:bodyPr vert="horz" lIns="94787" tIns="47393" rIns="94787" bIns="47393" rtlCol="0" anchor="b"/>
          <a:lstStyle>
            <a:lvl1pPr algn="l">
              <a:defRPr sz="1200"/>
            </a:lvl1pPr>
          </a:lstStyle>
          <a:p>
            <a:endParaRPr lang="en-AU"/>
          </a:p>
        </p:txBody>
      </p:sp>
      <p:sp>
        <p:nvSpPr>
          <p:cNvPr id="5" name="Marcador de número de diapositiva 4"/>
          <p:cNvSpPr>
            <a:spLocks noGrp="1"/>
          </p:cNvSpPr>
          <p:nvPr>
            <p:ph type="sldNum" sz="quarter" idx="3"/>
          </p:nvPr>
        </p:nvSpPr>
        <p:spPr>
          <a:xfrm>
            <a:off x="4023993" y="9721107"/>
            <a:ext cx="3078427" cy="511730"/>
          </a:xfrm>
          <a:prstGeom prst="rect">
            <a:avLst/>
          </a:prstGeom>
        </p:spPr>
        <p:txBody>
          <a:bodyPr vert="horz" lIns="94787" tIns="47393" rIns="94787" bIns="47393" rtlCol="0" anchor="b"/>
          <a:lstStyle>
            <a:lvl1pPr algn="r">
              <a:defRPr sz="1200"/>
            </a:lvl1pPr>
          </a:lstStyle>
          <a:p>
            <a:fld id="{C5F08B5A-91F4-1849-97DB-8DC2787FD3ED}" type="slidenum">
              <a:rPr lang="en-AU" smtClean="0"/>
              <a:pPr/>
              <a:t>‹#›</a:t>
            </a:fld>
            <a:endParaRPr lang="en-AU"/>
          </a:p>
        </p:txBody>
      </p:sp>
    </p:spTree>
    <p:extLst>
      <p:ext uri="{BB962C8B-B14F-4D97-AF65-F5344CB8AC3E}">
        <p14:creationId xmlns:p14="http://schemas.microsoft.com/office/powerpoint/2010/main" val="31528849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1"/>
            <a:ext cx="3078427" cy="511730"/>
          </a:xfrm>
          <a:prstGeom prst="rect">
            <a:avLst/>
          </a:prstGeom>
        </p:spPr>
        <p:txBody>
          <a:bodyPr vert="horz" lIns="94787" tIns="47393" rIns="94787" bIns="47393" rtlCol="0"/>
          <a:lstStyle>
            <a:lvl1pPr algn="l">
              <a:defRPr sz="1200"/>
            </a:lvl1pPr>
          </a:lstStyle>
          <a:p>
            <a:endParaRPr lang="en-AU"/>
          </a:p>
        </p:txBody>
      </p:sp>
      <p:sp>
        <p:nvSpPr>
          <p:cNvPr id="3" name="Marcador de fecha 2"/>
          <p:cNvSpPr>
            <a:spLocks noGrp="1"/>
          </p:cNvSpPr>
          <p:nvPr>
            <p:ph type="dt" idx="1"/>
          </p:nvPr>
        </p:nvSpPr>
        <p:spPr>
          <a:xfrm>
            <a:off x="4023993" y="1"/>
            <a:ext cx="3078427" cy="511730"/>
          </a:xfrm>
          <a:prstGeom prst="rect">
            <a:avLst/>
          </a:prstGeom>
        </p:spPr>
        <p:txBody>
          <a:bodyPr vert="horz" lIns="94787" tIns="47393" rIns="94787" bIns="47393" rtlCol="0"/>
          <a:lstStyle>
            <a:lvl1pPr algn="r">
              <a:defRPr sz="1200"/>
            </a:lvl1pPr>
          </a:lstStyle>
          <a:p>
            <a:fld id="{52B99695-7962-A048-A1BB-865484E31502}" type="datetimeFigureOut">
              <a:rPr lang="es-ES" smtClean="0"/>
              <a:pPr/>
              <a:t>20/3/23</a:t>
            </a:fld>
            <a:endParaRPr lang="en-AU"/>
          </a:p>
        </p:txBody>
      </p:sp>
      <p:sp>
        <p:nvSpPr>
          <p:cNvPr id="4" name="Marcador de imagen de diapositiva 3"/>
          <p:cNvSpPr>
            <a:spLocks noGrp="1" noRot="1" noChangeAspect="1"/>
          </p:cNvSpPr>
          <p:nvPr>
            <p:ph type="sldImg" idx="2"/>
          </p:nvPr>
        </p:nvSpPr>
        <p:spPr>
          <a:xfrm>
            <a:off x="992188" y="766763"/>
            <a:ext cx="5119687" cy="3838575"/>
          </a:xfrm>
          <a:prstGeom prst="rect">
            <a:avLst/>
          </a:prstGeom>
          <a:noFill/>
          <a:ln w="12700">
            <a:solidFill>
              <a:prstClr val="black"/>
            </a:solidFill>
          </a:ln>
        </p:spPr>
        <p:txBody>
          <a:bodyPr vert="horz" lIns="94787" tIns="47393" rIns="94787" bIns="47393" rtlCol="0" anchor="ctr"/>
          <a:lstStyle/>
          <a:p>
            <a:endParaRPr lang="en-AU"/>
          </a:p>
        </p:txBody>
      </p:sp>
      <p:sp>
        <p:nvSpPr>
          <p:cNvPr id="5" name="Marcador de notas 4"/>
          <p:cNvSpPr>
            <a:spLocks noGrp="1"/>
          </p:cNvSpPr>
          <p:nvPr>
            <p:ph type="body" sz="quarter" idx="3"/>
          </p:nvPr>
        </p:nvSpPr>
        <p:spPr>
          <a:xfrm>
            <a:off x="710407" y="4861442"/>
            <a:ext cx="5683250" cy="4605576"/>
          </a:xfrm>
          <a:prstGeom prst="rect">
            <a:avLst/>
          </a:prstGeom>
        </p:spPr>
        <p:txBody>
          <a:bodyPr vert="horz" lIns="94787" tIns="47393" rIns="94787" bIns="47393"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AU"/>
          </a:p>
        </p:txBody>
      </p:sp>
      <p:sp>
        <p:nvSpPr>
          <p:cNvPr id="6" name="Marcador de pie de página 5"/>
          <p:cNvSpPr>
            <a:spLocks noGrp="1"/>
          </p:cNvSpPr>
          <p:nvPr>
            <p:ph type="ftr" sz="quarter" idx="4"/>
          </p:nvPr>
        </p:nvSpPr>
        <p:spPr>
          <a:xfrm>
            <a:off x="1" y="9721107"/>
            <a:ext cx="3078427" cy="511730"/>
          </a:xfrm>
          <a:prstGeom prst="rect">
            <a:avLst/>
          </a:prstGeom>
        </p:spPr>
        <p:txBody>
          <a:bodyPr vert="horz" lIns="94787" tIns="47393" rIns="94787" bIns="47393" rtlCol="0" anchor="b"/>
          <a:lstStyle>
            <a:lvl1pPr algn="l">
              <a:defRPr sz="1200"/>
            </a:lvl1pPr>
          </a:lstStyle>
          <a:p>
            <a:endParaRPr lang="en-AU"/>
          </a:p>
        </p:txBody>
      </p:sp>
      <p:sp>
        <p:nvSpPr>
          <p:cNvPr id="7" name="Marcador de número de diapositiva 6"/>
          <p:cNvSpPr>
            <a:spLocks noGrp="1"/>
          </p:cNvSpPr>
          <p:nvPr>
            <p:ph type="sldNum" sz="quarter" idx="5"/>
          </p:nvPr>
        </p:nvSpPr>
        <p:spPr>
          <a:xfrm>
            <a:off x="4023993" y="9721107"/>
            <a:ext cx="3078427" cy="511730"/>
          </a:xfrm>
          <a:prstGeom prst="rect">
            <a:avLst/>
          </a:prstGeom>
        </p:spPr>
        <p:txBody>
          <a:bodyPr vert="horz" lIns="94787" tIns="47393" rIns="94787" bIns="47393" rtlCol="0" anchor="b"/>
          <a:lstStyle>
            <a:lvl1pPr algn="r">
              <a:defRPr sz="1200"/>
            </a:lvl1pPr>
          </a:lstStyle>
          <a:p>
            <a:fld id="{08CE7C22-9B86-EE4C-A9E5-32BBE3F0E988}" type="slidenum">
              <a:rPr lang="en-AU" smtClean="0"/>
              <a:pPr/>
              <a:t>‹#›</a:t>
            </a:fld>
            <a:endParaRPr lang="en-AU"/>
          </a:p>
        </p:txBody>
      </p:sp>
    </p:spTree>
    <p:extLst>
      <p:ext uri="{BB962C8B-B14F-4D97-AF65-F5344CB8AC3E}">
        <p14:creationId xmlns:p14="http://schemas.microsoft.com/office/powerpoint/2010/main" val="17560058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pPr>
              <a:defRPr/>
            </a:pPr>
            <a:fld id="{AAF6E708-4A5A-4367-BC81-C6333B170510}" type="slidenum">
              <a:rPr lang="es-ES" smtClean="0"/>
              <a:pPr>
                <a:defRPr/>
              </a:pPr>
              <a:t>1</a:t>
            </a:fld>
            <a:endParaRPr lang="es-ES"/>
          </a:p>
        </p:txBody>
      </p:sp>
    </p:spTree>
    <p:extLst>
      <p:ext uri="{BB962C8B-B14F-4D97-AF65-F5344CB8AC3E}">
        <p14:creationId xmlns:p14="http://schemas.microsoft.com/office/powerpoint/2010/main" val="1208351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29: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r>
              <a:rPr lang="es-ES"/>
              <a:t>https://medium.com/analytics-vidhya/cnns-architectures-lenet-alexnet-vgg-googlenet-resnet-and-more-666091488df5</a:t>
            </a:r>
            <a:endParaRPr/>
          </a:p>
        </p:txBody>
      </p:sp>
      <p:sp>
        <p:nvSpPr>
          <p:cNvPr id="435" name="Google Shape;435;p29: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s-ES">
                <a:latin typeface="Calibri"/>
                <a:ea typeface="Calibri"/>
                <a:cs typeface="Calibri"/>
              </a:rPr>
              <a:t>15</a:t>
            </a:fld>
            <a:endParaRPr>
              <a:latin typeface="Calibri"/>
              <a:ea typeface="Calibri"/>
              <a:cs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25: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r>
              <a:rPr lang="es-ES"/>
              <a:t>https://www.datasetlist.com</a:t>
            </a:r>
            <a:endParaRPr/>
          </a:p>
        </p:txBody>
      </p:sp>
      <p:sp>
        <p:nvSpPr>
          <p:cNvPr id="357" name="Google Shape;357;p25: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s-ES">
                <a:latin typeface="Calibri"/>
                <a:ea typeface="Calibri"/>
                <a:cs typeface="Calibri"/>
              </a:rPr>
              <a:t>16</a:t>
            </a:fld>
            <a:endParaRPr>
              <a:latin typeface="Calibri"/>
              <a:ea typeface="Calibri"/>
              <a:cs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92929"/>
                </a:solidFill>
                <a:effectLst/>
                <a:latin typeface="source-serif-pro"/>
              </a:rPr>
              <a:t>Suppose we have a small sample of data points. Say we have 10 points in the sample and out of these 10 points 7 belongs to positive class and 3 belongs to negative class. Then fraction of positive points is 0.7(</a:t>
            </a:r>
            <a:r>
              <a:rPr lang="en-GB" b="1" i="0" dirty="0">
                <a:solidFill>
                  <a:srgbClr val="292929"/>
                </a:solidFill>
                <a:effectLst/>
                <a:latin typeface="source-serif-pro"/>
              </a:rPr>
              <a:t>observed probability</a:t>
            </a:r>
            <a:r>
              <a:rPr lang="en-GB" b="0" i="0" dirty="0">
                <a:solidFill>
                  <a:srgbClr val="292929"/>
                </a:solidFill>
                <a:effectLst/>
                <a:latin typeface="source-serif-pro"/>
              </a:rPr>
              <a:t>). This means that there is 70% probability that a point in this sample will get a class label as positive. Now we will take the average of probability estimates (</a:t>
            </a:r>
            <a:r>
              <a:rPr lang="en-GB" b="1" i="0" dirty="0">
                <a:solidFill>
                  <a:srgbClr val="292929"/>
                </a:solidFill>
                <a:effectLst/>
                <a:latin typeface="source-serif-pro"/>
              </a:rPr>
              <a:t>predicted probability</a:t>
            </a:r>
            <a:r>
              <a:rPr lang="en-GB" b="0" i="0" dirty="0">
                <a:solidFill>
                  <a:srgbClr val="292929"/>
                </a:solidFill>
                <a:effectLst/>
                <a:latin typeface="source-serif-pro"/>
              </a:rPr>
              <a:t>) predicted by the model. We expect this average to be around 0.7 . If this value is far from 0.7 then our model is not calibrated. Following graph shows the ideal case when the model is perfectly calibrated. We don’t get this plot in practice.</a:t>
            </a:r>
          </a:p>
          <a:p>
            <a:endParaRPr lang="en-GB" dirty="0"/>
          </a:p>
        </p:txBody>
      </p:sp>
      <p:sp>
        <p:nvSpPr>
          <p:cNvPr id="4" name="Slide Number Placeholder 3"/>
          <p:cNvSpPr>
            <a:spLocks noGrp="1"/>
          </p:cNvSpPr>
          <p:nvPr>
            <p:ph type="sldNum" sz="quarter" idx="5"/>
          </p:nvPr>
        </p:nvSpPr>
        <p:spPr/>
        <p:txBody>
          <a:bodyPr/>
          <a:lstStyle/>
          <a:p>
            <a:fld id="{08CE7C22-9B86-EE4C-A9E5-32BBE3F0E988}" type="slidenum">
              <a:rPr lang="en-AU" smtClean="0"/>
              <a:pPr/>
              <a:t>20</a:t>
            </a:fld>
            <a:endParaRPr lang="en-AU"/>
          </a:p>
        </p:txBody>
      </p:sp>
    </p:spTree>
    <p:extLst>
      <p:ext uri="{BB962C8B-B14F-4D97-AF65-F5344CB8AC3E}">
        <p14:creationId xmlns:p14="http://schemas.microsoft.com/office/powerpoint/2010/main" val="287408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22</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297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t>For many machine learning applications that rely on hardware for interaction, gathering data and training a model in </a:t>
            </a:r>
            <a:r>
              <a:rPr lang="en" err="1"/>
              <a:t>te</a:t>
            </a:r>
            <a:r>
              <a:rPr lang="en"/>
              <a:t> real world is either expensive, time-consuming, or simply too dangerous. It is thus advisable to gather data in some other, less risky way.</a:t>
            </a: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p>
          <a:p>
            <a:r>
              <a:rPr lang="en"/>
              <a:t>Learning from a simulation and applying the acquired knowledge to the real world is an instance of </a:t>
            </a:r>
            <a:r>
              <a:rPr lang="en" b="1"/>
              <a:t>transfer learning scenario 2</a:t>
            </a:r>
            <a:r>
              <a:rPr lang="en"/>
              <a:t>, as the feature spaces between source and target domain are the same (both generally rely on pixels), but the marginal probability distributions between simulation and reality are different, i.e. objects in the simulation and the source look different, although this difference diminishes as simulations get more realistic. </a:t>
            </a:r>
            <a:endParaRPr lang="es-ES_tradnl"/>
          </a:p>
          <a:p>
            <a:pPr marL="285750" indent="-285750">
              <a:buFont typeface="Arial"/>
              <a:buChar char="•"/>
            </a:pPr>
            <a:r>
              <a:rPr lang="en"/>
              <a:t>the conditional probability distributions between simulation and real </a:t>
            </a:r>
            <a:r>
              <a:rPr lang="en" err="1"/>
              <a:t>wold</a:t>
            </a:r>
            <a:r>
              <a:rPr lang="en"/>
              <a:t> might be different as the simulation is not able to fully replicate all reactions in the real world, e.g. a physics engine can not completely mimic the complex interactions of real-world objects.</a:t>
            </a: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t>Simulation is the preferred tool for this and is used towards enabling many advanced ML systems in the real world. Learning from a simulation and applying the acquired knowledge to the real world is an instance of transfer learning scenario 2, as the feature spaces between source and target domain are the same (both generally rely on pixels), but the marginal probability distributions between simulation and reality are different, i.e. objects in the simulation and the source look different, although this difference diminishes as simulations get more realistic. At the same time, the conditional probability distributions between simulation and real wold might be different as the simulation is not able to fully replicate all reactions in the real world, e.g. a physics engine can not completely mimic the complex interactions of real-world objects.</a:t>
            </a:r>
            <a:endParaRPr lang="es-ES_tradnl"/>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_tradnl"/>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t>Learning from simulations has the benefit of making data gathering easy as objects can be easily bounded and analyzed, while simultaneously enabling fast training, as learning can be parallelized across multiple instances. Consequently, it is a prerequisite for large-scale machine learning projects that need to interact with the real world, such as self-driving cars (Figure 6). According to Zhaoyin Jia, Google's self-driving car tech lead, "Simulation is essential if you really want to do a self-driving car". Udacity has open-sourced the simulator it uses for teaching its self-driving car engineer nanodegree, which can be seen in Figure 7 and OpenAI's Universe will potentially allows to train a self-driving car using GTA 5 or other video games.</a:t>
            </a: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p>
          <a:p>
            <a:endParaRPr lang="en"/>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23</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7999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t>Finally, while the above challenges deal with general text or image types, problems are amplified if we look at domains that pertain to individual or groups of users: Consider the case of automatic speech recognition (ASR). Speech is poised to become the next big platform, with 50% of all our searches predicted to be performed by voice by 2020. Most ASR systems are evaluated traditionally on the Switchboard dataset, which comprises 500 speakers. Most people with a standard accent are thus fortunate, while immigrants, people with non-standard accents, people with a speech impediment, or children have trouble being understood. Now more than ever do we need systems that are able to adapt to individual users and minorities to ensure that everyone's voice is heard.</a:t>
            </a:r>
          </a:p>
          <a:p>
            <a:endParaRPr lang="en"/>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24</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5576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2: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469" name="Google Shape;469;p3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6616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5: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254" name="Google Shape;254;p5: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26</a:t>
            </a:fld>
            <a:endParaRPr/>
          </a:p>
        </p:txBody>
      </p:sp>
    </p:spTree>
    <p:extLst>
      <p:ext uri="{BB962C8B-B14F-4D97-AF65-F5344CB8AC3E}">
        <p14:creationId xmlns:p14="http://schemas.microsoft.com/office/powerpoint/2010/main" val="1164612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60: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248" name="Google Shape;1248;p60: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6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9" name="Google Shape;1259;p61: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Clr>
                <a:schemeClr val="dk1"/>
              </a:buClr>
              <a:buSzPts val="1200"/>
              <a:buFont typeface="Calibri"/>
              <a:buNone/>
            </a:pPr>
            <a:r>
              <a:rPr lang="en-GB"/>
              <a:t> Multi-task learning aims to improve learning efficiency and prediction accuracy for for each task,</a:t>
            </a:r>
            <a:endParaRPr/>
          </a:p>
          <a:p>
            <a:pPr marL="0" lvl="0" indent="0" algn="l" rtl="0">
              <a:spcBef>
                <a:spcPts val="0"/>
              </a:spcBef>
              <a:spcAft>
                <a:spcPts val="0"/>
              </a:spcAft>
              <a:buClr>
                <a:schemeClr val="dk1"/>
              </a:buClr>
              <a:buSzPts val="1200"/>
              <a:buFont typeface="Calibri"/>
              <a:buNone/>
            </a:pPr>
            <a:r>
              <a:rPr lang="en-GB"/>
              <a:t>when compared to training the models separately [18, 19]. It can be considered an approach to</a:t>
            </a:r>
            <a:endParaRPr/>
          </a:p>
          <a:p>
            <a:pPr marL="0" lvl="0" indent="0" algn="l" rtl="0">
              <a:spcBef>
                <a:spcPts val="0"/>
              </a:spcBef>
              <a:spcAft>
                <a:spcPts val="0"/>
              </a:spcAft>
              <a:buClr>
                <a:schemeClr val="dk1"/>
              </a:buClr>
              <a:buSzPts val="1200"/>
              <a:buFont typeface="Calibri"/>
              <a:buNone/>
            </a:pPr>
            <a:r>
              <a:rPr lang="en-GB"/>
              <a:t>inductive knowledge transfer which improves generalisation by sharing the domain information</a:t>
            </a:r>
            <a:endParaRPr/>
          </a:p>
          <a:p>
            <a:pPr marL="0" lvl="0" indent="0" algn="l" rtl="0">
              <a:spcBef>
                <a:spcPts val="0"/>
              </a:spcBef>
              <a:spcAft>
                <a:spcPts val="0"/>
              </a:spcAft>
              <a:buClr>
                <a:schemeClr val="dk1"/>
              </a:buClr>
              <a:buSzPts val="1200"/>
              <a:buFont typeface="Calibri"/>
              <a:buNone/>
            </a:pPr>
            <a:r>
              <a:rPr lang="en-GB"/>
              <a:t>between complimentary tasks. It does this by using a shared representation to learn multiple tasks –</a:t>
            </a:r>
            <a:endParaRPr/>
          </a:p>
          <a:p>
            <a:pPr marL="0" lvl="0" indent="0" algn="l" rtl="0">
              <a:spcBef>
                <a:spcPts val="0"/>
              </a:spcBef>
              <a:spcAft>
                <a:spcPts val="0"/>
              </a:spcAft>
              <a:buClr>
                <a:schemeClr val="dk1"/>
              </a:buClr>
              <a:buSzPts val="1200"/>
              <a:buFont typeface="Calibri"/>
              <a:buNone/>
            </a:pPr>
            <a:r>
              <a:rPr lang="en-GB"/>
              <a:t>what is learned from one task can help other tasks be learned better [1].</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0: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445" name="Google Shape;445;p3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62: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268" name="Google Shape;1268;p62: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63: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277" name="Google Shape;1277;p63: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64: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285" name="Google Shape;1285;p64: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p65: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95" name="Google Shape;1295;p6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6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5" name="Google Shape;1305;p66: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06" name="Google Shape;1306;p66: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latin typeface="Calibri"/>
                <a:ea typeface="Calibri"/>
                <a:cs typeface="Calibri"/>
                <a:sym typeface="Calibri"/>
              </a:rPr>
              <a:t>34</a:t>
            </a:fld>
            <a:endParaRPr>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67: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4" name="Google Shape;1314;p67: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r>
              <a:rPr lang="en-GB"/>
              <a:t>We are proving that completing our proposals with transformers we can come up with 90% of top1 food recognition and 48%  of food segmentation precision,</a:t>
            </a:r>
            <a:endParaRPr/>
          </a:p>
        </p:txBody>
      </p:sp>
      <p:sp>
        <p:nvSpPr>
          <p:cNvPr id="1315" name="Google Shape;1315;p67: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marR="0" lvl="0" indent="0" algn="r" rtl="0">
              <a:spcBef>
                <a:spcPts val="0"/>
              </a:spcBef>
              <a:spcAft>
                <a:spcPts val="0"/>
              </a:spcAft>
              <a:buClr>
                <a:schemeClr val="dk1"/>
              </a:buClr>
              <a:buSzPts val="1300"/>
              <a:buFont typeface="Calibri"/>
              <a:buNone/>
            </a:pPr>
            <a:fld id="{00000000-1234-1234-1234-123412341234}" type="slidenum">
              <a:rPr lang="en-GB" sz="1300" u="none" strike="noStrike" cap="none">
                <a:solidFill>
                  <a:schemeClr val="dk1"/>
                </a:solidFill>
              </a:rPr>
              <a:t>35</a:t>
            </a:fld>
            <a:endParaRPr sz="1300" u="none" strike="noStrike" cap="none">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p6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p68:notes"/>
          <p:cNvSpPr txBox="1">
            <a:spLocks noGrp="1"/>
          </p:cNvSpPr>
          <p:nvPr>
            <p:ph type="body" idx="1"/>
          </p:nvPr>
        </p:nvSpPr>
        <p:spPr>
          <a:xfrm>
            <a:off x="709930" y="4861441"/>
            <a:ext cx="5679440" cy="4605576"/>
          </a:xfrm>
          <a:prstGeom prst="rect">
            <a:avLst/>
          </a:prstGeom>
          <a:noFill/>
          <a:ln>
            <a:noFill/>
          </a:ln>
        </p:spPr>
        <p:txBody>
          <a:bodyPr spcFirstLastPara="1" wrap="square" lIns="99025" tIns="99025" rIns="99025" bIns="990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CE7C22-9B86-EE4C-A9E5-32BBE3F0E988}" type="slidenum">
              <a:rPr lang="en-AU" smtClean="0"/>
              <a:pPr/>
              <a:t>38</a:t>
            </a:fld>
            <a:endParaRPr lang="en-AU"/>
          </a:p>
        </p:txBody>
      </p:sp>
    </p:spTree>
    <p:extLst>
      <p:ext uri="{BB962C8B-B14F-4D97-AF65-F5344CB8AC3E}">
        <p14:creationId xmlns:p14="http://schemas.microsoft.com/office/powerpoint/2010/main" val="2465310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dirty="0"/>
              <a:t>In order to improve the transferability of the learned representations from the source to the target domain, we would like the representations between the two domains to be as similar as possible so that the model does not take into account domain-specific characteristics that may hinder transfer but the commonalities between the domains.</a:t>
            </a:r>
          </a:p>
          <a:p>
            <a:endParaRPr lang="en" dirty="0"/>
          </a:p>
          <a:p>
            <a:r>
              <a:rPr lang="en" dirty="0"/>
              <a:t>Rather than just letting our autoencoder learn some representation, we can thus actively encourage the representations of both domains to be more similar to each other. We can apply this as a pre-processing step directly to the representations of our data [25], [26] and can then use the new representations for training. We can also encourage the representations of the domains in our model to be more similar to each other [27], [28].</a:t>
            </a:r>
          </a:p>
          <a:p>
            <a:endParaRPr lang="en" dirty="0"/>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39</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080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t>Another way to ensure similarity between the representations of both domains that has recently become more popular is to add another objective to an existing model that encourages it to confuse the two domains [29], [30]. This domain confusion loss is a regular classification loss where the model tries to predict the domain of the input example. The difference to a regular loss, however, is that gradients that flow from the loss to the rest of the network are reversed, as can be seen in Figure 17.</a:t>
            </a:r>
          </a:p>
          <a:p>
            <a:endParaRPr lang="en"/>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40</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4551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baseline="0">
                <a:solidFill>
                  <a:schemeClr val="tx1"/>
                </a:solidFill>
                <a:latin typeface="+mn-lt"/>
                <a:ea typeface="+mn-ea"/>
                <a:cs typeface="+mn-cs"/>
              </a:rPr>
              <a:t>Happy to talk to you today about some recent work that points out opportunities for Radiology, and how they might impact PACS systems and workstations in the not too distant future.</a:t>
            </a:r>
            <a:endParaRPr lang="en-US"/>
          </a:p>
        </p:txBody>
      </p:sp>
      <p:sp>
        <p:nvSpPr>
          <p:cNvPr id="4" name="Slide Number Placeholder 3"/>
          <p:cNvSpPr>
            <a:spLocks noGrp="1"/>
          </p:cNvSpPr>
          <p:nvPr>
            <p:ph type="sldNum" sz="quarter" idx="10"/>
          </p:nvPr>
        </p:nvSpPr>
        <p:spPr/>
        <p:txBody>
          <a:bodyPr/>
          <a:lstStyle/>
          <a:p>
            <a:fld id="{81D5B590-00FB-7A4E-8686-48B1784BB27F}" type="slidenum">
              <a:rPr/>
              <a:pPr/>
              <a:t>4</a:t>
            </a:fld>
            <a:endParaRPr lang="en-US"/>
          </a:p>
        </p:txBody>
      </p:sp>
    </p:spTree>
    <p:extLst>
      <p:ext uri="{BB962C8B-B14F-4D97-AF65-F5344CB8AC3E}">
        <p14:creationId xmlns:p14="http://schemas.microsoft.com/office/powerpoint/2010/main" val="293056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sz="1200" b="0" i="0" u="none" strike="noStrike" cap="none" baseline="0">
                <a:solidFill>
                  <a:schemeClr val="dk1"/>
                </a:solidFill>
                <a:latin typeface="Calibri"/>
                <a:ea typeface="Calibri"/>
                <a:cs typeface="Calibri"/>
                <a:sym typeface="Calibri"/>
              </a:rPr>
              <a:t>The proposed architecture includes a deep feature extractor (green) and a deep</a:t>
            </a:r>
          </a:p>
          <a:p>
            <a:r>
              <a:rPr lang="en" sz="1200" b="0" i="0" u="none" strike="noStrike" cap="none" baseline="0">
                <a:solidFill>
                  <a:schemeClr val="dk1"/>
                </a:solidFill>
                <a:latin typeface="Calibri"/>
                <a:ea typeface="Calibri"/>
                <a:cs typeface="Calibri"/>
                <a:sym typeface="Calibri"/>
              </a:rPr>
              <a:t>label predictor (blue), which together form a standard feed-forward architecture.</a:t>
            </a:r>
          </a:p>
          <a:p>
            <a:r>
              <a:rPr lang="en" sz="1200" b="0" i="0" u="none" strike="noStrike" cap="none" baseline="0">
                <a:solidFill>
                  <a:schemeClr val="dk1"/>
                </a:solidFill>
                <a:latin typeface="Calibri"/>
                <a:ea typeface="Calibri"/>
                <a:cs typeface="Calibri"/>
                <a:sym typeface="Calibri"/>
              </a:rPr>
              <a:t>Unsupervised domain adaptation is achieved by adding a domain classier (red)</a:t>
            </a:r>
          </a:p>
          <a:p>
            <a:r>
              <a:rPr lang="en" sz="1200" b="0" i="0" u="none" strike="noStrike" cap="none" baseline="0">
                <a:solidFill>
                  <a:schemeClr val="dk1"/>
                </a:solidFill>
                <a:latin typeface="Calibri"/>
                <a:ea typeface="Calibri"/>
                <a:cs typeface="Calibri"/>
                <a:sym typeface="Calibri"/>
              </a:rPr>
              <a:t>connected to the feature extractor via a gradient reversal layer that multiplies</a:t>
            </a:r>
          </a:p>
          <a:p>
            <a:r>
              <a:rPr lang="en" sz="1200" b="0" i="0" u="none" strike="noStrike" cap="none" baseline="0">
                <a:solidFill>
                  <a:schemeClr val="dk1"/>
                </a:solidFill>
                <a:latin typeface="Calibri"/>
                <a:ea typeface="Calibri"/>
                <a:cs typeface="Calibri"/>
                <a:sym typeface="Calibri"/>
              </a:rPr>
              <a:t>the gradient by a certain negative constant during the backpropagation-based</a:t>
            </a:r>
          </a:p>
          <a:p>
            <a:r>
              <a:rPr lang="en" sz="1200" b="0" i="0" u="none" strike="noStrike" cap="none" baseline="0">
                <a:solidFill>
                  <a:schemeClr val="dk1"/>
                </a:solidFill>
                <a:latin typeface="Calibri"/>
                <a:ea typeface="Calibri"/>
                <a:cs typeface="Calibri"/>
                <a:sym typeface="Calibri"/>
              </a:rPr>
              <a:t>training. Otherwise, the training proceeds standardly and minimizes the label</a:t>
            </a:r>
          </a:p>
          <a:p>
            <a:r>
              <a:rPr lang="en" sz="1200" b="0" i="0" u="none" strike="noStrike" cap="none" baseline="0">
                <a:solidFill>
                  <a:schemeClr val="dk1"/>
                </a:solidFill>
                <a:latin typeface="Calibri"/>
                <a:ea typeface="Calibri"/>
                <a:cs typeface="Calibri"/>
                <a:sym typeface="Calibri"/>
              </a:rPr>
              <a:t>prediction loss (for source examples) and the domain classication loss (for all</a:t>
            </a:r>
          </a:p>
          <a:p>
            <a:r>
              <a:rPr lang="en" sz="1200" b="0" i="0" u="none" strike="noStrike" cap="none" baseline="0">
                <a:solidFill>
                  <a:schemeClr val="dk1"/>
                </a:solidFill>
                <a:latin typeface="Calibri"/>
                <a:ea typeface="Calibri"/>
                <a:cs typeface="Calibri"/>
                <a:sym typeface="Calibri"/>
              </a:rPr>
              <a:t>samples). Gradient reversal ensures that the feature distributions over the two</a:t>
            </a:r>
          </a:p>
          <a:p>
            <a:r>
              <a:rPr lang="en" sz="1200" b="0" i="0" u="none" strike="noStrike" cap="none" baseline="0">
                <a:solidFill>
                  <a:schemeClr val="dk1"/>
                </a:solidFill>
                <a:latin typeface="Calibri"/>
                <a:ea typeface="Calibri"/>
                <a:cs typeface="Calibri"/>
                <a:sym typeface="Calibri"/>
              </a:rPr>
              <a:t>domains are made similar (as indistinguishable as possible for the domain classi-</a:t>
            </a:r>
          </a:p>
          <a:p>
            <a:r>
              <a:rPr lang="en" sz="1200" b="0" i="0" u="none" strike="noStrike" cap="none" baseline="0">
                <a:solidFill>
                  <a:schemeClr val="dk1"/>
                </a:solidFill>
                <a:latin typeface="Calibri"/>
                <a:ea typeface="Calibri"/>
                <a:cs typeface="Calibri"/>
                <a:sym typeface="Calibri"/>
              </a:rPr>
              <a:t>er), thus resulting in the domain-invariant features.</a:t>
            </a:r>
          </a:p>
          <a:p>
            <a:endParaRPr lang="en" sz="1200" b="0" i="0" u="none" strike="noStrike" cap="none" baseline="0">
              <a:solidFill>
                <a:schemeClr val="dk1"/>
              </a:solidFill>
              <a:latin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sz="1200"/>
              <a:t>Gradient reversal ensures that the feature distributions over the two</a:t>
            </a:r>
            <a:r>
              <a:rPr lang="es-ES_tradnl" sz="1200"/>
              <a:t> </a:t>
            </a:r>
            <a:r>
              <a:rPr lang="en" sz="1200"/>
              <a:t>domains are made similar (as indistinguishable as possible for the domain </a:t>
            </a:r>
            <a:r>
              <a:rPr lang="en" sz="1200" err="1"/>
              <a:t>classi</a:t>
            </a:r>
            <a:r>
              <a:rPr lang="en" sz="1200"/>
              <a:t>-</a:t>
            </a:r>
            <a:r>
              <a:rPr lang="es-ES_tradnl" sz="1200"/>
              <a:t> </a:t>
            </a:r>
            <a:r>
              <a:rPr lang="en" sz="1200"/>
              <a:t>er), thus resulting in the domain-invariant features.</a:t>
            </a:r>
          </a:p>
          <a:p>
            <a:endParaRPr lang="en"/>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41</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3444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sz="1800"/>
              <a:t>Instead of learning to minimize the error of the domain classification loss, the gradient reversal layer causes the model to maximize the error. In practice, this means that the model learns representations that allow it to minimize its original objective, while not allowing it to differentiate between the two domains, which is beneficial for knowledge transfer. While a model trained only with the regular objective is shown in Figure 18 to be clearly able to separate domains based on its learned representation, a model whose objective has been augmented with the domain confusion term is unable to do so.</a:t>
            </a:r>
          </a:p>
          <a:p>
            <a:endParaRPr lang="en" sz="1800"/>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42</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1544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sz="1200" b="0" i="0" u="none" strike="noStrike" cap="none" baseline="0">
                <a:solidFill>
                  <a:schemeClr val="dk1"/>
                </a:solidFill>
                <a:latin typeface="Calibri"/>
                <a:ea typeface="Calibri"/>
                <a:cs typeface="Calibri"/>
                <a:sym typeface="Calibri"/>
              </a:rPr>
              <a:t> The cost of large scale data collection and annotation often makes the application</a:t>
            </a:r>
          </a:p>
          <a:p>
            <a:r>
              <a:rPr lang="en" sz="1200" b="0" i="0" u="none" strike="noStrike" cap="none" baseline="0">
                <a:solidFill>
                  <a:schemeClr val="dk1"/>
                </a:solidFill>
                <a:latin typeface="Calibri"/>
                <a:ea typeface="Calibri"/>
                <a:cs typeface="Calibri"/>
                <a:sym typeface="Calibri"/>
              </a:rPr>
              <a:t>of machine learning algorithms to new tasks or datasets prohibitively expensive.</a:t>
            </a:r>
          </a:p>
          <a:p>
            <a:r>
              <a:rPr lang="en" sz="1200" b="0" i="0" u="none" strike="noStrike" cap="none" baseline="0">
                <a:solidFill>
                  <a:schemeClr val="dk1"/>
                </a:solidFill>
                <a:latin typeface="Calibri"/>
                <a:ea typeface="Calibri"/>
                <a:cs typeface="Calibri"/>
                <a:sym typeface="Calibri"/>
              </a:rPr>
              <a:t>One approach circumventing this cost is training models on synthetic data where</a:t>
            </a:r>
          </a:p>
          <a:p>
            <a:r>
              <a:rPr lang="en" sz="1200" b="0" i="0" u="none" strike="noStrike" cap="none" baseline="0">
                <a:solidFill>
                  <a:schemeClr val="dk1"/>
                </a:solidFill>
                <a:latin typeface="Calibri"/>
                <a:ea typeface="Calibri"/>
                <a:cs typeface="Calibri"/>
                <a:sym typeface="Calibri"/>
              </a:rPr>
              <a:t>annotations are provided automatically. Despite their appeal, such models often</a:t>
            </a:r>
          </a:p>
          <a:p>
            <a:r>
              <a:rPr lang="en" sz="1200" b="0" i="0" u="none" strike="noStrike" cap="none" baseline="0">
                <a:solidFill>
                  <a:schemeClr val="dk1"/>
                </a:solidFill>
                <a:latin typeface="Calibri"/>
                <a:ea typeface="Calibri"/>
                <a:cs typeface="Calibri"/>
                <a:sym typeface="Calibri"/>
              </a:rPr>
              <a:t>fail to generalize from synthetic to real images, necessitating domain adaptation</a:t>
            </a:r>
          </a:p>
          <a:p>
            <a:r>
              <a:rPr lang="en" sz="1200" b="0" i="0" u="none" strike="noStrike" cap="none" baseline="0">
                <a:solidFill>
                  <a:schemeClr val="dk1"/>
                </a:solidFill>
                <a:latin typeface="Calibri"/>
                <a:ea typeface="Calibri"/>
                <a:cs typeface="Calibri"/>
                <a:sym typeface="Calibri"/>
              </a:rPr>
              <a:t>algorithms to manipulate these models before they can be successfully applied.</a:t>
            </a:r>
          </a:p>
          <a:p>
            <a:r>
              <a:rPr lang="en" sz="1200" b="0" i="0" u="none" strike="noStrike" cap="none" baseline="0">
                <a:solidFill>
                  <a:schemeClr val="dk1"/>
                </a:solidFill>
                <a:latin typeface="Calibri"/>
                <a:ea typeface="Calibri"/>
                <a:cs typeface="Calibri"/>
                <a:sym typeface="Calibri"/>
              </a:rPr>
              <a:t>Existing approaches focus either on mapping representations from one domain to</a:t>
            </a:r>
          </a:p>
          <a:p>
            <a:r>
              <a:rPr lang="en" sz="1200" b="0" i="0" u="none" strike="noStrike" cap="none" baseline="0">
                <a:solidFill>
                  <a:schemeClr val="dk1"/>
                </a:solidFill>
                <a:latin typeface="Calibri"/>
                <a:ea typeface="Calibri"/>
                <a:cs typeface="Calibri"/>
                <a:sym typeface="Calibri"/>
              </a:rPr>
              <a:t>the other, or on learning to extract features that are invariant to the domain from</a:t>
            </a:r>
          </a:p>
          <a:p>
            <a:r>
              <a:rPr lang="en" sz="1200" b="0" i="0" u="none" strike="noStrike" cap="none" baseline="0">
                <a:solidFill>
                  <a:schemeClr val="dk1"/>
                </a:solidFill>
                <a:latin typeface="Calibri"/>
                <a:ea typeface="Calibri"/>
                <a:cs typeface="Calibri"/>
                <a:sym typeface="Calibri"/>
              </a:rPr>
              <a:t>which they were extracted. However, by focusing only on creating a mapping</a:t>
            </a:r>
          </a:p>
          <a:p>
            <a:r>
              <a:rPr lang="en" sz="1200" b="0" i="0" u="none" strike="noStrike" cap="none" baseline="0">
                <a:solidFill>
                  <a:schemeClr val="dk1"/>
                </a:solidFill>
                <a:latin typeface="Calibri"/>
                <a:ea typeface="Calibri"/>
                <a:cs typeface="Calibri"/>
                <a:sym typeface="Calibri"/>
              </a:rPr>
              <a:t>or shared representation between the two domains, they ignore the individual</a:t>
            </a:r>
          </a:p>
          <a:p>
            <a:r>
              <a:rPr lang="en" sz="1200" b="0" i="0" u="none" strike="noStrike" cap="none" baseline="0">
                <a:solidFill>
                  <a:schemeClr val="dk1"/>
                </a:solidFill>
                <a:latin typeface="Calibri"/>
                <a:ea typeface="Calibri"/>
                <a:cs typeface="Calibri"/>
                <a:sym typeface="Calibri"/>
              </a:rPr>
              <a:t>characteristics of each domain. We hypothesize that explicitly modeling what is</a:t>
            </a:r>
          </a:p>
          <a:p>
            <a:r>
              <a:rPr lang="en" sz="1200" b="0" i="0" u="none" strike="noStrike" cap="none" baseline="0">
                <a:solidFill>
                  <a:schemeClr val="dk1"/>
                </a:solidFill>
                <a:latin typeface="Calibri"/>
                <a:ea typeface="Calibri"/>
                <a:cs typeface="Calibri"/>
                <a:sym typeface="Calibri"/>
              </a:rPr>
              <a:t>unique to each domain can improve a model’s ability to extract domain-invariant</a:t>
            </a:r>
          </a:p>
          <a:p>
            <a:r>
              <a:rPr lang="en" sz="1200" b="0" i="0" u="none" strike="noStrike" cap="none" baseline="0">
                <a:solidFill>
                  <a:schemeClr val="dk1"/>
                </a:solidFill>
                <a:latin typeface="Calibri"/>
                <a:ea typeface="Calibri"/>
                <a:cs typeface="Calibri"/>
                <a:sym typeface="Calibri"/>
              </a:rPr>
              <a:t>features. Inspired by work on private-shared component analysis, we explicitly</a:t>
            </a:r>
          </a:p>
          <a:p>
            <a:r>
              <a:rPr lang="en" sz="1200" b="0" i="0" u="none" strike="noStrike" cap="none" baseline="0">
                <a:solidFill>
                  <a:schemeClr val="dk1"/>
                </a:solidFill>
                <a:latin typeface="Calibri"/>
                <a:ea typeface="Calibri"/>
                <a:cs typeface="Calibri"/>
                <a:sym typeface="Calibri"/>
              </a:rPr>
              <a:t>learn to extract image representations that are partitioned into two subspaces: one</a:t>
            </a:r>
          </a:p>
          <a:p>
            <a:r>
              <a:rPr lang="en" sz="1200" b="0" i="0" u="none" strike="noStrike" cap="none" baseline="0">
                <a:solidFill>
                  <a:schemeClr val="dk1"/>
                </a:solidFill>
                <a:latin typeface="Calibri"/>
                <a:ea typeface="Calibri"/>
                <a:cs typeface="Calibri"/>
                <a:sym typeface="Calibri"/>
              </a:rPr>
              <a:t>component which is private to each domain and one which is shared across domains.</a:t>
            </a:r>
          </a:p>
          <a:p>
            <a:r>
              <a:rPr lang="en" sz="1200" b="0" i="0" u="none" strike="noStrike" cap="none" baseline="0">
                <a:solidFill>
                  <a:schemeClr val="dk1"/>
                </a:solidFill>
                <a:latin typeface="Calibri"/>
                <a:ea typeface="Calibri"/>
                <a:cs typeface="Calibri"/>
                <a:sym typeface="Calibri"/>
              </a:rPr>
              <a:t>Our model is trained to not only perform the task we care about in the source</a:t>
            </a:r>
          </a:p>
          <a:p>
            <a:r>
              <a:rPr lang="en" sz="1200" b="0" i="0" u="none" strike="noStrike" cap="none" baseline="0">
                <a:solidFill>
                  <a:schemeClr val="dk1"/>
                </a:solidFill>
                <a:latin typeface="Calibri"/>
                <a:ea typeface="Calibri"/>
                <a:cs typeface="Calibri"/>
                <a:sym typeface="Calibri"/>
              </a:rPr>
              <a:t>domain, but also to use the partitioned representation to reconstruct the images</a:t>
            </a:r>
          </a:p>
          <a:p>
            <a:r>
              <a:rPr lang="en" sz="1200" b="0" i="0" u="none" strike="noStrike" cap="none" baseline="0">
                <a:solidFill>
                  <a:schemeClr val="dk1"/>
                </a:solidFill>
                <a:latin typeface="Calibri"/>
                <a:ea typeface="Calibri"/>
                <a:cs typeface="Calibri"/>
                <a:sym typeface="Calibri"/>
              </a:rPr>
              <a:t>from both domains. Our novel architecture results in a model that outperforms</a:t>
            </a:r>
          </a:p>
          <a:p>
            <a:r>
              <a:rPr lang="en" sz="1200" b="0" i="0" u="none" strike="noStrike" cap="none" baseline="0">
                <a:solidFill>
                  <a:schemeClr val="dk1"/>
                </a:solidFill>
                <a:latin typeface="Calibri"/>
                <a:ea typeface="Calibri"/>
                <a:cs typeface="Calibri"/>
                <a:sym typeface="Calibri"/>
              </a:rPr>
              <a:t>the state-of-the-art on a range of unsupervised domain adaptation scenarios and</a:t>
            </a:r>
          </a:p>
          <a:p>
            <a:r>
              <a:rPr lang="en" sz="1200" b="0" i="0" u="none" strike="noStrike" cap="none" baseline="0">
                <a:solidFill>
                  <a:schemeClr val="dk1"/>
                </a:solidFill>
                <a:latin typeface="Calibri"/>
                <a:ea typeface="Calibri"/>
                <a:cs typeface="Calibri"/>
                <a:sym typeface="Calibri"/>
              </a:rPr>
              <a:t>additionally produces visualizations of the private and shared representations</a:t>
            </a:r>
          </a:p>
          <a:p>
            <a:r>
              <a:rPr lang="en" sz="1200" b="0" i="0" u="none" strike="noStrike" cap="none" baseline="0">
                <a:solidFill>
                  <a:schemeClr val="dk1"/>
                </a:solidFill>
                <a:latin typeface="Calibri"/>
                <a:ea typeface="Calibri"/>
                <a:cs typeface="Calibri"/>
                <a:sym typeface="Calibri"/>
              </a:rPr>
              <a:t>enabling interpretation of the domain adaptation process.</a:t>
            </a:r>
            <a:endParaRPr lang="en"/>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43</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7639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sz="1200" b="0" i="0" u="none" strike="noStrike" cap="none" baseline="0">
                <a:solidFill>
                  <a:schemeClr val="dk1"/>
                </a:solidFill>
                <a:latin typeface="Calibri"/>
                <a:ea typeface="Calibri"/>
                <a:cs typeface="Calibri"/>
                <a:sym typeface="Calibri"/>
              </a:rPr>
              <a:t> The cost of large scale data collection and annotation often makes the application</a:t>
            </a:r>
          </a:p>
          <a:p>
            <a:r>
              <a:rPr lang="en" sz="1200" b="0" i="0" u="none" strike="noStrike" cap="none" baseline="0">
                <a:solidFill>
                  <a:schemeClr val="dk1"/>
                </a:solidFill>
                <a:latin typeface="Calibri"/>
                <a:ea typeface="Calibri"/>
                <a:cs typeface="Calibri"/>
                <a:sym typeface="Calibri"/>
              </a:rPr>
              <a:t>of machine learning algorithms to new tasks or datasets prohibitively expensive.</a:t>
            </a:r>
          </a:p>
          <a:p>
            <a:r>
              <a:rPr lang="en" sz="1200" b="0" i="0" u="none" strike="noStrike" cap="none" baseline="0">
                <a:solidFill>
                  <a:schemeClr val="dk1"/>
                </a:solidFill>
                <a:latin typeface="Calibri"/>
                <a:ea typeface="Calibri"/>
                <a:cs typeface="Calibri"/>
                <a:sym typeface="Calibri"/>
              </a:rPr>
              <a:t>One approach circumventing this cost is training models on synthetic data where</a:t>
            </a:r>
          </a:p>
          <a:p>
            <a:r>
              <a:rPr lang="en" sz="1200" b="0" i="0" u="none" strike="noStrike" cap="none" baseline="0">
                <a:solidFill>
                  <a:schemeClr val="dk1"/>
                </a:solidFill>
                <a:latin typeface="Calibri"/>
                <a:ea typeface="Calibri"/>
                <a:cs typeface="Calibri"/>
                <a:sym typeface="Calibri"/>
              </a:rPr>
              <a:t>annotations are provided automatically. Despite their appeal, such models often</a:t>
            </a:r>
          </a:p>
          <a:p>
            <a:r>
              <a:rPr lang="en" sz="1200" b="0" i="0" u="none" strike="noStrike" cap="none" baseline="0">
                <a:solidFill>
                  <a:schemeClr val="dk1"/>
                </a:solidFill>
                <a:latin typeface="Calibri"/>
                <a:ea typeface="Calibri"/>
                <a:cs typeface="Calibri"/>
                <a:sym typeface="Calibri"/>
              </a:rPr>
              <a:t>fail to generalize from synthetic to real images, necessitating domain adaptation</a:t>
            </a:r>
          </a:p>
          <a:p>
            <a:r>
              <a:rPr lang="en" sz="1200" b="0" i="0" u="none" strike="noStrike" cap="none" baseline="0">
                <a:solidFill>
                  <a:schemeClr val="dk1"/>
                </a:solidFill>
                <a:latin typeface="Calibri"/>
                <a:ea typeface="Calibri"/>
                <a:cs typeface="Calibri"/>
                <a:sym typeface="Calibri"/>
              </a:rPr>
              <a:t>algorithms to manipulate these models before they can be successfully applied.</a:t>
            </a:r>
          </a:p>
          <a:p>
            <a:r>
              <a:rPr lang="en" sz="1200" b="0" i="0" u="none" strike="noStrike" cap="none" baseline="0">
                <a:solidFill>
                  <a:schemeClr val="dk1"/>
                </a:solidFill>
                <a:latin typeface="Calibri"/>
                <a:ea typeface="Calibri"/>
                <a:cs typeface="Calibri"/>
                <a:sym typeface="Calibri"/>
              </a:rPr>
              <a:t>Existing approaches focus either on mapping representations from one domain to</a:t>
            </a:r>
          </a:p>
          <a:p>
            <a:r>
              <a:rPr lang="en" sz="1200" b="0" i="0" u="none" strike="noStrike" cap="none" baseline="0">
                <a:solidFill>
                  <a:schemeClr val="dk1"/>
                </a:solidFill>
                <a:latin typeface="Calibri"/>
                <a:ea typeface="Calibri"/>
                <a:cs typeface="Calibri"/>
                <a:sym typeface="Calibri"/>
              </a:rPr>
              <a:t>the other, or on learning to extract features that are invariant to the domain from</a:t>
            </a:r>
          </a:p>
          <a:p>
            <a:r>
              <a:rPr lang="en" sz="1200" b="0" i="0" u="none" strike="noStrike" cap="none" baseline="0">
                <a:solidFill>
                  <a:schemeClr val="dk1"/>
                </a:solidFill>
                <a:latin typeface="Calibri"/>
                <a:ea typeface="Calibri"/>
                <a:cs typeface="Calibri"/>
                <a:sym typeface="Calibri"/>
              </a:rPr>
              <a:t>which they were extracted. However, by focusing only on creating a mapping</a:t>
            </a:r>
          </a:p>
          <a:p>
            <a:r>
              <a:rPr lang="en" sz="1200" b="0" i="0" u="none" strike="noStrike" cap="none" baseline="0">
                <a:solidFill>
                  <a:schemeClr val="dk1"/>
                </a:solidFill>
                <a:latin typeface="Calibri"/>
                <a:ea typeface="Calibri"/>
                <a:cs typeface="Calibri"/>
                <a:sym typeface="Calibri"/>
              </a:rPr>
              <a:t>or shared representation between the two domains, they ignore the individual</a:t>
            </a:r>
          </a:p>
          <a:p>
            <a:r>
              <a:rPr lang="en" sz="1200" b="0" i="0" u="none" strike="noStrike" cap="none" baseline="0">
                <a:solidFill>
                  <a:schemeClr val="dk1"/>
                </a:solidFill>
                <a:latin typeface="Calibri"/>
                <a:ea typeface="Calibri"/>
                <a:cs typeface="Calibri"/>
                <a:sym typeface="Calibri"/>
              </a:rPr>
              <a:t>characteristics of each domain. We hypothesize that explicitly modeling what is</a:t>
            </a:r>
          </a:p>
          <a:p>
            <a:r>
              <a:rPr lang="en" sz="1200" b="0" i="0" u="none" strike="noStrike" cap="none" baseline="0">
                <a:solidFill>
                  <a:schemeClr val="dk1"/>
                </a:solidFill>
                <a:latin typeface="Calibri"/>
                <a:ea typeface="Calibri"/>
                <a:cs typeface="Calibri"/>
                <a:sym typeface="Calibri"/>
              </a:rPr>
              <a:t>unique to each domain can improve a model’s ability to extract domain-invariant</a:t>
            </a:r>
          </a:p>
          <a:p>
            <a:r>
              <a:rPr lang="en" sz="1200" b="0" i="0" u="none" strike="noStrike" cap="none" baseline="0">
                <a:solidFill>
                  <a:schemeClr val="dk1"/>
                </a:solidFill>
                <a:latin typeface="Calibri"/>
                <a:ea typeface="Calibri"/>
                <a:cs typeface="Calibri"/>
                <a:sym typeface="Calibri"/>
              </a:rPr>
              <a:t>features. Inspired by work on private-shared component analysis, we explicitly</a:t>
            </a:r>
          </a:p>
          <a:p>
            <a:r>
              <a:rPr lang="en" sz="1200" b="0" i="0" u="none" strike="noStrike" cap="none" baseline="0">
                <a:solidFill>
                  <a:schemeClr val="dk1"/>
                </a:solidFill>
                <a:latin typeface="Calibri"/>
                <a:ea typeface="Calibri"/>
                <a:cs typeface="Calibri"/>
                <a:sym typeface="Calibri"/>
              </a:rPr>
              <a:t>learn to extract image representations that are partitioned into two subspaces: one</a:t>
            </a:r>
          </a:p>
          <a:p>
            <a:r>
              <a:rPr lang="en" sz="1200" b="0" i="0" u="none" strike="noStrike" cap="none" baseline="0">
                <a:solidFill>
                  <a:schemeClr val="dk1"/>
                </a:solidFill>
                <a:latin typeface="Calibri"/>
                <a:ea typeface="Calibri"/>
                <a:cs typeface="Calibri"/>
                <a:sym typeface="Calibri"/>
              </a:rPr>
              <a:t>component which is private to each domain and one which is shared across domains.</a:t>
            </a:r>
          </a:p>
          <a:p>
            <a:r>
              <a:rPr lang="en" sz="1200" b="0" i="0" u="none" strike="noStrike" cap="none" baseline="0">
                <a:solidFill>
                  <a:schemeClr val="dk1"/>
                </a:solidFill>
                <a:latin typeface="Calibri"/>
                <a:ea typeface="Calibri"/>
                <a:cs typeface="Calibri"/>
                <a:sym typeface="Calibri"/>
              </a:rPr>
              <a:t>Our model is trained to not only perform the task we care about in the source</a:t>
            </a:r>
          </a:p>
          <a:p>
            <a:r>
              <a:rPr lang="en" sz="1200" b="0" i="0" u="none" strike="noStrike" cap="none" baseline="0">
                <a:solidFill>
                  <a:schemeClr val="dk1"/>
                </a:solidFill>
                <a:latin typeface="Calibri"/>
                <a:ea typeface="Calibri"/>
                <a:cs typeface="Calibri"/>
                <a:sym typeface="Calibri"/>
              </a:rPr>
              <a:t>domain, but also to use the partitioned representation to reconstruct the images</a:t>
            </a:r>
          </a:p>
          <a:p>
            <a:r>
              <a:rPr lang="en" sz="1200" b="0" i="0" u="none" strike="noStrike" cap="none" baseline="0">
                <a:solidFill>
                  <a:schemeClr val="dk1"/>
                </a:solidFill>
                <a:latin typeface="Calibri"/>
                <a:ea typeface="Calibri"/>
                <a:cs typeface="Calibri"/>
                <a:sym typeface="Calibri"/>
              </a:rPr>
              <a:t>from both domains. Our novel architecture results in a model that outperforms</a:t>
            </a:r>
          </a:p>
          <a:p>
            <a:r>
              <a:rPr lang="en" sz="1200" b="0" i="0" u="none" strike="noStrike" cap="none" baseline="0">
                <a:solidFill>
                  <a:schemeClr val="dk1"/>
                </a:solidFill>
                <a:latin typeface="Calibri"/>
                <a:ea typeface="Calibri"/>
                <a:cs typeface="Calibri"/>
                <a:sym typeface="Calibri"/>
              </a:rPr>
              <a:t>the state-of-the-art on a range of unsupervised domain adaptation scenarios and</a:t>
            </a:r>
          </a:p>
          <a:p>
            <a:r>
              <a:rPr lang="en" sz="1200" b="0" i="0" u="none" strike="noStrike" cap="none" baseline="0">
                <a:solidFill>
                  <a:schemeClr val="dk1"/>
                </a:solidFill>
                <a:latin typeface="Calibri"/>
                <a:ea typeface="Calibri"/>
                <a:cs typeface="Calibri"/>
                <a:sym typeface="Calibri"/>
              </a:rPr>
              <a:t>additionally produces visualizations of the private and shared representations</a:t>
            </a:r>
          </a:p>
          <a:p>
            <a:r>
              <a:rPr lang="en" sz="1200" b="0" i="0" u="none" strike="noStrike" cap="none" baseline="0">
                <a:solidFill>
                  <a:schemeClr val="dk1"/>
                </a:solidFill>
                <a:latin typeface="Calibri"/>
                <a:ea typeface="Calibri"/>
                <a:cs typeface="Calibri"/>
                <a:sym typeface="Calibri"/>
              </a:rPr>
              <a:t>enabling interpretation of the domain adaptation process.</a:t>
            </a:r>
            <a:endParaRPr lang="es-ES_tradnl" sz="1200" b="0" i="0" u="none" strike="noStrike" cap="none" baseline="0">
              <a:solidFill>
                <a:schemeClr val="dk1"/>
              </a:solidFill>
              <a:latin typeface="Calibri"/>
              <a:ea typeface="Calibri"/>
              <a:cs typeface="Calibri"/>
              <a:sym typeface="Calibri"/>
            </a:endParaRPr>
          </a:p>
          <a:p>
            <a:endParaRPr lang="es-ES_tradnl" sz="1200" b="0" i="0" u="none" strike="noStrike" cap="none" baseline="0">
              <a:solidFill>
                <a:schemeClr val="dk1"/>
              </a:solidFill>
              <a:latin typeface="Calibri"/>
              <a:ea typeface="Calibri"/>
              <a:cs typeface="Calibri"/>
              <a:sym typeface="Calibri"/>
            </a:endParaRPr>
          </a:p>
          <a:p>
            <a:r>
              <a:rPr lang="en" sz="1200" b="0" i="0" u="none" strike="noStrike" cap="none" baseline="0">
                <a:solidFill>
                  <a:schemeClr val="dk1"/>
                </a:solidFill>
                <a:latin typeface="Calibri"/>
                <a:ea typeface="Calibri"/>
                <a:cs typeface="Calibri"/>
                <a:sym typeface="Calibri"/>
              </a:rPr>
              <a:t> We define “low-level” differences in the</a:t>
            </a:r>
          </a:p>
          <a:p>
            <a:r>
              <a:rPr lang="en" sz="1200" b="0" i="0" u="none" strike="noStrike" cap="none" baseline="0">
                <a:solidFill>
                  <a:schemeClr val="dk1"/>
                </a:solidFill>
                <a:latin typeface="Calibri"/>
                <a:ea typeface="Calibri"/>
                <a:cs typeface="Calibri"/>
                <a:sym typeface="Calibri"/>
              </a:rPr>
              <a:t>distributions as those arising due to noise, resolution, illumination and color. “High-level” differences</a:t>
            </a:r>
          </a:p>
          <a:p>
            <a:r>
              <a:rPr lang="en" sz="1200" b="0" i="0" u="none" strike="noStrike" cap="none" baseline="0">
                <a:solidFill>
                  <a:schemeClr val="dk1"/>
                </a:solidFill>
                <a:latin typeface="Calibri"/>
                <a:ea typeface="Calibri"/>
                <a:cs typeface="Calibri"/>
                <a:sym typeface="Calibri"/>
              </a:rPr>
              <a:t>relate to the number of classes, the types of objects, and geometric variations, such as 3D position</a:t>
            </a:r>
          </a:p>
          <a:p>
            <a:r>
              <a:rPr lang="en" sz="1200" b="0" i="0" u="none" strike="noStrike" cap="none" baseline="0">
                <a:solidFill>
                  <a:schemeClr val="dk1"/>
                </a:solidFill>
                <a:latin typeface="Calibri"/>
                <a:ea typeface="Calibri"/>
                <a:cs typeface="Calibri"/>
                <a:sym typeface="Calibri"/>
              </a:rPr>
              <a:t>and pose. We assume that our source and target domains differ mainly in terms of the distribution of</a:t>
            </a:r>
          </a:p>
          <a:p>
            <a:r>
              <a:rPr lang="en" sz="1200" b="0" i="0" u="none" strike="noStrike" cap="none" baseline="0">
                <a:solidFill>
                  <a:schemeClr val="dk1"/>
                </a:solidFill>
                <a:latin typeface="Calibri"/>
                <a:ea typeface="Calibri"/>
                <a:cs typeface="Calibri"/>
                <a:sym typeface="Calibri"/>
              </a:rPr>
              <a:t>low level image statistics and that they have high level parameters with similar distributions and the</a:t>
            </a:r>
          </a:p>
          <a:p>
            <a:r>
              <a:rPr lang="en" sz="1200" b="0" i="0" u="none" strike="noStrike" cap="none" baseline="0">
                <a:solidFill>
                  <a:schemeClr val="dk1"/>
                </a:solidFill>
                <a:latin typeface="Calibri"/>
                <a:ea typeface="Calibri"/>
                <a:cs typeface="Calibri"/>
                <a:sym typeface="Calibri"/>
              </a:rPr>
              <a:t>same label space.</a:t>
            </a:r>
            <a:endParaRPr lang="en"/>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44</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5475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sz="1200" b="0" i="0" u="none" strike="noStrike" cap="none" baseline="0">
                <a:solidFill>
                  <a:schemeClr val="dk1"/>
                </a:solidFill>
                <a:latin typeface="Calibri"/>
                <a:ea typeface="Calibri"/>
                <a:cs typeface="Calibri"/>
                <a:sym typeface="Calibri"/>
              </a:rPr>
              <a:t> The cost of large scale data collection and annotation often makes the application</a:t>
            </a:r>
          </a:p>
          <a:p>
            <a:r>
              <a:rPr lang="en" sz="1200" b="0" i="0" u="none" strike="noStrike" cap="none" baseline="0">
                <a:solidFill>
                  <a:schemeClr val="dk1"/>
                </a:solidFill>
                <a:latin typeface="Calibri"/>
                <a:ea typeface="Calibri"/>
                <a:cs typeface="Calibri"/>
                <a:sym typeface="Calibri"/>
              </a:rPr>
              <a:t>of machine learning algorithms to new tasks or datasets prohibitively expensive.</a:t>
            </a:r>
          </a:p>
          <a:p>
            <a:r>
              <a:rPr lang="en" sz="1200" b="0" i="0" u="none" strike="noStrike" cap="none" baseline="0">
                <a:solidFill>
                  <a:schemeClr val="dk1"/>
                </a:solidFill>
                <a:latin typeface="Calibri"/>
                <a:ea typeface="Calibri"/>
                <a:cs typeface="Calibri"/>
                <a:sym typeface="Calibri"/>
              </a:rPr>
              <a:t>One approach circumventing this cost is training models on synthetic data where</a:t>
            </a:r>
          </a:p>
          <a:p>
            <a:r>
              <a:rPr lang="en" sz="1200" b="0" i="0" u="none" strike="noStrike" cap="none" baseline="0">
                <a:solidFill>
                  <a:schemeClr val="dk1"/>
                </a:solidFill>
                <a:latin typeface="Calibri"/>
                <a:ea typeface="Calibri"/>
                <a:cs typeface="Calibri"/>
                <a:sym typeface="Calibri"/>
              </a:rPr>
              <a:t>annotations are provided automatically. Despite their appeal, such models often</a:t>
            </a:r>
          </a:p>
          <a:p>
            <a:r>
              <a:rPr lang="en" sz="1200" b="0" i="0" u="none" strike="noStrike" cap="none" baseline="0">
                <a:solidFill>
                  <a:schemeClr val="dk1"/>
                </a:solidFill>
                <a:latin typeface="Calibri"/>
                <a:ea typeface="Calibri"/>
                <a:cs typeface="Calibri"/>
                <a:sym typeface="Calibri"/>
              </a:rPr>
              <a:t>fail to generalize from synthetic to real images, necessitating domain adaptation</a:t>
            </a:r>
          </a:p>
          <a:p>
            <a:r>
              <a:rPr lang="en" sz="1200" b="0" i="0" u="none" strike="noStrike" cap="none" baseline="0">
                <a:solidFill>
                  <a:schemeClr val="dk1"/>
                </a:solidFill>
                <a:latin typeface="Calibri"/>
                <a:ea typeface="Calibri"/>
                <a:cs typeface="Calibri"/>
                <a:sym typeface="Calibri"/>
              </a:rPr>
              <a:t>algorithms to manipulate these models before they can be successfully applied.</a:t>
            </a:r>
          </a:p>
          <a:p>
            <a:r>
              <a:rPr lang="en" sz="1200" b="0" i="0" u="none" strike="noStrike" cap="none" baseline="0">
                <a:solidFill>
                  <a:schemeClr val="dk1"/>
                </a:solidFill>
                <a:latin typeface="Calibri"/>
                <a:ea typeface="Calibri"/>
                <a:cs typeface="Calibri"/>
                <a:sym typeface="Calibri"/>
              </a:rPr>
              <a:t>Existing approaches focus either on mapping representations from one domain to</a:t>
            </a:r>
          </a:p>
          <a:p>
            <a:r>
              <a:rPr lang="en" sz="1200" b="0" i="0" u="none" strike="noStrike" cap="none" baseline="0">
                <a:solidFill>
                  <a:schemeClr val="dk1"/>
                </a:solidFill>
                <a:latin typeface="Calibri"/>
                <a:ea typeface="Calibri"/>
                <a:cs typeface="Calibri"/>
                <a:sym typeface="Calibri"/>
              </a:rPr>
              <a:t>the other, or on learning to extract features that are invariant to the domain from</a:t>
            </a:r>
          </a:p>
          <a:p>
            <a:r>
              <a:rPr lang="en" sz="1200" b="0" i="0" u="none" strike="noStrike" cap="none" baseline="0">
                <a:solidFill>
                  <a:schemeClr val="dk1"/>
                </a:solidFill>
                <a:latin typeface="Calibri"/>
                <a:ea typeface="Calibri"/>
                <a:cs typeface="Calibri"/>
                <a:sym typeface="Calibri"/>
              </a:rPr>
              <a:t>which they were extracted. However, by focusing only on creating a mapping</a:t>
            </a:r>
          </a:p>
          <a:p>
            <a:r>
              <a:rPr lang="en" sz="1200" b="0" i="0" u="none" strike="noStrike" cap="none" baseline="0">
                <a:solidFill>
                  <a:schemeClr val="dk1"/>
                </a:solidFill>
                <a:latin typeface="Calibri"/>
                <a:ea typeface="Calibri"/>
                <a:cs typeface="Calibri"/>
                <a:sym typeface="Calibri"/>
              </a:rPr>
              <a:t>or shared representation between the two domains, they ignore the individual</a:t>
            </a:r>
          </a:p>
          <a:p>
            <a:r>
              <a:rPr lang="en" sz="1200" b="0" i="0" u="none" strike="noStrike" cap="none" baseline="0">
                <a:solidFill>
                  <a:schemeClr val="dk1"/>
                </a:solidFill>
                <a:latin typeface="Calibri"/>
                <a:ea typeface="Calibri"/>
                <a:cs typeface="Calibri"/>
                <a:sym typeface="Calibri"/>
              </a:rPr>
              <a:t>characteristics of each domain. We hypothesize that explicitly modeling what is</a:t>
            </a:r>
          </a:p>
          <a:p>
            <a:r>
              <a:rPr lang="en" sz="1200" b="0" i="0" u="none" strike="noStrike" cap="none" baseline="0">
                <a:solidFill>
                  <a:schemeClr val="dk1"/>
                </a:solidFill>
                <a:latin typeface="Calibri"/>
                <a:ea typeface="Calibri"/>
                <a:cs typeface="Calibri"/>
                <a:sym typeface="Calibri"/>
              </a:rPr>
              <a:t>unique to each domain can improve a model’s ability to extract domain-invariant</a:t>
            </a:r>
          </a:p>
          <a:p>
            <a:r>
              <a:rPr lang="en" sz="1200" b="0" i="0" u="none" strike="noStrike" cap="none" baseline="0">
                <a:solidFill>
                  <a:schemeClr val="dk1"/>
                </a:solidFill>
                <a:latin typeface="Calibri"/>
                <a:ea typeface="Calibri"/>
                <a:cs typeface="Calibri"/>
                <a:sym typeface="Calibri"/>
              </a:rPr>
              <a:t>features. Inspired by work on private-shared component analysis, we explicitly</a:t>
            </a:r>
          </a:p>
          <a:p>
            <a:r>
              <a:rPr lang="en" sz="1200" b="0" i="0" u="none" strike="noStrike" cap="none" baseline="0">
                <a:solidFill>
                  <a:schemeClr val="dk1"/>
                </a:solidFill>
                <a:latin typeface="Calibri"/>
                <a:ea typeface="Calibri"/>
                <a:cs typeface="Calibri"/>
                <a:sym typeface="Calibri"/>
              </a:rPr>
              <a:t>learn to extract image representations that are partitioned into two subspaces: one</a:t>
            </a:r>
          </a:p>
          <a:p>
            <a:r>
              <a:rPr lang="en" sz="1200" b="0" i="0" u="none" strike="noStrike" cap="none" baseline="0">
                <a:solidFill>
                  <a:schemeClr val="dk1"/>
                </a:solidFill>
                <a:latin typeface="Calibri"/>
                <a:ea typeface="Calibri"/>
                <a:cs typeface="Calibri"/>
                <a:sym typeface="Calibri"/>
              </a:rPr>
              <a:t>component which is private to each domain and one which is shared across domains.</a:t>
            </a:r>
          </a:p>
          <a:p>
            <a:r>
              <a:rPr lang="en" sz="1200" b="0" i="0" u="none" strike="noStrike" cap="none" baseline="0">
                <a:solidFill>
                  <a:schemeClr val="dk1"/>
                </a:solidFill>
                <a:latin typeface="Calibri"/>
                <a:ea typeface="Calibri"/>
                <a:cs typeface="Calibri"/>
                <a:sym typeface="Calibri"/>
              </a:rPr>
              <a:t>Our model is trained to not only perform the task we care about in the source</a:t>
            </a:r>
          </a:p>
          <a:p>
            <a:r>
              <a:rPr lang="en" sz="1200" b="0" i="0" u="none" strike="noStrike" cap="none" baseline="0">
                <a:solidFill>
                  <a:schemeClr val="dk1"/>
                </a:solidFill>
                <a:latin typeface="Calibri"/>
                <a:ea typeface="Calibri"/>
                <a:cs typeface="Calibri"/>
                <a:sym typeface="Calibri"/>
              </a:rPr>
              <a:t>domain, but also to use the partitioned representation to reconstruct the images</a:t>
            </a:r>
          </a:p>
          <a:p>
            <a:r>
              <a:rPr lang="en" sz="1200" b="0" i="0" u="none" strike="noStrike" cap="none" baseline="0">
                <a:solidFill>
                  <a:schemeClr val="dk1"/>
                </a:solidFill>
                <a:latin typeface="Calibri"/>
                <a:ea typeface="Calibri"/>
                <a:cs typeface="Calibri"/>
                <a:sym typeface="Calibri"/>
              </a:rPr>
              <a:t>from both domains. Our novel architecture results in a model that outperforms</a:t>
            </a:r>
          </a:p>
          <a:p>
            <a:r>
              <a:rPr lang="en" sz="1200" b="0" i="0" u="none" strike="noStrike" cap="none" baseline="0">
                <a:solidFill>
                  <a:schemeClr val="dk1"/>
                </a:solidFill>
                <a:latin typeface="Calibri"/>
                <a:ea typeface="Calibri"/>
                <a:cs typeface="Calibri"/>
                <a:sym typeface="Calibri"/>
              </a:rPr>
              <a:t>the state-of-the-art on a range of unsupervised domain adaptation scenarios and</a:t>
            </a:r>
          </a:p>
          <a:p>
            <a:r>
              <a:rPr lang="en" sz="1200" b="0" i="0" u="none" strike="noStrike" cap="none" baseline="0">
                <a:solidFill>
                  <a:schemeClr val="dk1"/>
                </a:solidFill>
                <a:latin typeface="Calibri"/>
                <a:ea typeface="Calibri"/>
                <a:cs typeface="Calibri"/>
                <a:sym typeface="Calibri"/>
              </a:rPr>
              <a:t>additionally produces visualizations of the private and shared representations</a:t>
            </a:r>
          </a:p>
          <a:p>
            <a:r>
              <a:rPr lang="en" sz="1200" b="0" i="0" u="none" strike="noStrike" cap="none" baseline="0">
                <a:solidFill>
                  <a:schemeClr val="dk1"/>
                </a:solidFill>
                <a:latin typeface="Calibri"/>
                <a:ea typeface="Calibri"/>
                <a:cs typeface="Calibri"/>
                <a:sym typeface="Calibri"/>
              </a:rPr>
              <a:t>enabling interpretation of the domain adaptation process.</a:t>
            </a:r>
            <a:endParaRPr lang="es-ES_tradnl" sz="1200" b="0" i="0" u="none" strike="noStrike" cap="none" baseline="0">
              <a:solidFill>
                <a:schemeClr val="dk1"/>
              </a:solidFill>
              <a:latin typeface="Calibri"/>
              <a:ea typeface="Calibri"/>
              <a:cs typeface="Calibri"/>
              <a:sym typeface="Calibri"/>
            </a:endParaRPr>
          </a:p>
          <a:p>
            <a:endParaRPr lang="es-ES_tradnl" sz="1200" b="0" i="0" u="none" strike="noStrike" cap="none" baseline="0">
              <a:solidFill>
                <a:schemeClr val="dk1"/>
              </a:solidFill>
              <a:latin typeface="Calibri"/>
              <a:ea typeface="Calibri"/>
              <a:cs typeface="Calibri"/>
              <a:sym typeface="Calibri"/>
            </a:endParaRPr>
          </a:p>
          <a:p>
            <a:r>
              <a:rPr lang="en" sz="1200" b="0" i="0" u="none" strike="noStrike" cap="none" baseline="0">
                <a:solidFill>
                  <a:schemeClr val="dk1"/>
                </a:solidFill>
                <a:latin typeface="Calibri"/>
                <a:ea typeface="Calibri"/>
                <a:cs typeface="Calibri"/>
                <a:sym typeface="Calibri"/>
              </a:rPr>
              <a:t> We define “low-level” differences in the</a:t>
            </a:r>
          </a:p>
          <a:p>
            <a:r>
              <a:rPr lang="en" sz="1200" b="0" i="0" u="none" strike="noStrike" cap="none" baseline="0">
                <a:solidFill>
                  <a:schemeClr val="dk1"/>
                </a:solidFill>
                <a:latin typeface="Calibri"/>
                <a:ea typeface="Calibri"/>
                <a:cs typeface="Calibri"/>
                <a:sym typeface="Calibri"/>
              </a:rPr>
              <a:t>distributions as those arising due to noise, resolution, illumination and color. “High-level” differences</a:t>
            </a:r>
          </a:p>
          <a:p>
            <a:r>
              <a:rPr lang="en" sz="1200" b="0" i="0" u="none" strike="noStrike" cap="none" baseline="0">
                <a:solidFill>
                  <a:schemeClr val="dk1"/>
                </a:solidFill>
                <a:latin typeface="Calibri"/>
                <a:ea typeface="Calibri"/>
                <a:cs typeface="Calibri"/>
                <a:sym typeface="Calibri"/>
              </a:rPr>
              <a:t>relate to the number of classes, the types of objects, and geometric variations, such as 3D position</a:t>
            </a:r>
          </a:p>
          <a:p>
            <a:r>
              <a:rPr lang="en" sz="1200" b="0" i="0" u="none" strike="noStrike" cap="none" baseline="0">
                <a:solidFill>
                  <a:schemeClr val="dk1"/>
                </a:solidFill>
                <a:latin typeface="Calibri"/>
                <a:ea typeface="Calibri"/>
                <a:cs typeface="Calibri"/>
                <a:sym typeface="Calibri"/>
              </a:rPr>
              <a:t>and pose. We assume that our source and target domains differ mainly in terms of the distribution of</a:t>
            </a:r>
          </a:p>
          <a:p>
            <a:r>
              <a:rPr lang="en" sz="1200" b="0" i="0" u="none" strike="noStrike" cap="none" baseline="0">
                <a:solidFill>
                  <a:schemeClr val="dk1"/>
                </a:solidFill>
                <a:latin typeface="Calibri"/>
                <a:ea typeface="Calibri"/>
                <a:cs typeface="Calibri"/>
                <a:sym typeface="Calibri"/>
              </a:rPr>
              <a:t>low level image statistics and that they have high level parameters with similar distributions and the</a:t>
            </a:r>
          </a:p>
          <a:p>
            <a:r>
              <a:rPr lang="en" sz="1200" b="0" i="0" u="none" strike="noStrike" cap="none" baseline="0">
                <a:solidFill>
                  <a:schemeClr val="dk1"/>
                </a:solidFill>
                <a:latin typeface="Calibri"/>
                <a:ea typeface="Calibri"/>
                <a:cs typeface="Calibri"/>
                <a:sym typeface="Calibri"/>
              </a:rPr>
              <a:t>same label space.</a:t>
            </a:r>
            <a:endParaRPr lang="en"/>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45</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6277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sz="1200" b="0" i="0" u="none" strike="noStrike" cap="none" baseline="0" dirty="0">
                <a:solidFill>
                  <a:schemeClr val="dk1"/>
                </a:solidFill>
                <a:latin typeface="Calibri"/>
                <a:ea typeface="Calibri"/>
                <a:cs typeface="Calibri"/>
                <a:sym typeface="Calibri"/>
              </a:rPr>
              <a:t> </a:t>
            </a:r>
            <a:endParaRPr lang="en" dirty="0"/>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46</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2134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algn="r"/>
            <a:fld id="{00000000-1234-1234-1234-123412341234}" type="slidenum">
              <a:rPr lang="es-ES" sz="1300" smtClean="0">
                <a:solidFill>
                  <a:schemeClr val="dk1"/>
                </a:solidFill>
                <a:ea typeface="Calibri"/>
                <a:sym typeface="Calibri"/>
              </a:rPr>
              <a:pPr algn="r"/>
              <a:t>48</a:t>
            </a:fld>
            <a:endParaRPr lang="es-ES" sz="1300">
              <a:solidFill>
                <a:schemeClr val="dk1"/>
              </a:solidFill>
              <a:ea typeface="Calibri"/>
              <a:sym typeface="Calibri"/>
            </a:endParaRPr>
          </a:p>
        </p:txBody>
      </p:sp>
    </p:spTree>
    <p:extLst>
      <p:ext uri="{BB962C8B-B14F-4D97-AF65-F5344CB8AC3E}">
        <p14:creationId xmlns:p14="http://schemas.microsoft.com/office/powerpoint/2010/main" val="1744101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70: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0" name="Google Shape;1340;p70: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341" name="Google Shape;1341;p70: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sz="1300">
                <a:solidFill>
                  <a:schemeClr val="dk1"/>
                </a:solidFill>
              </a:rPr>
              <a:t>50</a:t>
            </a:fld>
            <a:endParaRPr sz="1300">
              <a:solidFill>
                <a:schemeClr val="dk1"/>
              </a:solidFill>
            </a:endParaRPr>
          </a:p>
        </p:txBody>
      </p:sp>
    </p:spTree>
    <p:extLst>
      <p:ext uri="{BB962C8B-B14F-4D97-AF65-F5344CB8AC3E}">
        <p14:creationId xmlns:p14="http://schemas.microsoft.com/office/powerpoint/2010/main" val="1751512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71: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p71: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So as in many other fields the first thing that comes to mind is to apply a fine tunning from a big image dataset like Imagenet. In this way we claim to leverage from the transfer learning capacity of the convolutional neural networks. </a:t>
            </a:r>
            <a:endParaRPr/>
          </a:p>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However when treating with very different domains the problem also can suffer negative transfer effect.</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we propose to enhance the model with specially designed class priors for better recognition performance, which is used to tackle the covariate shift problem. The complexity and fine-grained nature of the food images, coupled with increased performance in multi-stage frameworks in other domains are primary reasons in our proposed methodology.</a:t>
            </a:r>
            <a:endParaRPr/>
          </a:p>
          <a:p>
            <a:pPr marL="0" lvl="0" indent="0" algn="l" rtl="0">
              <a:spcBef>
                <a:spcPts val="0"/>
              </a:spcBef>
              <a:spcAft>
                <a:spcPts val="0"/>
              </a:spcAft>
              <a:buNone/>
            </a:pPr>
            <a:endParaRPr/>
          </a:p>
        </p:txBody>
      </p:sp>
      <p:sp>
        <p:nvSpPr>
          <p:cNvPr id="1351" name="Google Shape;1351;p71: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marR="0" lvl="0" indent="0" algn="r" rtl="0">
              <a:spcBef>
                <a:spcPts val="0"/>
              </a:spcBef>
              <a:spcAft>
                <a:spcPts val="0"/>
              </a:spcAft>
              <a:buClr>
                <a:schemeClr val="dk1"/>
              </a:buClr>
              <a:buSzPts val="1300"/>
              <a:buFont typeface="Calibri"/>
              <a:buNone/>
            </a:pPr>
            <a:fld id="{00000000-1234-1234-1234-123412341234}" type="slidenum">
              <a:rPr lang="en-GB" sz="1300" b="0" i="0" u="none" strike="noStrike" cap="none">
                <a:solidFill>
                  <a:schemeClr val="dk1"/>
                </a:solidFill>
                <a:latin typeface="Calibri"/>
                <a:ea typeface="Calibri"/>
                <a:cs typeface="Calibri"/>
                <a:sym typeface="Calibri"/>
              </a:rPr>
              <a:t>51</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2467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p72: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9" name="Google Shape;1359;p72: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Negative transfer occurs usually when source data and task contribute to reduced perfformance of learning in the target domain. And the causes can be different: like dissimilar domains or not related tasks.</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Different authors apply different similarity measures in order to compare the domains and predict the positive transfer,</a:t>
            </a:r>
            <a:endParaRPr/>
          </a:p>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&amp;&amp;&amp;&amp;&amp;&amp;&amp;&amp;</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It has to be also noted that</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TL does not always result in improvements. When weights are transferred from</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similar domains, the learning of layers is faster and more accurate, whereas,</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when the two domains are dissimilar, the learning could give inaccurate results,</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known as Negative transfer [10,62]. However, there are a lot of open questions</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regarding when negative transfer appears and how to avoid it [44]. A typical</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heuristic solution to avoid negative transfer is to train only on samples that are</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nearer to the target domain and avoid those samples that are far away from</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the source domain [46]. Choice of positive samples thus becomes an important</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aspect. However, there is no existing mechanism to determine if the particular</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sample would result in positive or negative transfer [44].</a:t>
            </a:r>
            <a:endParaRPr/>
          </a:p>
          <a:p>
            <a:pPr marL="0" lvl="0" indent="0" algn="l" rtl="0">
              <a:spcBef>
                <a:spcPts val="0"/>
              </a:spcBef>
              <a:spcAft>
                <a:spcPts val="0"/>
              </a:spcAft>
              <a:buNone/>
            </a:pPr>
            <a:endParaRPr/>
          </a:p>
        </p:txBody>
      </p:sp>
      <p:sp>
        <p:nvSpPr>
          <p:cNvPr id="1360" name="Google Shape;1360;p72: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marR="0" lvl="0" indent="0" algn="r" rtl="0">
              <a:spcBef>
                <a:spcPts val="0"/>
              </a:spcBef>
              <a:spcAft>
                <a:spcPts val="0"/>
              </a:spcAft>
              <a:buClr>
                <a:schemeClr val="dk1"/>
              </a:buClr>
              <a:buSzPts val="1300"/>
              <a:buFont typeface="Calibri"/>
              <a:buNone/>
            </a:pPr>
            <a:fld id="{00000000-1234-1234-1234-123412341234}" type="slidenum">
              <a:rPr lang="en-GB" sz="1300" b="0" i="0" u="none" strike="noStrike" cap="none">
                <a:solidFill>
                  <a:schemeClr val="dk1"/>
                </a:solidFill>
                <a:latin typeface="Calibri"/>
                <a:ea typeface="Calibri"/>
                <a:cs typeface="Calibri"/>
                <a:sym typeface="Calibri"/>
              </a:rPr>
              <a:t>52</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8222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baseline="0">
                <a:solidFill>
                  <a:schemeClr val="tx1"/>
                </a:solidFill>
                <a:latin typeface="+mn-lt"/>
                <a:ea typeface="+mn-ea"/>
                <a:cs typeface="+mn-cs"/>
              </a:rPr>
              <a:t>Happy to talk to you today about some recent work that points out opportunities for Radiology, and how they might impact PACS systems and workstations in the not too distant future.</a:t>
            </a:r>
            <a:endParaRPr lang="en-US"/>
          </a:p>
        </p:txBody>
      </p:sp>
      <p:sp>
        <p:nvSpPr>
          <p:cNvPr id="4" name="Slide Number Placeholder 3"/>
          <p:cNvSpPr>
            <a:spLocks noGrp="1"/>
          </p:cNvSpPr>
          <p:nvPr>
            <p:ph type="sldNum" sz="quarter" idx="10"/>
          </p:nvPr>
        </p:nvSpPr>
        <p:spPr/>
        <p:txBody>
          <a:bodyPr/>
          <a:lstStyle/>
          <a:p>
            <a:fld id="{81D5B590-00FB-7A4E-8686-48B1784BB27F}" type="slidenum">
              <a:rPr/>
              <a:pPr/>
              <a:t>5</a:t>
            </a:fld>
            <a:endParaRPr lang="en-US"/>
          </a:p>
        </p:txBody>
      </p:sp>
    </p:spTree>
    <p:extLst>
      <p:ext uri="{BB962C8B-B14F-4D97-AF65-F5344CB8AC3E}">
        <p14:creationId xmlns:p14="http://schemas.microsoft.com/office/powerpoint/2010/main" val="2964446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p73: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8" name="Google Shape;1368;p73: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r>
              <a:rPr lang="en-GB"/>
              <a:t>Such a negative transfer occurs when we try to fine-tune a multilabel food recognition from a single-label imagenet trained algorithm.  </a:t>
            </a:r>
            <a:endParaRPr/>
          </a:p>
          <a:p>
            <a:pPr marL="0" lvl="0" indent="0" algn="l" rtl="0">
              <a:spcBef>
                <a:spcPts val="0"/>
              </a:spcBef>
              <a:spcAft>
                <a:spcPts val="0"/>
              </a:spcAft>
              <a:buNone/>
            </a:pPr>
            <a:r>
              <a:rPr lang="en-GB"/>
              <a:t>Multi-label recognition always makes dropping the accuracy. And if the domains are too different fine-tunning is not very successful. </a:t>
            </a:r>
            <a:endParaRPr/>
          </a:p>
        </p:txBody>
      </p:sp>
      <p:sp>
        <p:nvSpPr>
          <p:cNvPr id="1369" name="Google Shape;1369;p73: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marR="0" lvl="0" indent="0" algn="r" rtl="0">
              <a:spcBef>
                <a:spcPts val="0"/>
              </a:spcBef>
              <a:spcAft>
                <a:spcPts val="0"/>
              </a:spcAft>
              <a:buClr>
                <a:schemeClr val="dk1"/>
              </a:buClr>
              <a:buSzPts val="1300"/>
              <a:buFont typeface="Calibri"/>
              <a:buNone/>
            </a:pPr>
            <a:fld id="{00000000-1234-1234-1234-123412341234}" type="slidenum">
              <a:rPr lang="en-GB" sz="1300" b="0" i="0" u="none" strike="noStrike" cap="none">
                <a:solidFill>
                  <a:schemeClr val="dk1"/>
                </a:solidFill>
                <a:latin typeface="Calibri"/>
                <a:ea typeface="Calibri"/>
                <a:cs typeface="Calibri"/>
                <a:sym typeface="Calibri"/>
              </a:rPr>
              <a:t>53</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1417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74: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1" name="Google Shape;1381;p74: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In order to cope with  the negative transfer effect</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we show that transfer learning should be done incrementally by first switching domains and later switching from single to multilabel food recognition in the same domain.</a:t>
            </a:r>
            <a:endParaRPr/>
          </a:p>
          <a:p>
            <a:pPr marL="0" lvl="0" indent="0" algn="l" rtl="0">
              <a:spcBef>
                <a:spcPts val="0"/>
              </a:spcBef>
              <a:spcAft>
                <a:spcPts val="0"/>
              </a:spcAft>
              <a:buNone/>
            </a:pPr>
            <a:endParaRPr/>
          </a:p>
        </p:txBody>
      </p:sp>
      <p:sp>
        <p:nvSpPr>
          <p:cNvPr id="1382" name="Google Shape;1382;p74: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marR="0" lvl="0" indent="0" algn="r" rtl="0">
              <a:spcBef>
                <a:spcPts val="0"/>
              </a:spcBef>
              <a:spcAft>
                <a:spcPts val="0"/>
              </a:spcAft>
              <a:buClr>
                <a:schemeClr val="dk1"/>
              </a:buClr>
              <a:buSzPts val="1300"/>
              <a:buFont typeface="Calibri"/>
              <a:buNone/>
            </a:pPr>
            <a:fld id="{00000000-1234-1234-1234-123412341234}" type="slidenum">
              <a:rPr lang="en-GB" sz="1300" b="0" i="0" u="none" strike="noStrike" cap="none">
                <a:solidFill>
                  <a:schemeClr val="dk1"/>
                </a:solidFill>
                <a:latin typeface="Calibri"/>
                <a:ea typeface="Calibri"/>
                <a:cs typeface="Calibri"/>
                <a:sym typeface="Calibri"/>
              </a:rPr>
              <a:t>54</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53597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75: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0" name="Google Shape;1390;p75: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Additionally we propose to enhance the model with specially designed class priors for better recognition performance, which is used to tackle the covariate shift problem. </a:t>
            </a:r>
            <a:endParaRPr/>
          </a:p>
        </p:txBody>
      </p:sp>
      <p:sp>
        <p:nvSpPr>
          <p:cNvPr id="1391" name="Google Shape;1391;p75: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marR="0" lvl="0" indent="0" algn="r" rtl="0">
              <a:spcBef>
                <a:spcPts val="0"/>
              </a:spcBef>
              <a:spcAft>
                <a:spcPts val="0"/>
              </a:spcAft>
              <a:buClr>
                <a:schemeClr val="dk1"/>
              </a:buClr>
              <a:buSzPts val="1300"/>
              <a:buFont typeface="Calibri"/>
              <a:buNone/>
            </a:pPr>
            <a:fld id="{00000000-1234-1234-1234-123412341234}" type="slidenum">
              <a:rPr lang="en-GB" sz="1300" b="0" i="0" u="none" strike="noStrike" cap="none">
                <a:solidFill>
                  <a:schemeClr val="dk1"/>
                </a:solidFill>
                <a:latin typeface="Calibri"/>
                <a:ea typeface="Calibri"/>
                <a:cs typeface="Calibri"/>
                <a:sym typeface="Calibri"/>
              </a:rPr>
              <a:t>55</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662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76: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p76: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Within the food domain, transferring from single-label to multileale recognition, we compute the class priors in the target and source domain and use this ratio in order to guide the transfer learning process.</a:t>
            </a:r>
            <a:endParaRPr/>
          </a:p>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&amp;&amp;&amp;&amp;&amp;&amp;&amp;&amp;&amp;&amp;&amp;&amp;&amp;&amp;&amp;</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Covariate shift [1,47] is a common phenomenon in TL where the input and</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output relationships are the same, but the distributions of training and test sets</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are different. The dataset bias or the domain shift makes the generalization of</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deep networks a difficult task [59]. Importance-weighting [9,17,51] has been a</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common solution to this problem. The distribution of samples in a domain is</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a direct representation of the nature of the domain. In this work, we use this</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information as a prior knowledge, that would enable the algorithms to be robust</a:t>
            </a:r>
            <a:endParaRPr/>
          </a:p>
          <a:p>
            <a:pPr marL="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to shifts.</a:t>
            </a:r>
            <a:endParaRPr/>
          </a:p>
          <a:p>
            <a:pPr marL="0" lvl="0" indent="0" algn="l" rtl="0">
              <a:spcBef>
                <a:spcPts val="0"/>
              </a:spcBef>
              <a:spcAft>
                <a:spcPts val="0"/>
              </a:spcAft>
              <a:buNone/>
            </a:pPr>
            <a:endParaRPr/>
          </a:p>
        </p:txBody>
      </p:sp>
      <p:sp>
        <p:nvSpPr>
          <p:cNvPr id="1401" name="Google Shape;1401;p76: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marR="0" lvl="0" indent="0" algn="r" rtl="0">
              <a:spcBef>
                <a:spcPts val="0"/>
              </a:spcBef>
              <a:spcAft>
                <a:spcPts val="0"/>
              </a:spcAft>
              <a:buClr>
                <a:schemeClr val="dk1"/>
              </a:buClr>
              <a:buSzPts val="1300"/>
              <a:buFont typeface="Calibri"/>
              <a:buNone/>
            </a:pPr>
            <a:fld id="{00000000-1234-1234-1234-123412341234}" type="slidenum">
              <a:rPr lang="en-GB" sz="1300" b="0" i="0" u="none" strike="noStrike" cap="none">
                <a:solidFill>
                  <a:schemeClr val="dk1"/>
                </a:solidFill>
                <a:latin typeface="Calibri"/>
                <a:ea typeface="Calibri"/>
                <a:cs typeface="Calibri"/>
                <a:sym typeface="Calibri"/>
              </a:rPr>
              <a:t>56</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2394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77: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9" name="Google Shape;1429;p77: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GB"/>
              <a:t>The main idea is that at the beginning of the transfer learning process the loss functions is affected most from the priors of the source domain (the higher the source prior the lower the target prior effect to the loss function is). But as the iterations advance only the target priors are considered</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GB"/>
              <a:t>In this way the learning gradually forgets the source domain and adapts better to the target domain.</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GB"/>
              <a:t>&amp;&amp;&amp;&amp;&amp;&amp;&amp;&amp;&amp;&amp;</a:t>
            </a:r>
            <a:endParaRPr/>
          </a:p>
          <a:p>
            <a:pPr marL="457200" marR="0" lvl="0" indent="-228600" algn="l" rtl="0">
              <a:lnSpc>
                <a:spcPct val="100000"/>
              </a:lnSpc>
              <a:spcBef>
                <a:spcPts val="0"/>
              </a:spcBef>
              <a:spcAft>
                <a:spcPts val="0"/>
              </a:spcAft>
              <a:buClr>
                <a:srgbClr val="000000"/>
              </a:buClr>
              <a:buSzPts val="1400"/>
              <a:buFont typeface="Arial"/>
              <a:buNone/>
            </a:pPr>
            <a:r>
              <a:rPr lang="en-GB"/>
              <a:t>Over iterations, the network learns the underlying target domain distribution until convergence so that the learning of the target domain is complete. </a:t>
            </a:r>
            <a:endParaRPr/>
          </a:p>
          <a:p>
            <a:pPr marL="0" lvl="0" indent="0" algn="l" rtl="0">
              <a:spcBef>
                <a:spcPts val="0"/>
              </a:spcBef>
              <a:spcAft>
                <a:spcPts val="0"/>
              </a:spcAft>
              <a:buNone/>
            </a:pPr>
            <a:endParaRPr/>
          </a:p>
        </p:txBody>
      </p:sp>
      <p:sp>
        <p:nvSpPr>
          <p:cNvPr id="1430" name="Google Shape;1430;p77: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marR="0" lvl="0" indent="0" algn="r" rtl="0">
              <a:spcBef>
                <a:spcPts val="0"/>
              </a:spcBef>
              <a:spcAft>
                <a:spcPts val="0"/>
              </a:spcAft>
              <a:buClr>
                <a:schemeClr val="dk1"/>
              </a:buClr>
              <a:buSzPts val="1300"/>
              <a:buFont typeface="Calibri"/>
              <a:buNone/>
            </a:pPr>
            <a:fld id="{00000000-1234-1234-1234-123412341234}" type="slidenum">
              <a:rPr lang="en-GB" sz="1300" b="0" i="0" u="none" strike="noStrike" cap="none">
                <a:solidFill>
                  <a:schemeClr val="dk1"/>
                </a:solidFill>
                <a:latin typeface="Calibri"/>
                <a:ea typeface="Calibri"/>
                <a:cs typeface="Calibri"/>
                <a:sym typeface="Calibri"/>
              </a:rPr>
              <a:t>57</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5806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none" strike="noStrike" cap="none">
                <a:solidFill>
                  <a:schemeClr val="dk1"/>
                </a:solidFill>
                <a:effectLst/>
                <a:latin typeface="Arial" panose="020B0604020202020204" pitchFamily="34" charset="0"/>
                <a:cs typeface="Arial" panose="020B0604020202020204" pitchFamily="34" charset="0"/>
                <a:sym typeface="Calibri"/>
              </a:rPr>
              <a:t> Unsupervised approaches to learning in neural networks are of substantial interest for furthering artificial intelligence, both because they would enable the training of networks without the need for large numbers of expensive annotations, and because they would be better models of the kind of general-purpose learning deployed by humans. However, unsupervised networks have long lagged behind the performance of their supervised counterparts, especially in the domain of large-scale visual recognition. Recent developments in training deep convolutional embeddings to maximize non-parametric instance separation and clustering objectives have shown promise in closing this gap. This method trains an embedding function to maximize a metric of local aggregation, causing similar data instances to move together in the embedding space, while allowing dissimilar instances to separate. This aggregation metric is dynamic, allowing soft clusters of different scales to emerge.</a:t>
            </a:r>
          </a:p>
          <a:p>
            <a:endParaRPr lang="en-E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algn="r"/>
            <a:fld id="{00000000-1234-1234-1234-123412341234}" type="slidenum">
              <a:rPr lang="es-ES" sz="1300" smtClean="0">
                <a:solidFill>
                  <a:schemeClr val="dk1"/>
                </a:solidFill>
                <a:ea typeface="Calibri"/>
                <a:sym typeface="Calibri"/>
              </a:rPr>
              <a:pPr algn="r"/>
              <a:t>60</a:t>
            </a:fld>
            <a:endParaRPr lang="es-ES" sz="1300">
              <a:solidFill>
                <a:schemeClr val="dk1"/>
              </a:solidFill>
              <a:ea typeface="Calibri"/>
              <a:sym typeface="Calibri"/>
            </a:endParaRPr>
          </a:p>
        </p:txBody>
      </p:sp>
    </p:spTree>
    <p:extLst>
      <p:ext uri="{BB962C8B-B14F-4D97-AF65-F5344CB8AC3E}">
        <p14:creationId xmlns:p14="http://schemas.microsoft.com/office/powerpoint/2010/main" val="2501791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6: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6: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262" name="Google Shape;262;p6: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64</a:t>
            </a:fld>
            <a:endParaRPr/>
          </a:p>
        </p:txBody>
      </p:sp>
    </p:spTree>
    <p:extLst>
      <p:ext uri="{BB962C8B-B14F-4D97-AF65-F5344CB8AC3E}">
        <p14:creationId xmlns:p14="http://schemas.microsoft.com/office/powerpoint/2010/main" val="1715900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7: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7: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269" name="Google Shape;269;p7: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65</a:t>
            </a:fld>
            <a:endParaRPr/>
          </a:p>
        </p:txBody>
      </p:sp>
    </p:spTree>
    <p:extLst>
      <p:ext uri="{BB962C8B-B14F-4D97-AF65-F5344CB8AC3E}">
        <p14:creationId xmlns:p14="http://schemas.microsoft.com/office/powerpoint/2010/main" val="4007603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9: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285" name="Google Shape;285;p9: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42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275" name="Google Shape;275;p8: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6894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a:t>The final fully-connected layers are generally assumed to capture information that is relevant for solving the respective task, e.g. AlexNet's fully-connected layers would indicate which features are relevant to classify an image into one of 1000 object categories.</a:t>
            </a:r>
          </a:p>
          <a:p>
            <a:endParaRPr lang="en"/>
          </a:p>
          <a:p>
            <a:r>
              <a:rPr lang="en"/>
              <a:t>However, while knowing that a cat has whiskers, paws, fur, etc. is necessary for identifying an animal as a cat (for an example, see Figure 15), it does not help us with identifying new objects or to solve other common vision tasks such as scene recognition, fine grained recognition, attribute detection and image retrieval.</a:t>
            </a:r>
          </a:p>
          <a:p>
            <a:endParaRPr lang="en"/>
          </a:p>
          <a:p>
            <a:pPr marL="285750" indent="-285750">
              <a:buFont typeface="Arial"/>
              <a:buChar char="•"/>
            </a:pPr>
            <a:r>
              <a:rPr lang="es-ES_tradnl"/>
              <a:t>L</a:t>
            </a:r>
            <a:r>
              <a:rPr lang="en" err="1"/>
              <a:t>ower</a:t>
            </a:r>
            <a:r>
              <a:rPr lang="en"/>
              <a:t> convolutional layers capture low-level image features, e.g. edges, while higher convolutional layers capture more and more complex details, such as body parts, faces, and other compositional features.</a:t>
            </a:r>
            <a:endParaRPr lang="es-ES_tradnl"/>
          </a:p>
          <a:p>
            <a:pPr marL="285750" indent="-285750">
              <a:buFont typeface="Arial"/>
              <a:buChar char="•"/>
            </a:pPr>
            <a:endParaRPr lang="es-ES_tradnl"/>
          </a:p>
          <a:p>
            <a:pPr marL="285750" indent="-285750">
              <a:buFont typeface="Arial"/>
              <a:buChar char="•"/>
            </a:pPr>
            <a:r>
              <a:rPr lang="es-ES_tradnl" err="1"/>
              <a:t>Classification</a:t>
            </a:r>
            <a:r>
              <a:rPr lang="es-ES_tradnl"/>
              <a:t> </a:t>
            </a:r>
            <a:r>
              <a:rPr lang="es-ES_tradnl" err="1"/>
              <a:t>is</a:t>
            </a:r>
            <a:r>
              <a:rPr lang="es-ES_tradnl"/>
              <a:t> done </a:t>
            </a:r>
            <a:r>
              <a:rPr lang="es-ES_tradnl" err="1"/>
              <a:t>by</a:t>
            </a:r>
            <a:r>
              <a:rPr lang="es-ES_tradnl"/>
              <a:t> FC </a:t>
            </a:r>
            <a:r>
              <a:rPr lang="es-ES_tradnl" err="1"/>
              <a:t>layers</a:t>
            </a:r>
            <a:r>
              <a:rPr lang="es-ES_tradnl"/>
              <a:t> </a:t>
            </a:r>
            <a:r>
              <a:rPr lang="es-ES_tradnl" err="1"/>
              <a:t>that</a:t>
            </a:r>
            <a:r>
              <a:rPr lang="es-ES_tradnl"/>
              <a:t> </a:t>
            </a:r>
            <a:r>
              <a:rPr lang="es-ES_tradnl" err="1"/>
              <a:t>explain</a:t>
            </a:r>
            <a:r>
              <a:rPr lang="es-ES_tradnl"/>
              <a:t> </a:t>
            </a:r>
            <a:r>
              <a:rPr lang="es-ES_tradnl" err="1"/>
              <a:t>how</a:t>
            </a:r>
            <a:r>
              <a:rPr lang="es-ES_tradnl"/>
              <a:t> </a:t>
            </a:r>
            <a:r>
              <a:rPr lang="es-ES_tradnl" err="1"/>
              <a:t>edges</a:t>
            </a:r>
            <a:r>
              <a:rPr lang="es-ES_tradnl"/>
              <a:t> and </a:t>
            </a:r>
            <a:r>
              <a:rPr lang="es-ES_tradnl" err="1"/>
              <a:t>shapes</a:t>
            </a:r>
            <a:r>
              <a:rPr lang="es-ES_tradnl"/>
              <a:t> are </a:t>
            </a:r>
            <a:r>
              <a:rPr lang="es-ES_tradnl" err="1"/>
              <a:t>combined</a:t>
            </a:r>
            <a:r>
              <a:rPr lang="es-ES_tradnl"/>
              <a:t>.</a:t>
            </a:r>
          </a:p>
          <a:p>
            <a:pPr marL="285750" indent="-285750">
              <a:buFont typeface="Arial"/>
              <a:buChar char="•"/>
            </a:pPr>
            <a:endParaRPr lang="es-ES_tradnl"/>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
              <a:t>For a new task, we can thus simply use the off-the-shelf features of a state-of-the-art CNN pre-trained on ImageNet and train a new model on these extracted features. In practice, we either keep the pre-trained parameters fixed or tune them with a small learning rate in order to ensure that we do not unlearn the previously acquired knowledge. </a:t>
            </a:r>
          </a:p>
          <a:p>
            <a:pPr marL="285750" indent="-285750">
              <a:buFont typeface="Arial"/>
              <a:buChar char="•"/>
            </a:pPr>
            <a:endParaRPr lang="es-ES_tradnl"/>
          </a:p>
          <a:p>
            <a:endParaRPr lang="en"/>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6</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99808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0: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294" name="Google Shape;294;p10: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829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1: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301" name="Google Shape;301;p11: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7607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2: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308" name="Google Shape;308;p12: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522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5: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334" name="Google Shape;334;p15: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6: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6: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262" name="Google Shape;262;p6: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72</a:t>
            </a:fld>
            <a:endParaRPr/>
          </a:p>
        </p:txBody>
      </p:sp>
    </p:spTree>
    <p:extLst>
      <p:ext uri="{BB962C8B-B14F-4D97-AF65-F5344CB8AC3E}">
        <p14:creationId xmlns:p14="http://schemas.microsoft.com/office/powerpoint/2010/main" val="388726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6: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6: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262" name="Google Shape;262;p6: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73</a:t>
            </a:fld>
            <a:endParaRPr/>
          </a:p>
        </p:txBody>
      </p:sp>
    </p:spTree>
    <p:extLst>
      <p:ext uri="{BB962C8B-B14F-4D97-AF65-F5344CB8AC3E}">
        <p14:creationId xmlns:p14="http://schemas.microsoft.com/office/powerpoint/2010/main" val="2223828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7: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7: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351" name="Google Shape;351;p17: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74</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30: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668" name="Google Shape;668;p30: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87576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5730" indent="0">
              <a:buNone/>
            </a:pPr>
            <a:r>
              <a:rPr lang="en-GB" dirty="0">
                <a:effectLst/>
                <a:latin typeface="Helvetica" pitchFamily="2" charset="0"/>
              </a:rPr>
              <a:t>Knowing the relevance of negative samples or representations, Momentum Contrast or </a:t>
            </a:r>
            <a:r>
              <a:rPr lang="en-GB" dirty="0" err="1">
                <a:effectLst/>
                <a:latin typeface="Helvetica" pitchFamily="2" charset="0"/>
              </a:rPr>
              <a:t>MoCo</a:t>
            </a:r>
            <a:r>
              <a:rPr lang="en-GB" dirty="0">
                <a:effectLst/>
                <a:latin typeface="Helvetica" pitchFamily="2" charset="0"/>
              </a:rPr>
              <a:t> [40] introduced a momentum contrasting strategy which increased the number of negative samples.</a:t>
            </a:r>
          </a:p>
          <a:p>
            <a:pPr marL="125730" indent="0">
              <a:buNone/>
            </a:pPr>
            <a:r>
              <a:rPr lang="en-GB" dirty="0">
                <a:effectLst/>
                <a:latin typeface="Helvetica" pitchFamily="2" charset="0"/>
              </a:rPr>
              <a:t>Given an image xi, </a:t>
            </a:r>
            <a:r>
              <a:rPr lang="en-GB" dirty="0" err="1">
                <a:effectLst/>
                <a:latin typeface="Helvetica" pitchFamily="2" charset="0"/>
              </a:rPr>
              <a:t>MoCo</a:t>
            </a:r>
            <a:r>
              <a:rPr lang="en-GB" dirty="0">
                <a:effectLst/>
                <a:latin typeface="Helvetica" pitchFamily="2" charset="0"/>
              </a:rPr>
              <a:t> [40] aims to learn q = </a:t>
            </a:r>
            <a:r>
              <a:rPr lang="en-GB" dirty="0" err="1">
                <a:effectLst/>
                <a:latin typeface="Helvetica" pitchFamily="2" charset="0"/>
              </a:rPr>
              <a:t>fq</a:t>
            </a:r>
            <a:r>
              <a:rPr lang="en-GB" dirty="0">
                <a:effectLst/>
                <a:latin typeface="Helvetica" pitchFamily="2" charset="0"/>
              </a:rPr>
              <a:t>(xi) by a query encoder </a:t>
            </a:r>
            <a:r>
              <a:rPr lang="en-GB" dirty="0" err="1">
                <a:effectLst/>
                <a:latin typeface="Helvetica" pitchFamily="2" charset="0"/>
              </a:rPr>
              <a:t>fq</a:t>
            </a:r>
            <a:r>
              <a:rPr lang="en-GB" dirty="0">
                <a:effectLst/>
                <a:latin typeface="Helvetica" pitchFamily="2" charset="0"/>
              </a:rPr>
              <a:t>(°§) that is able to differentiate qi = </a:t>
            </a:r>
            <a:r>
              <a:rPr lang="en-GB" dirty="0" err="1">
                <a:effectLst/>
                <a:latin typeface="Helvetica" pitchFamily="2" charset="0"/>
              </a:rPr>
              <a:t>fq</a:t>
            </a:r>
            <a:r>
              <a:rPr lang="en-GB" dirty="0">
                <a:effectLst/>
                <a:latin typeface="Helvetica" pitchFamily="2" charset="0"/>
              </a:rPr>
              <a:t>(xi) from the rest of the images. At the same time, an asynchronously updated momentum encoder </a:t>
            </a:r>
            <a:r>
              <a:rPr lang="en-GB" dirty="0" err="1">
                <a:effectLst/>
                <a:latin typeface="Helvetica" pitchFamily="2" charset="0"/>
              </a:rPr>
              <a:t>fk</a:t>
            </a:r>
            <a:r>
              <a:rPr lang="en-GB" dirty="0">
                <a:effectLst/>
                <a:latin typeface="Helvetica" pitchFamily="2" charset="0"/>
              </a:rPr>
              <a:t>(°§) is used to generate the positive counterpart k+ = </a:t>
            </a:r>
            <a:r>
              <a:rPr lang="en-GB" dirty="0" err="1">
                <a:effectLst/>
                <a:latin typeface="Helvetica" pitchFamily="2" charset="0"/>
              </a:rPr>
              <a:t>fk</a:t>
            </a:r>
            <a:r>
              <a:rPr lang="en-GB" dirty="0">
                <a:effectLst/>
                <a:latin typeface="Helvetica" pitchFamily="2" charset="0"/>
              </a:rPr>
              <a:t>(xi). Regarding the negative pairs, </a:t>
            </a:r>
            <a:r>
              <a:rPr lang="en-GB" dirty="0" err="1">
                <a:effectLst/>
                <a:latin typeface="Helvetica" pitchFamily="2" charset="0"/>
              </a:rPr>
              <a:t>MoCo</a:t>
            </a:r>
            <a:r>
              <a:rPr lang="en-GB" dirty="0">
                <a:effectLst/>
                <a:latin typeface="Helvetica" pitchFamily="2" charset="0"/>
              </a:rPr>
              <a:t> [40] derives from memory bank architecture explored in works such as Contrastive Predictive Coding or CPC [67], employing a big queue that stores previously encoded representations as negative samples (see Figure 3.1). These negative samples are later on used to form the negative pairs. Finally, the model optimizes the following objective function:</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76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81862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1: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dirty="0"/>
          </a:p>
        </p:txBody>
      </p:sp>
      <p:sp>
        <p:nvSpPr>
          <p:cNvPr id="382" name="Google Shape;382;p21: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atin typeface="Arial" panose="020B0604020202020204" pitchFamily="34" charset="0"/>
                <a:cs typeface="Arial" panose="020B0604020202020204" pitchFamily="34" charset="0"/>
              </a:rPr>
              <a:t>In practice, however, we often experience a deterioration or collapse in performance as the model has inherited the bias of its training data and does not know how to generalize to the new domain.</a:t>
            </a:r>
          </a:p>
          <a:p>
            <a:endParaRPr lang="en">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u="none" strike="noStrike" cap="none" smtClean="0">
                <a:solidFill>
                  <a:schemeClr val="dk1"/>
                </a:solidFill>
                <a:ea typeface="Calibri"/>
                <a:sym typeface="Calibri"/>
              </a:rPr>
              <a:t>11</a:t>
            </a:fld>
            <a:endParaRPr lang="tr-TR" sz="1300" u="none" strike="noStrike" cap="none">
              <a:solidFill>
                <a:schemeClr val="dk1"/>
              </a:solidFill>
              <a:ea typeface="Calibri"/>
              <a:sym typeface="Calibri"/>
            </a:endParaRPr>
          </a:p>
        </p:txBody>
      </p:sp>
    </p:spTree>
    <p:extLst>
      <p:ext uri="{BB962C8B-B14F-4D97-AF65-F5344CB8AC3E}">
        <p14:creationId xmlns:p14="http://schemas.microsoft.com/office/powerpoint/2010/main" val="18808388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3: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23: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488" name="Google Shape;488;p23: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78</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0: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20: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376" name="Google Shape;376;p20: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79</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8: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r>
              <a:rPr lang="en-GB" dirty="0">
                <a:effectLst/>
                <a:latin typeface="Helvetica" pitchFamily="2" charset="0"/>
              </a:rPr>
              <a:t>Following this line, </a:t>
            </a:r>
            <a:r>
              <a:rPr lang="en-GB" dirty="0" err="1">
                <a:effectLst/>
                <a:latin typeface="Helvetica" pitchFamily="2" charset="0"/>
              </a:rPr>
              <a:t>SimCLR</a:t>
            </a:r>
            <a:r>
              <a:rPr lang="en-GB" dirty="0">
                <a:effectLst/>
                <a:latin typeface="Helvetica" pitchFamily="2" charset="0"/>
              </a:rPr>
              <a:t> [16] focuses on the importance of obtaining hard positive samples,</a:t>
            </a:r>
          </a:p>
          <a:p>
            <a:r>
              <a:rPr lang="en-GB" dirty="0">
                <a:effectLst/>
                <a:latin typeface="Helvetica" pitchFamily="2" charset="0"/>
              </a:rPr>
              <a:t>i.e. pairs of samples that, even if they belong to the same semantic class, contain characteristics</a:t>
            </a:r>
          </a:p>
          <a:p>
            <a:r>
              <a:rPr lang="en-GB" dirty="0">
                <a:effectLst/>
                <a:latin typeface="Helvetica" pitchFamily="2" charset="0"/>
              </a:rPr>
              <a:t>that make them different. Similar to the multi-view strategy presented by CMC [76], </a:t>
            </a:r>
            <a:r>
              <a:rPr lang="en-GB" dirty="0" err="1">
                <a:effectLst/>
                <a:latin typeface="Helvetica" pitchFamily="2" charset="0"/>
              </a:rPr>
              <a:t>SimCLR</a:t>
            </a:r>
            <a:endParaRPr lang="en-GB" dirty="0">
              <a:effectLst/>
              <a:latin typeface="Helvetica" pitchFamily="2" charset="0"/>
            </a:endParaRPr>
          </a:p>
          <a:p>
            <a:r>
              <a:rPr lang="en-GB" dirty="0">
                <a:effectLst/>
                <a:latin typeface="Helvetica" pitchFamily="2" charset="0"/>
              </a:rPr>
              <a:t>[16] proposed a new pretext task generator. This new pretext task generator consists of a 10-</a:t>
            </a:r>
          </a:p>
          <a:p>
            <a:r>
              <a:rPr lang="en-GB" dirty="0">
                <a:effectLst/>
                <a:latin typeface="Helvetica" pitchFamily="2" charset="0"/>
              </a:rPr>
              <a:t>augmentation pipeline that generates hard positive pairs from the same image.</a:t>
            </a:r>
          </a:p>
          <a:p>
            <a:pPr marL="0" lvl="0" indent="0" algn="l" rtl="0">
              <a:spcBef>
                <a:spcPts val="0"/>
              </a:spcBef>
              <a:spcAft>
                <a:spcPts val="0"/>
              </a:spcAft>
              <a:buNone/>
            </a:pPr>
            <a:endParaRPr dirty="0"/>
          </a:p>
        </p:txBody>
      </p:sp>
      <p:sp>
        <p:nvSpPr>
          <p:cNvPr id="359" name="Google Shape;359;p18: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369" name="Google Shape;369;p19: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81</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se forman las parejas positivas y lo que hace </a:t>
            </a:r>
            <a:r>
              <a:rPr lang="es-ES" dirty="0" err="1"/>
              <a:t>neighbour</a:t>
            </a:r>
            <a:r>
              <a:rPr lang="es-ES" dirty="0"/>
              <a:t> junto con sus limitaciones</a:t>
            </a:r>
          </a:p>
          <a:p>
            <a:endParaRPr lang="es-ES" dirty="0"/>
          </a:p>
        </p:txBody>
      </p:sp>
      <p:sp>
        <p:nvSpPr>
          <p:cNvPr id="4" name="Marcador de número de diapositiva 3"/>
          <p:cNvSpPr>
            <a:spLocks noGrp="1"/>
          </p:cNvSpPr>
          <p:nvPr>
            <p:ph type="sldNum" sz="quarter" idx="10"/>
          </p:nvPr>
        </p:nvSpPr>
        <p:spPr/>
        <p:txBody>
          <a:bodyPr/>
          <a:lstStyle/>
          <a:p>
            <a:fld id="{C1AD7C6B-0275-4000-A65F-DDD09E70558E}" type="slidenum">
              <a:rPr lang="es-ES" smtClean="0"/>
              <a:t>82</a:t>
            </a:fld>
            <a:endParaRPr lang="es-ES"/>
          </a:p>
        </p:txBody>
      </p:sp>
    </p:spTree>
    <p:extLst>
      <p:ext uri="{BB962C8B-B14F-4D97-AF65-F5344CB8AC3E}">
        <p14:creationId xmlns:p14="http://schemas.microsoft.com/office/powerpoint/2010/main" val="38128022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57: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7" name="Google Shape;1227;p57: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228" name="Google Shape;1228;p57: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83</a:t>
            </a:fld>
            <a:endParaRPr/>
          </a:p>
        </p:txBody>
      </p:sp>
    </p:spTree>
    <p:extLst>
      <p:ext uri="{BB962C8B-B14F-4D97-AF65-F5344CB8AC3E}">
        <p14:creationId xmlns:p14="http://schemas.microsoft.com/office/powerpoint/2010/main" val="26178229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se forman las parejas positivas y lo que hace </a:t>
            </a:r>
            <a:r>
              <a:rPr lang="es-ES" dirty="0" err="1"/>
              <a:t>neighbour</a:t>
            </a:r>
            <a:r>
              <a:rPr lang="es-ES" dirty="0"/>
              <a:t> junto con sus limitaciones</a:t>
            </a:r>
          </a:p>
          <a:p>
            <a:endParaRPr lang="es-ES" dirty="0"/>
          </a:p>
          <a:p>
            <a:r>
              <a:rPr lang="es-ES" dirty="0"/>
              <a:t>Lo explico visual as </a:t>
            </a:r>
            <a:r>
              <a:rPr lang="es-ES" dirty="0" err="1"/>
              <a:t>fuck</a:t>
            </a:r>
            <a:r>
              <a:rPr lang="es-ES" dirty="0"/>
              <a:t> con imágenes y animaciones.</a:t>
            </a:r>
            <a:r>
              <a:rPr lang="es-ES" baseline="0" dirty="0"/>
              <a:t> Que se vaya moviendo la imagen e intercambiándose para explicar los </a:t>
            </a:r>
            <a:r>
              <a:rPr lang="es-ES" baseline="0" dirty="0" err="1"/>
              <a:t>neighbours</a:t>
            </a:r>
            <a:endParaRPr lang="es-ES" baseline="0" dirty="0"/>
          </a:p>
          <a:p>
            <a:endParaRPr lang="es-ES" dirty="0"/>
          </a:p>
          <a:p>
            <a:endParaRPr lang="es-ES" dirty="0"/>
          </a:p>
        </p:txBody>
      </p:sp>
      <p:sp>
        <p:nvSpPr>
          <p:cNvPr id="4" name="Marcador de número de diapositiva 3"/>
          <p:cNvSpPr>
            <a:spLocks noGrp="1"/>
          </p:cNvSpPr>
          <p:nvPr>
            <p:ph type="sldNum" sz="quarter" idx="10"/>
          </p:nvPr>
        </p:nvSpPr>
        <p:spPr/>
        <p:txBody>
          <a:bodyPr/>
          <a:lstStyle/>
          <a:p>
            <a:fld id="{C1AD7C6B-0275-4000-A65F-DDD09E70558E}" type="slidenum">
              <a:rPr lang="es-ES" smtClean="0"/>
              <a:t>84</a:t>
            </a:fld>
            <a:endParaRPr lang="es-ES"/>
          </a:p>
        </p:txBody>
      </p:sp>
    </p:spTree>
    <p:extLst>
      <p:ext uri="{BB962C8B-B14F-4D97-AF65-F5344CB8AC3E}">
        <p14:creationId xmlns:p14="http://schemas.microsoft.com/office/powerpoint/2010/main" val="37272369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4: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24: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495" name="Google Shape;495;p24: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86</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5: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501" name="Google Shape;501;p25: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26: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528" name="Google Shape;528;p26: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atin typeface="Arial" panose="020B0604020202020204" pitchFamily="34" charset="0"/>
                <a:cs typeface="Arial" panose="020B0604020202020204" pitchFamily="34" charset="0"/>
              </a:rPr>
              <a:t>Andrew Ng, chief scientist at Baidu and professor at Stanford, said during his widely popular NIPS 2016 tutorial that transfer learning will be -- after supervised learning -- the next driver of ML commercial success.</a:t>
            </a:r>
          </a:p>
          <a:p>
            <a:endParaRPr lang="es-ES_tradnl">
              <a:latin typeface="Arial" panose="020B0604020202020204" pitchFamily="34" charset="0"/>
              <a:cs typeface="Arial" panose="020B0604020202020204" pitchFamily="34" charset="0"/>
            </a:endParaRP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latin typeface="Arial" panose="020B0604020202020204" pitchFamily="34" charset="0"/>
                <a:cs typeface="Arial" panose="020B0604020202020204" pitchFamily="34" charset="0"/>
              </a:rPr>
              <a:t>According to Andrew Ng, transfer learning will become a key driver of Machine Learning success in industry.</a:t>
            </a:r>
          </a:p>
          <a:p>
            <a:endParaRPr lang="en">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u="none" strike="noStrike" cap="none" smtClean="0">
                <a:solidFill>
                  <a:schemeClr val="dk1"/>
                </a:solidFill>
                <a:ea typeface="Calibri"/>
                <a:sym typeface="Calibri"/>
              </a:rPr>
              <a:t>12</a:t>
            </a:fld>
            <a:endParaRPr lang="tr-TR" sz="1300" u="none" strike="noStrike" cap="none">
              <a:solidFill>
                <a:schemeClr val="dk1"/>
              </a:solidFill>
              <a:ea typeface="Calibri"/>
              <a:sym typeface="Calibri"/>
            </a:endParaRPr>
          </a:p>
        </p:txBody>
      </p:sp>
    </p:spTree>
    <p:extLst>
      <p:ext uri="{BB962C8B-B14F-4D97-AF65-F5344CB8AC3E}">
        <p14:creationId xmlns:p14="http://schemas.microsoft.com/office/powerpoint/2010/main" val="22040066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7: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567" name="Google Shape;567;p27: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8: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606" name="Google Shape;606;p28: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29: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645" name="Google Shape;645;p29: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32: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685" name="Google Shape;685;p32: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3: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712" name="Google Shape;712;p33: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34: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744" name="Google Shape;744;p34: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35: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776" name="Google Shape;776;p35: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36: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808" name="Google Shape;808;p36: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38: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859" name="Google Shape;859;p38: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39: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904" name="Google Shape;904;p39: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u="none" strike="noStrike" cap="none" smtClean="0">
                <a:solidFill>
                  <a:schemeClr val="dk1"/>
                </a:solidFill>
                <a:ea typeface="Calibri"/>
                <a:sym typeface="Calibri"/>
              </a:rPr>
              <a:t>13</a:t>
            </a:fld>
            <a:endParaRPr lang="tr-TR" sz="1300" u="none" strike="noStrike" cap="none">
              <a:solidFill>
                <a:schemeClr val="dk1"/>
              </a:solidFill>
              <a:ea typeface="Calibri"/>
              <a:sym typeface="Calibri"/>
            </a:endParaRPr>
          </a:p>
        </p:txBody>
      </p:sp>
    </p:spTree>
    <p:extLst>
      <p:ext uri="{BB962C8B-B14F-4D97-AF65-F5344CB8AC3E}">
        <p14:creationId xmlns:p14="http://schemas.microsoft.com/office/powerpoint/2010/main" val="21573815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40: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965" name="Google Shape;965;p40: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41: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026" name="Google Shape;1026;p41: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42: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087" name="Google Shape;1087;p42: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31: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675" name="Google Shape;675;p31: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66574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1AD7C6B-0275-4000-A65F-DDD09E70558E}" type="slidenum">
              <a:rPr lang="es-ES" smtClean="0"/>
              <a:t>103</a:t>
            </a:fld>
            <a:endParaRPr lang="es-ES"/>
          </a:p>
        </p:txBody>
      </p:sp>
    </p:spTree>
    <p:extLst>
      <p:ext uri="{BB962C8B-B14F-4D97-AF65-F5344CB8AC3E}">
        <p14:creationId xmlns:p14="http://schemas.microsoft.com/office/powerpoint/2010/main" val="8163576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1AD7C6B-0275-4000-A65F-DDD09E70558E}" type="slidenum">
              <a:rPr lang="es-ES" smtClean="0"/>
              <a:t>104</a:t>
            </a:fld>
            <a:endParaRPr lang="es-ES"/>
          </a:p>
        </p:txBody>
      </p:sp>
    </p:spTree>
    <p:extLst>
      <p:ext uri="{BB962C8B-B14F-4D97-AF65-F5344CB8AC3E}">
        <p14:creationId xmlns:p14="http://schemas.microsoft.com/office/powerpoint/2010/main" val="8040848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1AD7C6B-0275-4000-A65F-DDD09E70558E}" type="slidenum">
              <a:rPr lang="es-ES" smtClean="0"/>
              <a:t>106</a:t>
            </a:fld>
            <a:endParaRPr lang="es-ES"/>
          </a:p>
        </p:txBody>
      </p:sp>
    </p:spTree>
    <p:extLst>
      <p:ext uri="{BB962C8B-B14F-4D97-AF65-F5344CB8AC3E}">
        <p14:creationId xmlns:p14="http://schemas.microsoft.com/office/powerpoint/2010/main" val="7181428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43: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113" name="Google Shape;1113;p43: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46: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131" name="Google Shape;1131;p46: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44: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118" name="Google Shape;1118;p44: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a:t>The current use of machine learning in industry is characterised by a dichotomy:</a:t>
            </a:r>
          </a:p>
          <a:p>
            <a:r>
              <a:rPr lang="en"/>
              <a:t>On the one hand, over the course of the last years, we have obtained the ability to train more and more accurate models. We are now at the stage that for many tasks, state-of-the-art models have reached a level where their performance is so good that it is no longer a hindrance for users. How good? The newest residual networks [1] on ImageNet achieve superhuman performance at recognising objects; Google's Smart Reply [2] automatically handles 10% of all mobile responses; speech recognition error has consistently dropped and is more accurate than typing [3]; we can automatically identify skin cancer as well as dermatologists; Google's NMT system [4] is used in production for more than 10 language pairs; Baidu can generate realistic sounding speech in real-time; the list goes on and on. This level of maturity has allowed the large-scale deployment of these models to millions of users and has enabled widespread adoption.</a:t>
            </a:r>
          </a:p>
          <a:p>
            <a:endParaRPr lang="es-ES_tradnl"/>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a:t>At the same time, when applying a machine learning model in the wild, it is faced with a myriad of conditions which the model has never seen before and does not know how to deal with; each client and every user has their own preferences, possesses or generates data that is different than the data used for training; a model is asked to perform many tasks that are related to but not the same as the task it was trained for. In all of these situations, our current state-of-the-art models, despite exhibiting human-level or even super-human performance on the task and domain they were trained on, suffer a significant loss in performance or even break down completely.</a:t>
            </a:r>
          </a:p>
          <a:p>
            <a:endParaRPr lang="en"/>
          </a:p>
        </p:txBody>
      </p:sp>
      <p:sp>
        <p:nvSpPr>
          <p:cNvPr id="4" name="Marcador de número de diapos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tr-TR" sz="1300" b="0" i="0" u="none" strike="noStrike" cap="none" smtClean="0">
                <a:solidFill>
                  <a:schemeClr val="dk1"/>
                </a:solidFill>
                <a:latin typeface="Calibri"/>
                <a:ea typeface="Calibri"/>
                <a:cs typeface="Calibri"/>
                <a:sym typeface="Calibri"/>
              </a:rPr>
              <a:t>14</a:t>
            </a:fld>
            <a:endParaRPr lang="tr-T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20695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7: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143" name="Google Shape;1143;p47: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58: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4" name="Google Shape;1234;p58:notes"/>
          <p:cNvSpPr txBox="1">
            <a:spLocks noGrp="1"/>
          </p:cNvSpPr>
          <p:nvPr>
            <p:ph type="body" idx="1"/>
          </p:nvPr>
        </p:nvSpPr>
        <p:spPr>
          <a:xfrm>
            <a:off x="710407" y="4861442"/>
            <a:ext cx="5683250" cy="4605576"/>
          </a:xfrm>
          <a:prstGeom prst="rect">
            <a:avLst/>
          </a:prstGeom>
          <a:noFill/>
          <a:ln>
            <a:noFill/>
          </a:ln>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1235" name="Google Shape;1235;p58:notes"/>
          <p:cNvSpPr txBox="1">
            <a:spLocks noGrp="1"/>
          </p:cNvSpPr>
          <p:nvPr>
            <p:ph type="sldNum" idx="12"/>
          </p:nvPr>
        </p:nvSpPr>
        <p:spPr>
          <a:xfrm>
            <a:off x="4023993" y="9721107"/>
            <a:ext cx="3078427" cy="511730"/>
          </a:xfrm>
          <a:prstGeom prst="rect">
            <a:avLst/>
          </a:prstGeom>
          <a:noFill/>
          <a:ln>
            <a:noFill/>
          </a:ln>
        </p:spPr>
        <p:txBody>
          <a:bodyPr spcFirstLastPara="1" wrap="square" lIns="94775" tIns="47375" rIns="94775" bIns="47375" anchor="b" anchorCtr="0">
            <a:noAutofit/>
          </a:bodyPr>
          <a:lstStyle/>
          <a:p>
            <a:pPr marL="0" lvl="0" indent="0" algn="r" rtl="0">
              <a:spcBef>
                <a:spcPts val="0"/>
              </a:spcBef>
              <a:spcAft>
                <a:spcPts val="0"/>
              </a:spcAft>
              <a:buNone/>
            </a:pPr>
            <a:fld id="{00000000-1234-1234-1234-123412341234}" type="slidenum">
              <a:rPr lang="en-GB"/>
              <a:t>111</a:t>
            </a:fld>
            <a:endParaRPr/>
          </a:p>
        </p:txBody>
      </p:sp>
    </p:spTree>
    <p:extLst>
      <p:ext uri="{BB962C8B-B14F-4D97-AF65-F5344CB8AC3E}">
        <p14:creationId xmlns:p14="http://schemas.microsoft.com/office/powerpoint/2010/main" val="24323670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1AD7C6B-0275-4000-A65F-DDD09E70558E}" type="slidenum">
              <a:rPr lang="es-ES" smtClean="0"/>
              <a:t>112</a:t>
            </a:fld>
            <a:endParaRPr lang="es-ES"/>
          </a:p>
        </p:txBody>
      </p:sp>
    </p:spTree>
    <p:extLst>
      <p:ext uri="{BB962C8B-B14F-4D97-AF65-F5344CB8AC3E}">
        <p14:creationId xmlns:p14="http://schemas.microsoft.com/office/powerpoint/2010/main" val="14754450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1AD7C6B-0275-4000-A65F-DDD09E70558E}" type="slidenum">
              <a:rPr lang="es-ES" smtClean="0"/>
              <a:t>113</a:t>
            </a:fld>
            <a:endParaRPr lang="es-ES"/>
          </a:p>
        </p:txBody>
      </p:sp>
    </p:spTree>
    <p:extLst>
      <p:ext uri="{BB962C8B-B14F-4D97-AF65-F5344CB8AC3E}">
        <p14:creationId xmlns:p14="http://schemas.microsoft.com/office/powerpoint/2010/main" val="26210993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1AD7C6B-0275-4000-A65F-DDD09E70558E}" type="slidenum">
              <a:rPr lang="es-ES" smtClean="0"/>
              <a:t>114</a:t>
            </a:fld>
            <a:endParaRPr lang="es-ES"/>
          </a:p>
        </p:txBody>
      </p:sp>
    </p:spTree>
    <p:extLst>
      <p:ext uri="{BB962C8B-B14F-4D97-AF65-F5344CB8AC3E}">
        <p14:creationId xmlns:p14="http://schemas.microsoft.com/office/powerpoint/2010/main" val="27617786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1AD7C6B-0275-4000-A65F-DDD09E70558E}" type="slidenum">
              <a:rPr lang="es-ES" smtClean="0"/>
              <a:t>115</a:t>
            </a:fld>
            <a:endParaRPr lang="es-ES"/>
          </a:p>
        </p:txBody>
      </p:sp>
    </p:spTree>
    <p:extLst>
      <p:ext uri="{BB962C8B-B14F-4D97-AF65-F5344CB8AC3E}">
        <p14:creationId xmlns:p14="http://schemas.microsoft.com/office/powerpoint/2010/main" val="3446342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1AD7C6B-0275-4000-A65F-DDD09E70558E}" type="slidenum">
              <a:rPr lang="es-ES" smtClean="0"/>
              <a:t>116</a:t>
            </a:fld>
            <a:endParaRPr lang="es-ES"/>
          </a:p>
        </p:txBody>
      </p:sp>
    </p:spTree>
    <p:extLst>
      <p:ext uri="{BB962C8B-B14F-4D97-AF65-F5344CB8AC3E}">
        <p14:creationId xmlns:p14="http://schemas.microsoft.com/office/powerpoint/2010/main" val="83191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4:notes"/>
          <p:cNvSpPr txBox="1">
            <a:spLocks noGrp="1"/>
          </p:cNvSpPr>
          <p:nvPr>
            <p:ph type="body" idx="1"/>
          </p:nvPr>
        </p:nvSpPr>
        <p:spPr>
          <a:xfrm>
            <a:off x="710407" y="4861442"/>
            <a:ext cx="5683250" cy="4605576"/>
          </a:xfrm>
          <a:prstGeom prst="rect">
            <a:avLst/>
          </a:prstGeom>
        </p:spPr>
        <p:txBody>
          <a:bodyPr spcFirstLastPara="1" wrap="square" lIns="94775" tIns="47375" rIns="94775" bIns="47375" anchor="t" anchorCtr="0">
            <a:noAutofit/>
          </a:bodyPr>
          <a:lstStyle/>
          <a:p>
            <a:pPr marL="0" lvl="0" indent="0" algn="l" rtl="0">
              <a:spcBef>
                <a:spcPts val="0"/>
              </a:spcBef>
              <a:spcAft>
                <a:spcPts val="0"/>
              </a:spcAft>
              <a:buNone/>
            </a:pPr>
            <a:endParaRPr/>
          </a:p>
        </p:txBody>
      </p:sp>
      <p:sp>
        <p:nvSpPr>
          <p:cNvPr id="327" name="Google Shape;327;p14:notes"/>
          <p:cNvSpPr>
            <a:spLocks noGrp="1" noRot="1" noChangeAspect="1"/>
          </p:cNvSpPr>
          <p:nvPr>
            <p:ph type="sldImg" idx="2"/>
          </p:nvPr>
        </p:nvSpPr>
        <p:spPr>
          <a:xfrm>
            <a:off x="992188" y="766763"/>
            <a:ext cx="5119687"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04244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9: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639" name="Google Shape;639;p4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119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50: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647" name="Google Shape;647;p5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1D73-4D89-4F49-BC18-618E791D3B52}" type="datetime10">
              <a:rPr lang="en-US" smtClean="0"/>
              <a:t>00:52</a:t>
            </a:fld>
            <a:endParaRPr lang="en-AU"/>
          </a:p>
        </p:txBody>
      </p:sp>
      <p:sp>
        <p:nvSpPr>
          <p:cNvPr id="6" name="Slide Number Placeholder 5"/>
          <p:cNvSpPr>
            <a:spLocks noGrp="1"/>
          </p:cNvSpPr>
          <p:nvPr>
            <p:ph type="sldNum" sz="quarter" idx="12"/>
          </p:nvPr>
        </p:nvSpPr>
        <p:spPr/>
        <p:txBody>
          <a:bodyPr/>
          <a:lstStyle/>
          <a:p>
            <a:fld id="{1C53C813-3159-E645-B080-CD059556984A}" type="slidenum">
              <a:rPr lang="en-AU" smtClean="0"/>
              <a:pPr/>
              <a:t>‹#›</a:t>
            </a:fld>
            <a:endParaRPr lang="en-AU"/>
          </a:p>
        </p:txBody>
      </p:sp>
      <p:sp>
        <p:nvSpPr>
          <p:cNvPr id="7" name="Rectangle 6"/>
          <p:cNvSpPr/>
          <p:nvPr/>
        </p:nvSpPr>
        <p:spPr>
          <a:xfrm>
            <a:off x="284163" y="444728"/>
            <a:ext cx="8574087" cy="646331"/>
          </a:xfrm>
          <a:prstGeom prst="rect">
            <a:avLst/>
          </a:prstGeom>
          <a:solidFill>
            <a:schemeClr val="tx1">
              <a:lumMod val="85000"/>
              <a:lumOff val="15000"/>
              <a:alpha val="85000"/>
            </a:schemeClr>
          </a:solidFill>
        </p:spPr>
        <p:txBody>
          <a:bodyPr vert="horz" lIns="91440" tIns="45720" rIns="182880" bIns="365760" rtlCol="0" anchor="b" anchorCtr="0">
            <a:normAutofit fontScale="40000" lnSpcReduction="20000"/>
          </a:bodyPr>
          <a:lstStyle/>
          <a:p>
            <a:pPr algn="l" defTabSz="914400" rtl="0" eaLnBrk="1" latinLnBrk="0" hangingPunct="1">
              <a:spcBef>
                <a:spcPct val="0"/>
              </a:spcBef>
              <a:buNone/>
            </a:pPr>
            <a:endParaRPr sz="4200" kern="1200" dirty="0">
              <a:solidFill>
                <a:schemeClr val="bg1"/>
              </a:solidFill>
              <a:latin typeface="Calibri"/>
              <a:ea typeface="+mj-ea"/>
              <a:cs typeface="+mj-cs"/>
            </a:endParaRPr>
          </a:p>
        </p:txBody>
      </p:sp>
      <p:grpSp>
        <p:nvGrpSpPr>
          <p:cNvPr id="8" name="Group 16"/>
          <p:cNvGrpSpPr/>
          <p:nvPr/>
        </p:nvGrpSpPr>
        <p:grpSpPr>
          <a:xfrm>
            <a:off x="284163" y="953648"/>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21341" y="449005"/>
            <a:ext cx="7808976" cy="504643"/>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Calibri"/>
                <a:ea typeface="+mj-ea"/>
                <a:cs typeface="+mj-cs"/>
              </a:defRPr>
            </a:lvl1pPr>
          </a:lstStyle>
          <a:p>
            <a:r>
              <a:rPr lang="es-ES_tradnl" dirty="0"/>
              <a:t>Clic para editar título</a:t>
            </a:r>
            <a:endParaRPr dirty="0"/>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s-ES_tradnl"/>
              <a:t>Clic para editar título</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C4654774-9941-3A4A-8307-5F6D8BBFAF48}" type="datetime10">
              <a:rPr lang="en-US" smtClean="0"/>
              <a:t>00:52</a:t>
            </a:fld>
            <a:endParaRPr lang="en-AU"/>
          </a:p>
        </p:txBody>
      </p:sp>
      <p:sp>
        <p:nvSpPr>
          <p:cNvPr id="7" name="Slide Number Placeholder 6"/>
          <p:cNvSpPr>
            <a:spLocks noGrp="1"/>
          </p:cNvSpPr>
          <p:nvPr>
            <p:ph type="sldNum" sz="quarter" idx="12"/>
          </p:nvPr>
        </p:nvSpPr>
        <p:spPr/>
        <p:txBody>
          <a:bodyPr/>
          <a:lstStyle/>
          <a:p>
            <a:fld id="{1C53C813-3159-E645-B080-CD059556984A}" type="slidenum">
              <a:rPr lang="en-AU" smtClean="0"/>
              <a:pPr/>
              <a:t>‹#›</a:t>
            </a:fld>
            <a:endParaRPr lang="en-AU"/>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dirty="0">
              <a:solidFill>
                <a:schemeClr val="bg1"/>
              </a:solidFill>
              <a:latin typeface="Calibri"/>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Calibri"/>
                <a:ea typeface="+mj-ea"/>
                <a:cs typeface="+mj-cs"/>
              </a:defRPr>
            </a:lvl1pPr>
          </a:lstStyle>
          <a:p>
            <a:r>
              <a:rPr lang="es-ES_tradnl" dirty="0"/>
              <a:t>Clic para editar título</a:t>
            </a:r>
            <a:endParaRPr dirty="0"/>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A3814204-D6B9-3B4D-A5F8-040A5CFE2757}" type="datetime10">
              <a:rPr lang="en-US" smtClean="0"/>
              <a:t>00:52</a:t>
            </a:fld>
            <a:endParaRPr lang="en-AU"/>
          </a:p>
        </p:txBody>
      </p:sp>
      <p:sp>
        <p:nvSpPr>
          <p:cNvPr id="7" name="Slide Number Placeholder 6"/>
          <p:cNvSpPr>
            <a:spLocks noGrp="1"/>
          </p:cNvSpPr>
          <p:nvPr>
            <p:ph type="sldNum" sz="quarter" idx="12"/>
          </p:nvPr>
        </p:nvSpPr>
        <p:spPr/>
        <p:txBody>
          <a:bodyPr/>
          <a:lstStyle/>
          <a:p>
            <a:fld id="{1C53C813-3159-E645-B080-CD059556984A}" type="slidenum">
              <a:rPr lang="en-AU" smtClean="0"/>
              <a:pPr/>
              <a:t>‹#›</a:t>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alternativo">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s-ES_tradnl"/>
              <a:t>Clic para editar título</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5FB972C9-AFCE-4C48-AF05-F53AA92A6A87}" type="datetime10">
              <a:rPr lang="en-US" smtClean="0"/>
              <a:t>00:52</a:t>
            </a:fld>
            <a:endParaRPr lang="en-AU"/>
          </a:p>
        </p:txBody>
      </p:sp>
      <p:sp>
        <p:nvSpPr>
          <p:cNvPr id="7" name="Slide Number Placeholder 6"/>
          <p:cNvSpPr>
            <a:spLocks noGrp="1"/>
          </p:cNvSpPr>
          <p:nvPr>
            <p:ph type="sldNum" sz="quarter" idx="12"/>
          </p:nvPr>
        </p:nvSpPr>
        <p:spPr/>
        <p:txBody>
          <a:bodyPr/>
          <a:lstStyle/>
          <a:p>
            <a:fld id="{1C53C813-3159-E645-B080-CD059556984A}" type="slidenum">
              <a:rPr lang="en-AU" smtClean="0"/>
              <a:pPr/>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bjetos, imagen y título">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Date Placeholder 4"/>
          <p:cNvSpPr>
            <a:spLocks noGrp="1"/>
          </p:cNvSpPr>
          <p:nvPr>
            <p:ph type="dt" sz="half" idx="10"/>
          </p:nvPr>
        </p:nvSpPr>
        <p:spPr/>
        <p:txBody>
          <a:bodyPr/>
          <a:lstStyle/>
          <a:p>
            <a:fld id="{A1958C39-3659-D042-83FD-D933DBFCF593}" type="datetime10">
              <a:rPr lang="en-US" smtClean="0"/>
              <a:t>00:52</a:t>
            </a:fld>
            <a:endParaRPr lang="en-AU"/>
          </a:p>
        </p:txBody>
      </p:sp>
      <p:sp>
        <p:nvSpPr>
          <p:cNvPr id="7" name="Slide Number Placeholder 6"/>
          <p:cNvSpPr>
            <a:spLocks noGrp="1"/>
          </p:cNvSpPr>
          <p:nvPr>
            <p:ph type="sldNum" sz="quarter" idx="12"/>
          </p:nvPr>
        </p:nvSpPr>
        <p:spPr/>
        <p:txBody>
          <a:bodyPr/>
          <a:lstStyle/>
          <a:p>
            <a:fld id="{1C53C813-3159-E645-B080-CD059556984A}" type="slidenum">
              <a:rPr lang="en-AU" smtClean="0"/>
              <a:pPr/>
              <a:t>‹#›</a:t>
            </a:fld>
            <a:endParaRPr lang="en-AU"/>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dirty="0">
              <a:solidFill>
                <a:schemeClr val="bg1"/>
              </a:solidFill>
              <a:latin typeface="Calibri"/>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s-ES_tradnl"/>
              <a:t>Clic para editar título</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s-ES_tradnl"/>
              <a:t>Arrastre la imagen al marcador de posición o haga clic en el icono para agregar</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imágenes con título">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dirty="0">
              <a:solidFill>
                <a:schemeClr val="bg1"/>
              </a:solidFill>
              <a:latin typeface="Calibri"/>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Calibri"/>
                <a:ea typeface="+mj-ea"/>
                <a:cs typeface="+mj-cs"/>
              </a:defRPr>
            </a:lvl1pPr>
          </a:lstStyle>
          <a:p>
            <a:r>
              <a:rPr lang="es-ES_tradnl" dirty="0"/>
              <a:t>Clic para editar título</a:t>
            </a:r>
            <a:endParaRPr dirty="0"/>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9C7791A5-2284-124C-80F6-28D20D717A6A}" type="datetime10">
              <a:rPr lang="en-US" smtClean="0"/>
              <a:t>00:52</a:t>
            </a:fld>
            <a:endParaRPr lang="en-AU"/>
          </a:p>
        </p:txBody>
      </p:sp>
      <p:sp>
        <p:nvSpPr>
          <p:cNvPr id="7" name="Slide Number Placeholder 6"/>
          <p:cNvSpPr>
            <a:spLocks noGrp="1"/>
          </p:cNvSpPr>
          <p:nvPr>
            <p:ph type="sldNum" sz="quarter" idx="12"/>
          </p:nvPr>
        </p:nvSpPr>
        <p:spPr/>
        <p:txBody>
          <a:bodyPr/>
          <a:lstStyle/>
          <a:p>
            <a:fld id="{1C53C813-3159-E645-B080-CD059556984A}" type="slidenum">
              <a:rPr lang="en-AU" smtClean="0"/>
              <a:pPr/>
              <a:t>‹#›</a:t>
            </a:fld>
            <a:endParaRPr lang="en-AU"/>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Date Placeholder 3"/>
          <p:cNvSpPr>
            <a:spLocks noGrp="1"/>
          </p:cNvSpPr>
          <p:nvPr>
            <p:ph type="dt" sz="half" idx="10"/>
          </p:nvPr>
        </p:nvSpPr>
        <p:spPr/>
        <p:txBody>
          <a:bodyPr/>
          <a:lstStyle/>
          <a:p>
            <a:fld id="{AAEFC3A3-57E7-BD42-9BE4-FB71095FDB13}" type="datetime10">
              <a:rPr lang="en-US" smtClean="0"/>
              <a:t>00:52</a:t>
            </a:fld>
            <a:endParaRPr lang="en-AU"/>
          </a:p>
        </p:txBody>
      </p:sp>
      <p:sp>
        <p:nvSpPr>
          <p:cNvPr id="6" name="Slide Number Placeholder 5"/>
          <p:cNvSpPr>
            <a:spLocks noGrp="1"/>
          </p:cNvSpPr>
          <p:nvPr>
            <p:ph type="sldNum" sz="quarter" idx="12"/>
          </p:nvPr>
        </p:nvSpPr>
        <p:spPr/>
        <p:txBody>
          <a:bodyPr/>
          <a:lstStyle/>
          <a:p>
            <a:fld id="{1C53C813-3159-E645-B080-CD059556984A}" type="slidenum">
              <a:rPr lang="en-AU" smtClean="0"/>
              <a:pPr/>
              <a:t>‹#›</a:t>
            </a:fld>
            <a:endParaRPr lang="en-A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s-ES_tradnl"/>
              <a:t>Clic para editar título</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Date Placeholder 3"/>
          <p:cNvSpPr>
            <a:spLocks noGrp="1"/>
          </p:cNvSpPr>
          <p:nvPr>
            <p:ph type="dt" sz="half" idx="10"/>
          </p:nvPr>
        </p:nvSpPr>
        <p:spPr/>
        <p:txBody>
          <a:bodyPr/>
          <a:lstStyle/>
          <a:p>
            <a:fld id="{DF047D56-A8A5-484E-9F82-BF5185F994D2}" type="datetime10">
              <a:rPr lang="en-US" smtClean="0"/>
              <a:t>00:52</a:t>
            </a:fld>
            <a:endParaRPr lang="en-AU"/>
          </a:p>
        </p:txBody>
      </p:sp>
      <p:sp>
        <p:nvSpPr>
          <p:cNvPr id="6" name="Slide Number Placeholder 5"/>
          <p:cNvSpPr>
            <a:spLocks noGrp="1"/>
          </p:cNvSpPr>
          <p:nvPr>
            <p:ph type="sldNum" sz="quarter" idx="12"/>
          </p:nvPr>
        </p:nvSpPr>
        <p:spPr/>
        <p:txBody>
          <a:bodyPr/>
          <a:lstStyle/>
          <a:p>
            <a:fld id="{1C53C813-3159-E645-B080-CD059556984A}" type="slidenum">
              <a:rPr lang="en-AU" smtClean="0"/>
              <a:pPr/>
              <a:t>‹#›</a:t>
            </a:fld>
            <a:endParaRPr lang="en-AU"/>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s-ES_tradnl"/>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dirty="0"/>
          </a:p>
        </p:txBody>
      </p:sp>
      <p:sp>
        <p:nvSpPr>
          <p:cNvPr id="7" name="Date Placeholder 6"/>
          <p:cNvSpPr>
            <a:spLocks noGrp="1"/>
          </p:cNvSpPr>
          <p:nvPr>
            <p:ph type="dt" sz="half" idx="10"/>
          </p:nvPr>
        </p:nvSpPr>
        <p:spPr>
          <a:xfrm>
            <a:off x="3470722" y="4518412"/>
            <a:ext cx="2133600" cy="365125"/>
          </a:xfrm>
          <a:prstGeom prst="rect">
            <a:avLst/>
          </a:prstGeom>
        </p:spPr>
        <p:txBody>
          <a:bodyPr/>
          <a:lstStyle/>
          <a:p>
            <a:fld id="{8CE73D5D-492D-0844-B6EE-433F80B2992D}" type="datetime10">
              <a:rPr lang="en-US" smtClean="0"/>
              <a:t>00:52</a:t>
            </a:fld>
            <a:endParaRPr lang="en-US"/>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Tree>
    <p:extLst>
      <p:ext uri="{BB962C8B-B14F-4D97-AF65-F5344CB8AC3E}">
        <p14:creationId xmlns:p14="http://schemas.microsoft.com/office/powerpoint/2010/main" val="152624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2248000"/>
            <a:ext cx="9144000" cy="46100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2248000"/>
            <a:ext cx="9144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984967"/>
            <a:ext cx="8222100" cy="10236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2558767"/>
            <a:ext cx="8222100" cy="361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626083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extLst>
      <p:ext uri="{BB962C8B-B14F-4D97-AF65-F5344CB8AC3E}">
        <p14:creationId xmlns:p14="http://schemas.microsoft.com/office/powerpoint/2010/main" val="315211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80" name="Text del títol"/>
          <p:cNvSpPr txBox="1">
            <a:spLocks noGrp="1"/>
          </p:cNvSpPr>
          <p:nvPr>
            <p:ph type="title"/>
          </p:nvPr>
        </p:nvSpPr>
        <p:spPr>
          <a:xfrm>
            <a:off x="628958" y="365129"/>
            <a:ext cx="7890569" cy="1325563"/>
          </a:xfrm>
          <a:prstGeom prst="rect">
            <a:avLst/>
          </a:prstGeom>
        </p:spPr>
        <p:txBody>
          <a:bodyPr anchor="ctr"/>
          <a:lstStyle>
            <a:lvl1pPr>
              <a:defRPr sz="3106" b="0" i="0">
                <a:latin typeface="Calibri" panose="020F0502020204030204" pitchFamily="34" charset="0"/>
                <a:cs typeface="Calibri" panose="020F0502020204030204" pitchFamily="34" charset="0"/>
              </a:defRPr>
            </a:lvl1pPr>
          </a:lstStyle>
          <a:p>
            <a:r>
              <a:rPr dirty="0"/>
              <a:t>Text del </a:t>
            </a:r>
            <a:r>
              <a:rPr dirty="0" err="1"/>
              <a:t>títol</a:t>
            </a:r>
            <a:endParaRPr dirty="0"/>
          </a:p>
        </p:txBody>
      </p:sp>
      <p:sp>
        <p:nvSpPr>
          <p:cNvPr id="81" name="Número de la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8202793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p:nvPr/>
        </p:nvSpPr>
        <p:spPr>
          <a:xfrm>
            <a:off x="284163" y="455773"/>
            <a:ext cx="8574087" cy="684707"/>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1877" y="1140480"/>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idx="1"/>
          </p:nvPr>
        </p:nvSpPr>
        <p:spPr/>
        <p:txBody>
          <a:bodyPr/>
          <a:lstStyle>
            <a:lvl5pPr>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Date Placeholder 3"/>
          <p:cNvSpPr>
            <a:spLocks noGrp="1"/>
          </p:cNvSpPr>
          <p:nvPr>
            <p:ph type="dt" sz="half" idx="10"/>
          </p:nvPr>
        </p:nvSpPr>
        <p:spPr/>
        <p:txBody>
          <a:bodyPr/>
          <a:lstStyle/>
          <a:p>
            <a:fld id="{38126E9A-CC3E-F34B-BB29-E5D8D5B87FC1}" type="datetime10">
              <a:rPr lang="en-US" smtClean="0"/>
              <a:t>00:52</a:t>
            </a:fld>
            <a:endParaRPr lang="en-AU"/>
          </a:p>
        </p:txBody>
      </p:sp>
      <p:sp>
        <p:nvSpPr>
          <p:cNvPr id="6" name="Slide Number Placeholder 5"/>
          <p:cNvSpPr>
            <a:spLocks noGrp="1"/>
          </p:cNvSpPr>
          <p:nvPr>
            <p:ph type="sldNum" sz="quarter" idx="12"/>
          </p:nvPr>
        </p:nvSpPr>
        <p:spPr/>
        <p:txBody>
          <a:bodyPr/>
          <a:lstStyle/>
          <a:p>
            <a:fld id="{1C53C813-3159-E645-B080-CD059556984A}" type="slidenum">
              <a:rPr lang="en-AU" smtClean="0"/>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apositiva de título con imagen">
    <p:spTree>
      <p:nvGrpSpPr>
        <p:cNvPr id="1" name=""/>
        <p:cNvGrpSpPr/>
        <p:nvPr/>
      </p:nvGrpSpPr>
      <p:grpSpPr>
        <a:xfrm>
          <a:off x="0" y="0"/>
          <a:ext cx="0" cy="0"/>
          <a:chOff x="0" y="0"/>
          <a:chExt cx="0" cy="0"/>
        </a:xfrm>
      </p:grpSpPr>
      <p:sp>
        <p:nvSpPr>
          <p:cNvPr id="18" name="Rectangle 17"/>
          <p:cNvSpPr/>
          <p:nvPr/>
        </p:nvSpPr>
        <p:spPr>
          <a:xfrm>
            <a:off x="284163" y="444728"/>
            <a:ext cx="8574087" cy="646331"/>
          </a:xfrm>
          <a:prstGeom prst="rect">
            <a:avLst/>
          </a:prstGeom>
          <a:solidFill>
            <a:schemeClr val="tx1">
              <a:lumMod val="85000"/>
              <a:lumOff val="15000"/>
              <a:alpha val="85000"/>
            </a:schemeClr>
          </a:solidFill>
        </p:spPr>
        <p:txBody>
          <a:bodyPr vert="horz" lIns="91440" tIns="45720" rIns="182880" bIns="365760" rtlCol="0" anchor="b" anchorCtr="0">
            <a:normAutofit fontScale="40000" lnSpcReduction="20000"/>
          </a:bodyPr>
          <a:lstStyle/>
          <a:p>
            <a:pPr algn="l" defTabSz="914400" rtl="0" eaLnBrk="1" latinLnBrk="0" hangingPunct="1">
              <a:spcBef>
                <a:spcPct val="0"/>
              </a:spcBef>
              <a:buNone/>
            </a:pPr>
            <a:endParaRPr sz="4200" kern="1200" dirty="0">
              <a:solidFill>
                <a:schemeClr val="bg1"/>
              </a:solidFill>
              <a:latin typeface="Calibri"/>
              <a:ea typeface="+mj-ea"/>
              <a:cs typeface="+mj-cs"/>
            </a:endParaRPr>
          </a:p>
        </p:txBody>
      </p:sp>
      <p:sp>
        <p:nvSpPr>
          <p:cNvPr id="4" name="Date Placeholder 3"/>
          <p:cNvSpPr>
            <a:spLocks noGrp="1"/>
          </p:cNvSpPr>
          <p:nvPr>
            <p:ph type="dt" sz="half" idx="10"/>
          </p:nvPr>
        </p:nvSpPr>
        <p:spPr/>
        <p:txBody>
          <a:bodyPr/>
          <a:lstStyle/>
          <a:p>
            <a:fld id="{B2C6CF0C-282B-DD48-A417-2A9159EBD008}" type="datetime10">
              <a:rPr lang="en-US" smtClean="0"/>
              <a:t>00:52</a:t>
            </a:fld>
            <a:endParaRPr lang="en-AU"/>
          </a:p>
        </p:txBody>
      </p:sp>
      <p:sp>
        <p:nvSpPr>
          <p:cNvPr id="6" name="Slide Number Placeholder 5"/>
          <p:cNvSpPr>
            <a:spLocks noGrp="1"/>
          </p:cNvSpPr>
          <p:nvPr>
            <p:ph type="sldNum" sz="quarter" idx="12"/>
          </p:nvPr>
        </p:nvSpPr>
        <p:spPr/>
        <p:txBody>
          <a:bodyPr/>
          <a:lstStyle/>
          <a:p>
            <a:fld id="{1C53C813-3159-E645-B080-CD059556984A}" type="slidenum">
              <a:rPr lang="en-AU" smtClean="0"/>
              <a:pPr/>
              <a:t>‹#›</a:t>
            </a:fld>
            <a:endParaRPr lang="en-AU"/>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s-ES_tradnl"/>
              <a:t>Arrastre la imagen al marcador de posición o haga clic en el icono para agregar</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dirty="0"/>
          </a:p>
        </p:txBody>
      </p:sp>
      <p:grpSp>
        <p:nvGrpSpPr>
          <p:cNvPr id="7" name="Group 16"/>
          <p:cNvGrpSpPr/>
          <p:nvPr/>
        </p:nvGrpSpPr>
        <p:grpSpPr>
          <a:xfrm>
            <a:off x="284163" y="1091059"/>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646331"/>
          </a:xfrm>
          <a:noFill/>
        </p:spPr>
        <p:txBody>
          <a:bodyPr bIns="45720" anchor="b" anchorCtr="0">
            <a:normAutofit/>
          </a:bodyPr>
          <a:lstStyle>
            <a:lvl1pPr algn="l">
              <a:lnSpc>
                <a:spcPts val="4600"/>
              </a:lnSpc>
              <a:defRPr/>
            </a:lvl1pPr>
          </a:lstStyle>
          <a:p>
            <a:r>
              <a:rPr lang="es-ES_tradnl" dirty="0"/>
              <a:t>Clic para editar título</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dirty="0">
              <a:solidFill>
                <a:schemeClr val="bg1"/>
              </a:solidFill>
              <a:latin typeface="Calibri"/>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Calibri"/>
                <a:ea typeface="+mj-ea"/>
                <a:cs typeface="+mj-cs"/>
              </a:defRPr>
            </a:lvl1pPr>
          </a:lstStyle>
          <a:p>
            <a:r>
              <a:rPr lang="es-ES_tradnl" dirty="0"/>
              <a:t>Clic para editar título</a:t>
            </a:r>
            <a:endParaRPr dirty="0"/>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s-ES_tradnl"/>
              <a:t>Haga clic para modificar el estilo de texto del patrón</a:t>
            </a:r>
          </a:p>
        </p:txBody>
      </p:sp>
      <p:sp>
        <p:nvSpPr>
          <p:cNvPr id="4" name="Date Placeholder 3"/>
          <p:cNvSpPr>
            <a:spLocks noGrp="1"/>
          </p:cNvSpPr>
          <p:nvPr>
            <p:ph type="dt" sz="half" idx="10"/>
          </p:nvPr>
        </p:nvSpPr>
        <p:spPr/>
        <p:txBody>
          <a:bodyPr/>
          <a:lstStyle/>
          <a:p>
            <a:fld id="{0ACF307A-71D2-EF48-8EDD-0D315A25514F}" type="datetime10">
              <a:rPr lang="en-US" smtClean="0"/>
              <a:t>00:52</a:t>
            </a:fld>
            <a:endParaRPr lang="en-AU"/>
          </a:p>
        </p:txBody>
      </p:sp>
      <p:sp>
        <p:nvSpPr>
          <p:cNvPr id="6" name="Slide Number Placeholder 5"/>
          <p:cNvSpPr>
            <a:spLocks noGrp="1"/>
          </p:cNvSpPr>
          <p:nvPr>
            <p:ph type="sldNum" sz="quarter" idx="12"/>
          </p:nvPr>
        </p:nvSpPr>
        <p:spPr/>
        <p:txBody>
          <a:bodyPr/>
          <a:lstStyle/>
          <a:p>
            <a:fld id="{1C53C813-3159-E645-B080-CD059556984A}" type="slidenum">
              <a:rPr lang="en-AU" smtClean="0"/>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ción con imagen">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s-ES_tradnl"/>
              <a:t>Arrastre la imagen al marcador de posición o haga clic en el icono para agregar</a:t>
            </a:r>
            <a:endParaRPr/>
          </a:p>
        </p:txBody>
      </p:sp>
      <p:sp>
        <p:nvSpPr>
          <p:cNvPr id="4" name="Date Placeholder 3"/>
          <p:cNvSpPr>
            <a:spLocks noGrp="1"/>
          </p:cNvSpPr>
          <p:nvPr>
            <p:ph type="dt" sz="half" idx="10"/>
          </p:nvPr>
        </p:nvSpPr>
        <p:spPr/>
        <p:txBody>
          <a:bodyPr/>
          <a:lstStyle/>
          <a:p>
            <a:fld id="{E287853C-B18C-9A4A-B782-1191CD60D47C}" type="datetime10">
              <a:rPr lang="en-US" smtClean="0"/>
              <a:t>00:52</a:t>
            </a:fld>
            <a:endParaRPr lang="en-AU"/>
          </a:p>
        </p:txBody>
      </p:sp>
      <p:sp>
        <p:nvSpPr>
          <p:cNvPr id="6" name="Slide Number Placeholder 5"/>
          <p:cNvSpPr>
            <a:spLocks noGrp="1"/>
          </p:cNvSpPr>
          <p:nvPr>
            <p:ph type="sldNum" sz="quarter" idx="12"/>
          </p:nvPr>
        </p:nvSpPr>
        <p:spPr/>
        <p:txBody>
          <a:bodyPr/>
          <a:lstStyle/>
          <a:p>
            <a:fld id="{1C53C813-3159-E645-B080-CD059556984A}" type="slidenum">
              <a:rPr lang="en-AU" smtClean="0"/>
              <a:pPr/>
              <a:t>‹#›</a:t>
            </a:fld>
            <a:endParaRPr lang="en-AU"/>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dirty="0">
              <a:solidFill>
                <a:schemeClr val="bg1"/>
              </a:solidFill>
              <a:latin typeface="Calibri"/>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s-ES_tradnl"/>
              <a:t>Clic para editar título</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Date Placeholder 4"/>
          <p:cNvSpPr>
            <a:spLocks noGrp="1"/>
          </p:cNvSpPr>
          <p:nvPr>
            <p:ph type="dt" sz="half" idx="10"/>
          </p:nvPr>
        </p:nvSpPr>
        <p:spPr/>
        <p:txBody>
          <a:bodyPr/>
          <a:lstStyle/>
          <a:p>
            <a:fld id="{2F1A9060-A9A2-5648-825A-11D862A4897A}" type="datetime10">
              <a:rPr lang="en-US" smtClean="0"/>
              <a:t>00:52</a:t>
            </a:fld>
            <a:endParaRPr lang="en-AU"/>
          </a:p>
        </p:txBody>
      </p:sp>
      <p:sp>
        <p:nvSpPr>
          <p:cNvPr id="7" name="Slide Number Placeholder 6"/>
          <p:cNvSpPr>
            <a:spLocks noGrp="1"/>
          </p:cNvSpPr>
          <p:nvPr>
            <p:ph type="sldNum" sz="quarter" idx="12"/>
          </p:nvPr>
        </p:nvSpPr>
        <p:spPr/>
        <p:txBody>
          <a:bodyPr/>
          <a:lstStyle/>
          <a:p>
            <a:fld id="{1C53C813-3159-E645-B080-CD059556984A}"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s-ES_tradnl"/>
              <a:t>Clic para editar título</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dirty="0"/>
          </a:p>
        </p:txBody>
      </p:sp>
      <p:sp>
        <p:nvSpPr>
          <p:cNvPr id="7" name="Date Placeholder 6"/>
          <p:cNvSpPr>
            <a:spLocks noGrp="1"/>
          </p:cNvSpPr>
          <p:nvPr>
            <p:ph type="dt" sz="half" idx="10"/>
          </p:nvPr>
        </p:nvSpPr>
        <p:spPr/>
        <p:txBody>
          <a:bodyPr/>
          <a:lstStyle/>
          <a:p>
            <a:fld id="{87775A24-1502-AB44-B678-996D23413CCA}" type="datetime10">
              <a:rPr lang="en-US" smtClean="0"/>
              <a:t>00:52</a:t>
            </a:fld>
            <a:endParaRPr lang="en-AU"/>
          </a:p>
        </p:txBody>
      </p:sp>
      <p:sp>
        <p:nvSpPr>
          <p:cNvPr id="9" name="Slide Number Placeholder 8"/>
          <p:cNvSpPr>
            <a:spLocks noGrp="1"/>
          </p:cNvSpPr>
          <p:nvPr>
            <p:ph type="sldNum" sz="quarter" idx="12"/>
          </p:nvPr>
        </p:nvSpPr>
        <p:spPr/>
        <p:txBody>
          <a:bodyPr/>
          <a:lstStyle/>
          <a:p>
            <a:fld id="{1C53C813-3159-E645-B080-CD059556984A}"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s-ES_tradnl"/>
              <a:t>Clic para editar título</a:t>
            </a:r>
            <a:endParaRPr/>
          </a:p>
        </p:txBody>
      </p:sp>
      <p:sp>
        <p:nvSpPr>
          <p:cNvPr id="3" name="Date Placeholder 2"/>
          <p:cNvSpPr>
            <a:spLocks noGrp="1"/>
          </p:cNvSpPr>
          <p:nvPr>
            <p:ph type="dt" sz="half" idx="10"/>
          </p:nvPr>
        </p:nvSpPr>
        <p:spPr/>
        <p:txBody>
          <a:bodyPr/>
          <a:lstStyle/>
          <a:p>
            <a:fld id="{FC8BD9CC-C179-EA43-942D-265A5526078A}" type="datetime10">
              <a:rPr lang="en-US" smtClean="0"/>
              <a:t>00:52</a:t>
            </a:fld>
            <a:endParaRPr lang="en-AU"/>
          </a:p>
        </p:txBody>
      </p:sp>
      <p:sp>
        <p:nvSpPr>
          <p:cNvPr id="5" name="Slide Number Placeholder 4"/>
          <p:cNvSpPr>
            <a:spLocks noGrp="1"/>
          </p:cNvSpPr>
          <p:nvPr>
            <p:ph type="sldNum" sz="quarter" idx="12"/>
          </p:nvPr>
        </p:nvSpPr>
        <p:spPr/>
        <p:txBody>
          <a:bodyPr/>
          <a:lstStyle/>
          <a:p>
            <a:fld id="{1C53C813-3159-E645-B080-CD059556984A}" type="slidenum">
              <a:rPr lang="en-AU" smtClean="0"/>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56A6C8-78A7-C24F-9A66-CCCE9E6D2ADD}" type="datetime10">
              <a:rPr lang="en-US" smtClean="0"/>
              <a:t>00:52</a:t>
            </a:fld>
            <a:endParaRPr lang="en-AU"/>
          </a:p>
        </p:txBody>
      </p:sp>
      <p:sp>
        <p:nvSpPr>
          <p:cNvPr id="4" name="Slide Number Placeholder 3"/>
          <p:cNvSpPr>
            <a:spLocks noGrp="1"/>
          </p:cNvSpPr>
          <p:nvPr>
            <p:ph type="sldNum" sz="quarter" idx="12"/>
          </p:nvPr>
        </p:nvSpPr>
        <p:spPr/>
        <p:txBody>
          <a:bodyPr/>
          <a:lstStyle/>
          <a:p>
            <a:fld id="{1C53C813-3159-E645-B080-CD059556984A}" type="slidenum">
              <a:rPr lang="en-AU" smtClean="0"/>
              <a:pPr/>
              <a:t>‹#›</a:t>
            </a:fld>
            <a:endParaRPr lang="en-AU"/>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191840"/>
            <a:ext cx="8538018" cy="5132640"/>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D383B6B3-61F2-684B-A50F-A00E081685B6}" type="datetime10">
              <a:rPr lang="en-US" smtClean="0"/>
              <a:t>00:52</a:t>
            </a:fld>
            <a:endParaRPr lang="en-AU"/>
          </a:p>
        </p:txBody>
      </p:sp>
      <p:sp>
        <p:nvSpPr>
          <p:cNvPr id="6" name="Slide Number Placeholder 5"/>
          <p:cNvSpPr>
            <a:spLocks noGrp="1"/>
          </p:cNvSpPr>
          <p:nvPr>
            <p:ph type="sldNum" sz="quarter" idx="4"/>
          </p:nvPr>
        </p:nvSpPr>
        <p:spPr>
          <a:xfrm>
            <a:off x="8513379" y="33258"/>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1C53C813-3159-E645-B080-CD059556984A}" type="slidenum">
              <a:rPr lang="en-AU" smtClean="0"/>
              <a:pPr/>
              <a:t>‹#›</a:t>
            </a:fld>
            <a:endParaRPr lang="en-AU" dirty="0"/>
          </a:p>
        </p:txBody>
      </p:sp>
      <p:sp>
        <p:nvSpPr>
          <p:cNvPr id="2" name="Title Placeholder 1"/>
          <p:cNvSpPr>
            <a:spLocks noGrp="1"/>
          </p:cNvSpPr>
          <p:nvPr>
            <p:ph type="title"/>
          </p:nvPr>
        </p:nvSpPr>
        <p:spPr>
          <a:xfrm>
            <a:off x="284163" y="393018"/>
            <a:ext cx="8574087" cy="648338"/>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s-ES_tradnl" dirty="0"/>
              <a:t>Clic para editar título</a:t>
            </a:r>
            <a:endParaRPr dirty="0"/>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8" r:id="rId17"/>
    <p:sldLayoutId id="2147483809" r:id="rId18"/>
    <p:sldLayoutId id="2147483810" r:id="rId19"/>
  </p:sldLayoutIdLst>
  <p:hf sldNum="0" hdr="0" ftr="0"/>
  <p:txStyles>
    <p:titleStyle>
      <a:lvl1pPr algn="r" defTabSz="914400" rtl="0" eaLnBrk="1" latinLnBrk="0" hangingPunct="1">
        <a:spcBef>
          <a:spcPct val="0"/>
        </a:spcBef>
        <a:buNone/>
        <a:defRPr sz="4200" kern="1200">
          <a:solidFill>
            <a:schemeClr val="bg1"/>
          </a:solidFill>
          <a:latin typeface="Calibri"/>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183.png"/><Relationship Id="rId18" Type="http://schemas.openxmlformats.org/officeDocument/2006/relationships/image" Target="../media/image188.png"/><Relationship Id="rId26" Type="http://schemas.openxmlformats.org/officeDocument/2006/relationships/image" Target="../media/image214.png"/><Relationship Id="rId39" Type="http://schemas.openxmlformats.org/officeDocument/2006/relationships/image" Target="../media/image203.png"/><Relationship Id="rId21" Type="http://schemas.openxmlformats.org/officeDocument/2006/relationships/image" Target="../media/image209.png"/><Relationship Id="rId34" Type="http://schemas.openxmlformats.org/officeDocument/2006/relationships/image" Target="../media/image198.png"/><Relationship Id="rId42" Type="http://schemas.openxmlformats.org/officeDocument/2006/relationships/image" Target="../media/image206.png"/><Relationship Id="rId47" Type="http://schemas.openxmlformats.org/officeDocument/2006/relationships/image" Target="../media/image217.png"/><Relationship Id="rId50" Type="http://schemas.openxmlformats.org/officeDocument/2006/relationships/image" Target="../media/image220.png"/><Relationship Id="rId7" Type="http://schemas.openxmlformats.org/officeDocument/2006/relationships/image" Target="../media/image177.png"/><Relationship Id="rId2" Type="http://schemas.openxmlformats.org/officeDocument/2006/relationships/notesSlide" Target="../notesSlides/notesSlide81.xml"/><Relationship Id="rId16" Type="http://schemas.openxmlformats.org/officeDocument/2006/relationships/image" Target="../media/image186.png"/><Relationship Id="rId29" Type="http://schemas.openxmlformats.org/officeDocument/2006/relationships/image" Target="../media/image193.png"/><Relationship Id="rId11" Type="http://schemas.openxmlformats.org/officeDocument/2006/relationships/image" Target="../media/image181.png"/><Relationship Id="rId24" Type="http://schemas.openxmlformats.org/officeDocument/2006/relationships/image" Target="../media/image212.png"/><Relationship Id="rId32" Type="http://schemas.openxmlformats.org/officeDocument/2006/relationships/image" Target="../media/image196.png"/><Relationship Id="rId37" Type="http://schemas.openxmlformats.org/officeDocument/2006/relationships/image" Target="../media/image201.png"/><Relationship Id="rId40" Type="http://schemas.openxmlformats.org/officeDocument/2006/relationships/image" Target="../media/image204.png"/><Relationship Id="rId45" Type="http://schemas.openxmlformats.org/officeDocument/2006/relationships/image" Target="../media/image215.png"/><Relationship Id="rId5" Type="http://schemas.openxmlformats.org/officeDocument/2006/relationships/image" Target="../media/image175.png"/><Relationship Id="rId15" Type="http://schemas.openxmlformats.org/officeDocument/2006/relationships/image" Target="../media/image185.png"/><Relationship Id="rId23" Type="http://schemas.openxmlformats.org/officeDocument/2006/relationships/image" Target="../media/image211.png"/><Relationship Id="rId28" Type="http://schemas.openxmlformats.org/officeDocument/2006/relationships/image" Target="../media/image192.png"/><Relationship Id="rId36" Type="http://schemas.openxmlformats.org/officeDocument/2006/relationships/image" Target="../media/image200.png"/><Relationship Id="rId49" Type="http://schemas.openxmlformats.org/officeDocument/2006/relationships/image" Target="../media/image219.png"/><Relationship Id="rId10" Type="http://schemas.openxmlformats.org/officeDocument/2006/relationships/image" Target="../media/image180.png"/><Relationship Id="rId19" Type="http://schemas.openxmlformats.org/officeDocument/2006/relationships/image" Target="../media/image189.png"/><Relationship Id="rId31" Type="http://schemas.openxmlformats.org/officeDocument/2006/relationships/image" Target="../media/image195.png"/><Relationship Id="rId44" Type="http://schemas.openxmlformats.org/officeDocument/2006/relationships/image" Target="../media/image208.png"/><Relationship Id="rId52" Type="http://schemas.openxmlformats.org/officeDocument/2006/relationships/image" Target="../media/image222.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210.png"/><Relationship Id="rId27" Type="http://schemas.openxmlformats.org/officeDocument/2006/relationships/image" Target="../media/image191.png"/><Relationship Id="rId30" Type="http://schemas.openxmlformats.org/officeDocument/2006/relationships/image" Target="../media/image194.png"/><Relationship Id="rId35" Type="http://schemas.openxmlformats.org/officeDocument/2006/relationships/image" Target="../media/image199.png"/><Relationship Id="rId43" Type="http://schemas.openxmlformats.org/officeDocument/2006/relationships/image" Target="../media/image207.png"/><Relationship Id="rId48" Type="http://schemas.openxmlformats.org/officeDocument/2006/relationships/image" Target="../media/image218.png"/><Relationship Id="rId8" Type="http://schemas.openxmlformats.org/officeDocument/2006/relationships/image" Target="../media/image178.png"/><Relationship Id="rId51" Type="http://schemas.openxmlformats.org/officeDocument/2006/relationships/image" Target="../media/image221.png"/><Relationship Id="rId3" Type="http://schemas.openxmlformats.org/officeDocument/2006/relationships/image" Target="../media/image173.png"/><Relationship Id="rId12" Type="http://schemas.openxmlformats.org/officeDocument/2006/relationships/image" Target="../media/image182.png"/><Relationship Id="rId17" Type="http://schemas.openxmlformats.org/officeDocument/2006/relationships/image" Target="../media/image187.png"/><Relationship Id="rId25" Type="http://schemas.openxmlformats.org/officeDocument/2006/relationships/image" Target="../media/image213.png"/><Relationship Id="rId33" Type="http://schemas.openxmlformats.org/officeDocument/2006/relationships/image" Target="../media/image197.png"/><Relationship Id="rId38" Type="http://schemas.openxmlformats.org/officeDocument/2006/relationships/image" Target="../media/image202.png"/><Relationship Id="rId46" Type="http://schemas.openxmlformats.org/officeDocument/2006/relationships/image" Target="../media/image216.png"/><Relationship Id="rId20" Type="http://schemas.openxmlformats.org/officeDocument/2006/relationships/image" Target="../media/image190.png"/><Relationship Id="rId41"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76.png"/></Relationships>
</file>

<file path=ppt/slides/_rels/slide101.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png"/><Relationship Id="rId18" Type="http://schemas.openxmlformats.org/officeDocument/2006/relationships/image" Target="../media/image238.pn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png"/><Relationship Id="rId17" Type="http://schemas.openxmlformats.org/officeDocument/2006/relationships/image" Target="../media/image237.png"/><Relationship Id="rId2" Type="http://schemas.openxmlformats.org/officeDocument/2006/relationships/notesSlide" Target="../notesSlides/notesSlide82.xml"/><Relationship Id="rId16"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26.png"/><Relationship Id="rId11" Type="http://schemas.openxmlformats.org/officeDocument/2006/relationships/image" Target="../media/image231.png"/><Relationship Id="rId5" Type="http://schemas.openxmlformats.org/officeDocument/2006/relationships/image" Target="../media/image225.png"/><Relationship Id="rId15" Type="http://schemas.openxmlformats.org/officeDocument/2006/relationships/image" Target="../media/image235.png"/><Relationship Id="rId10" Type="http://schemas.openxmlformats.org/officeDocument/2006/relationships/image" Target="../media/image230.png"/><Relationship Id="rId19" Type="http://schemas.openxmlformats.org/officeDocument/2006/relationships/image" Target="../media/image239.png"/><Relationship Id="rId4" Type="http://schemas.openxmlformats.org/officeDocument/2006/relationships/image" Target="../media/image224.png"/><Relationship Id="rId9" Type="http://schemas.openxmlformats.org/officeDocument/2006/relationships/image" Target="../media/image229.png"/><Relationship Id="rId14" Type="http://schemas.openxmlformats.org/officeDocument/2006/relationships/image" Target="../media/image234.png"/></Relationships>
</file>

<file path=ppt/slides/_rels/slide102.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s://dblp.org/db/conf/ibpria/ibpria2022.html#BallusNR22" TargetMode="External"/><Relationship Id="rId5" Type="http://schemas.openxmlformats.org/officeDocument/2006/relationships/hyperlink" Target="https://dblp.org/pid/244/8191.html" TargetMode="External"/><Relationship Id="rId4" Type="http://schemas.openxmlformats.org/officeDocument/2006/relationships/hyperlink" Target="https://dblp.org/pid/319/3815.html"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0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0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49.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11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15.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11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png"/></Relationships>
</file>

<file path=ppt/slides/_rels/slide11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99.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theaisummer.com/transformers-computer-vision/"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hyperlink" Target="http://logmeal.ml/logmea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dblp.org/db/conf/icpr/icpr2020w5.html#Nagarajan0R20" TargetMode="External"/><Relationship Id="rId5" Type="http://schemas.openxmlformats.org/officeDocument/2006/relationships/hyperlink" Target="https://dblp.org/pid/157/5351.html" TargetMode="External"/><Relationship Id="rId4" Type="http://schemas.openxmlformats.org/officeDocument/2006/relationships/hyperlink" Target="https://dblp.org/pid/244/8191.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hyperlink" Target="https://research.aimultiple.com/self-supervised-learni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mila.quebec/en/person/blake-richards/"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3.jpg"/><Relationship Id="rId4" Type="http://schemas.openxmlformats.org/officeDocument/2006/relationships/image" Target="../media/image82.jpg"/></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ai.googleblog.com/2020/04/advancing-self-supervised-and-semi.html"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gif"/></Relationships>
</file>

<file path=ppt/slides/_rels/slide8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jpeg"/></Relationships>
</file>

<file path=ppt/slides/_rels/slide8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1.jpeg"/><Relationship Id="rId3" Type="http://schemas.openxmlformats.org/officeDocument/2006/relationships/image" Target="../media/image98.jpeg"/><Relationship Id="rId7" Type="http://schemas.openxmlformats.org/officeDocument/2006/relationships/image" Target="../media/image99.png"/><Relationship Id="rId12" Type="http://schemas.openxmlformats.org/officeDocument/2006/relationships/image" Target="../media/image107.jpeg"/><Relationship Id="rId17" Type="http://schemas.openxmlformats.org/officeDocument/2006/relationships/image" Target="../media/image111.png"/><Relationship Id="rId2" Type="http://schemas.openxmlformats.org/officeDocument/2006/relationships/notesSlide" Target="../notesSlides/notesSlide66.xml"/><Relationship Id="rId16" Type="http://schemas.openxmlformats.org/officeDocument/2006/relationships/image" Target="../media/image110.jpeg"/><Relationship Id="rId1" Type="http://schemas.openxmlformats.org/officeDocument/2006/relationships/slideLayout" Target="../slideLayouts/slideLayout2.xml"/><Relationship Id="rId6" Type="http://schemas.openxmlformats.org/officeDocument/2006/relationships/image" Target="../media/image103.jpeg"/><Relationship Id="rId11" Type="http://schemas.openxmlformats.org/officeDocument/2006/relationships/image" Target="../media/image106.jpeg"/><Relationship Id="rId5" Type="http://schemas.openxmlformats.org/officeDocument/2006/relationships/image" Target="../media/image97.png"/><Relationship Id="rId15" Type="http://schemas.openxmlformats.org/officeDocument/2006/relationships/image" Target="../media/image109.jpeg"/><Relationship Id="rId10" Type="http://schemas.openxmlformats.org/officeDocument/2006/relationships/image" Target="../media/image105.jpeg"/><Relationship Id="rId4" Type="http://schemas.openxmlformats.org/officeDocument/2006/relationships/image" Target="../media/image96.png"/><Relationship Id="rId9" Type="http://schemas.openxmlformats.org/officeDocument/2006/relationships/image" Target="../media/image104.jpeg"/><Relationship Id="rId14" Type="http://schemas.openxmlformats.org/officeDocument/2006/relationships/image" Target="../media/image108.jpeg"/></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image" Target="../media/image115.png"/><Relationship Id="rId21" Type="http://schemas.openxmlformats.org/officeDocument/2006/relationships/image" Target="../media/image133.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68.xml"/><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19" Type="http://schemas.openxmlformats.org/officeDocument/2006/relationships/image" Target="../media/image131.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88.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16.pn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notesSlide" Target="../notesSlides/notesSlide69.xml"/><Relationship Id="rId16" Type="http://schemas.openxmlformats.org/officeDocument/2006/relationships/image" Target="../media/image129.png"/><Relationship Id="rId20" Type="http://schemas.openxmlformats.org/officeDocument/2006/relationships/image" Target="../media/image133.png"/><Relationship Id="rId29"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png"/><Relationship Id="rId5" Type="http://schemas.openxmlformats.org/officeDocument/2006/relationships/image" Target="../media/image118.png"/><Relationship Id="rId15" Type="http://schemas.openxmlformats.org/officeDocument/2006/relationships/image" Target="../media/image128.png"/><Relationship Id="rId23" Type="http://schemas.openxmlformats.org/officeDocument/2006/relationships/image" Target="../media/image136.png"/><Relationship Id="rId28" Type="http://schemas.openxmlformats.org/officeDocument/2006/relationships/image" Target="../media/image141.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png"/><Relationship Id="rId30" Type="http://schemas.openxmlformats.org/officeDocument/2006/relationships/image" Target="../media/image115.png"/></Relationships>
</file>

<file path=ppt/slides/_rels/slide8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16.pn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notesSlide" Target="../notesSlides/notesSlide70.xml"/><Relationship Id="rId16" Type="http://schemas.openxmlformats.org/officeDocument/2006/relationships/image" Target="../media/image129.png"/><Relationship Id="rId20" Type="http://schemas.openxmlformats.org/officeDocument/2006/relationships/image" Target="../media/image133.png"/><Relationship Id="rId29"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png"/><Relationship Id="rId5" Type="http://schemas.openxmlformats.org/officeDocument/2006/relationships/image" Target="../media/image118.png"/><Relationship Id="rId15" Type="http://schemas.openxmlformats.org/officeDocument/2006/relationships/image" Target="../media/image128.png"/><Relationship Id="rId23" Type="http://schemas.openxmlformats.org/officeDocument/2006/relationships/image" Target="../media/image136.png"/><Relationship Id="rId28" Type="http://schemas.openxmlformats.org/officeDocument/2006/relationships/image" Target="../media/image141.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png"/><Relationship Id="rId30"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16.pn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notesSlide" Target="../notesSlides/notesSlide71.xml"/><Relationship Id="rId16" Type="http://schemas.openxmlformats.org/officeDocument/2006/relationships/image" Target="../media/image129.png"/><Relationship Id="rId20" Type="http://schemas.openxmlformats.org/officeDocument/2006/relationships/image" Target="../media/image133.png"/><Relationship Id="rId29"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png"/><Relationship Id="rId5" Type="http://schemas.openxmlformats.org/officeDocument/2006/relationships/image" Target="../media/image118.png"/><Relationship Id="rId15" Type="http://schemas.openxmlformats.org/officeDocument/2006/relationships/image" Target="../media/image128.png"/><Relationship Id="rId23" Type="http://schemas.openxmlformats.org/officeDocument/2006/relationships/image" Target="../media/image136.png"/><Relationship Id="rId28" Type="http://schemas.openxmlformats.org/officeDocument/2006/relationships/image" Target="../media/image141.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png"/><Relationship Id="rId30" Type="http://schemas.openxmlformats.org/officeDocument/2006/relationships/image" Target="../media/image115.png"/></Relationships>
</file>

<file path=ppt/slides/_rels/slide9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3.png"/><Relationship Id="rId7" Type="http://schemas.openxmlformats.org/officeDocument/2006/relationships/image" Target="../media/image141.png"/><Relationship Id="rId12" Type="http://schemas.openxmlformats.org/officeDocument/2006/relationships/image" Target="../media/image15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0.png"/><Relationship Id="rId5" Type="http://schemas.openxmlformats.org/officeDocument/2006/relationships/image" Target="../media/image145.png"/><Relationship Id="rId10" Type="http://schemas.openxmlformats.org/officeDocument/2006/relationships/image" Target="../media/image149.png"/><Relationship Id="rId4" Type="http://schemas.openxmlformats.org/officeDocument/2006/relationships/image" Target="../media/image144.png"/><Relationship Id="rId9" Type="http://schemas.openxmlformats.org/officeDocument/2006/relationships/image" Target="../media/image148.png"/></Relationships>
</file>

<file path=ppt/slides/_rels/slide9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73.xml"/><Relationship Id="rId16"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93.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74.xml"/><Relationship Id="rId16"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19" Type="http://schemas.openxmlformats.org/officeDocument/2006/relationships/image" Target="../media/image153.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94.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75.xml"/><Relationship Id="rId16"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19" Type="http://schemas.openxmlformats.org/officeDocument/2006/relationships/image" Target="../media/image153.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95.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76.xml"/><Relationship Id="rId16"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19" Type="http://schemas.openxmlformats.org/officeDocument/2006/relationships/image" Target="../media/image153.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96.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154.png"/><Relationship Id="rId21" Type="http://schemas.openxmlformats.org/officeDocument/2006/relationships/image" Target="../media/image153.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77.xml"/><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2.png"/></Relationships>
</file>

<file path=ppt/slides/_rels/slide97.xml.rels><?xml version="1.0" encoding="UTF-8" standalone="yes"?>
<Relationships xmlns="http://schemas.openxmlformats.org/package/2006/relationships"><Relationship Id="rId13" Type="http://schemas.openxmlformats.org/officeDocument/2006/relationships/image" Target="../media/image183.png"/><Relationship Id="rId18" Type="http://schemas.openxmlformats.org/officeDocument/2006/relationships/image" Target="../media/image188.png"/><Relationship Id="rId26" Type="http://schemas.openxmlformats.org/officeDocument/2006/relationships/image" Target="../media/image196.png"/><Relationship Id="rId21" Type="http://schemas.openxmlformats.org/officeDocument/2006/relationships/image" Target="../media/image191.png"/><Relationship Id="rId34" Type="http://schemas.openxmlformats.org/officeDocument/2006/relationships/image" Target="../media/image204.png"/><Relationship Id="rId7" Type="http://schemas.openxmlformats.org/officeDocument/2006/relationships/image" Target="../media/image177.png"/><Relationship Id="rId12" Type="http://schemas.openxmlformats.org/officeDocument/2006/relationships/image" Target="../media/image182.png"/><Relationship Id="rId17" Type="http://schemas.openxmlformats.org/officeDocument/2006/relationships/image" Target="../media/image187.png"/><Relationship Id="rId25" Type="http://schemas.openxmlformats.org/officeDocument/2006/relationships/image" Target="../media/image195.png"/><Relationship Id="rId33" Type="http://schemas.openxmlformats.org/officeDocument/2006/relationships/image" Target="../media/image203.png"/><Relationship Id="rId38" Type="http://schemas.openxmlformats.org/officeDocument/2006/relationships/image" Target="../media/image208.png"/><Relationship Id="rId2" Type="http://schemas.openxmlformats.org/officeDocument/2006/relationships/notesSlide" Target="../notesSlides/notesSlide78.xml"/><Relationship Id="rId16" Type="http://schemas.openxmlformats.org/officeDocument/2006/relationships/image" Target="../media/image186.png"/><Relationship Id="rId20" Type="http://schemas.openxmlformats.org/officeDocument/2006/relationships/image" Target="../media/image190.png"/><Relationship Id="rId29"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24" Type="http://schemas.openxmlformats.org/officeDocument/2006/relationships/image" Target="../media/image194.png"/><Relationship Id="rId32" Type="http://schemas.openxmlformats.org/officeDocument/2006/relationships/image" Target="../media/image202.png"/><Relationship Id="rId37" Type="http://schemas.openxmlformats.org/officeDocument/2006/relationships/image" Target="../media/image207.png"/><Relationship Id="rId5" Type="http://schemas.openxmlformats.org/officeDocument/2006/relationships/image" Target="../media/image175.png"/><Relationship Id="rId15" Type="http://schemas.openxmlformats.org/officeDocument/2006/relationships/image" Target="../media/image185.png"/><Relationship Id="rId23" Type="http://schemas.openxmlformats.org/officeDocument/2006/relationships/image" Target="../media/image193.png"/><Relationship Id="rId28" Type="http://schemas.openxmlformats.org/officeDocument/2006/relationships/image" Target="../media/image198.png"/><Relationship Id="rId36" Type="http://schemas.openxmlformats.org/officeDocument/2006/relationships/image" Target="../media/image206.png"/><Relationship Id="rId10" Type="http://schemas.openxmlformats.org/officeDocument/2006/relationships/image" Target="../media/image180.png"/><Relationship Id="rId19" Type="http://schemas.openxmlformats.org/officeDocument/2006/relationships/image" Target="../media/image189.png"/><Relationship Id="rId31" Type="http://schemas.openxmlformats.org/officeDocument/2006/relationships/image" Target="../media/image201.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192.png"/><Relationship Id="rId27" Type="http://schemas.openxmlformats.org/officeDocument/2006/relationships/image" Target="../media/image197.png"/><Relationship Id="rId30" Type="http://schemas.openxmlformats.org/officeDocument/2006/relationships/image" Target="../media/image200.png"/><Relationship Id="rId35" Type="http://schemas.openxmlformats.org/officeDocument/2006/relationships/image" Target="../media/image205.png"/><Relationship Id="rId8" Type="http://schemas.openxmlformats.org/officeDocument/2006/relationships/image" Target="../media/image178.png"/><Relationship Id="rId3" Type="http://schemas.openxmlformats.org/officeDocument/2006/relationships/image" Target="../media/image173.png"/></Relationships>
</file>

<file path=ppt/slides/_rels/slide98.xml.rels><?xml version="1.0" encoding="UTF-8" standalone="yes"?>
<Relationships xmlns="http://schemas.openxmlformats.org/package/2006/relationships"><Relationship Id="rId13" Type="http://schemas.openxmlformats.org/officeDocument/2006/relationships/image" Target="../media/image183.png"/><Relationship Id="rId18" Type="http://schemas.openxmlformats.org/officeDocument/2006/relationships/image" Target="../media/image188.png"/><Relationship Id="rId26" Type="http://schemas.openxmlformats.org/officeDocument/2006/relationships/image" Target="../media/image214.png"/><Relationship Id="rId39" Type="http://schemas.openxmlformats.org/officeDocument/2006/relationships/image" Target="../media/image203.png"/><Relationship Id="rId21" Type="http://schemas.openxmlformats.org/officeDocument/2006/relationships/image" Target="../media/image209.png"/><Relationship Id="rId34" Type="http://schemas.openxmlformats.org/officeDocument/2006/relationships/image" Target="../media/image198.png"/><Relationship Id="rId42" Type="http://schemas.openxmlformats.org/officeDocument/2006/relationships/image" Target="../media/image206.png"/><Relationship Id="rId47" Type="http://schemas.openxmlformats.org/officeDocument/2006/relationships/image" Target="../media/image217.png"/><Relationship Id="rId50" Type="http://schemas.openxmlformats.org/officeDocument/2006/relationships/image" Target="../media/image220.png"/><Relationship Id="rId7" Type="http://schemas.openxmlformats.org/officeDocument/2006/relationships/image" Target="../media/image177.png"/><Relationship Id="rId2" Type="http://schemas.openxmlformats.org/officeDocument/2006/relationships/notesSlide" Target="../notesSlides/notesSlide79.xml"/><Relationship Id="rId16" Type="http://schemas.openxmlformats.org/officeDocument/2006/relationships/image" Target="../media/image186.png"/><Relationship Id="rId29" Type="http://schemas.openxmlformats.org/officeDocument/2006/relationships/image" Target="../media/image193.png"/><Relationship Id="rId11" Type="http://schemas.openxmlformats.org/officeDocument/2006/relationships/image" Target="../media/image181.png"/><Relationship Id="rId24" Type="http://schemas.openxmlformats.org/officeDocument/2006/relationships/image" Target="../media/image212.png"/><Relationship Id="rId32" Type="http://schemas.openxmlformats.org/officeDocument/2006/relationships/image" Target="../media/image196.png"/><Relationship Id="rId37" Type="http://schemas.openxmlformats.org/officeDocument/2006/relationships/image" Target="../media/image201.png"/><Relationship Id="rId40" Type="http://schemas.openxmlformats.org/officeDocument/2006/relationships/image" Target="../media/image204.png"/><Relationship Id="rId45" Type="http://schemas.openxmlformats.org/officeDocument/2006/relationships/image" Target="../media/image215.png"/><Relationship Id="rId5" Type="http://schemas.openxmlformats.org/officeDocument/2006/relationships/image" Target="../media/image175.png"/><Relationship Id="rId15" Type="http://schemas.openxmlformats.org/officeDocument/2006/relationships/image" Target="../media/image185.png"/><Relationship Id="rId23" Type="http://schemas.openxmlformats.org/officeDocument/2006/relationships/image" Target="../media/image211.png"/><Relationship Id="rId28" Type="http://schemas.openxmlformats.org/officeDocument/2006/relationships/image" Target="../media/image192.png"/><Relationship Id="rId36" Type="http://schemas.openxmlformats.org/officeDocument/2006/relationships/image" Target="../media/image200.png"/><Relationship Id="rId49" Type="http://schemas.openxmlformats.org/officeDocument/2006/relationships/image" Target="../media/image219.png"/><Relationship Id="rId10" Type="http://schemas.openxmlformats.org/officeDocument/2006/relationships/image" Target="../media/image180.png"/><Relationship Id="rId19" Type="http://schemas.openxmlformats.org/officeDocument/2006/relationships/image" Target="../media/image189.png"/><Relationship Id="rId31" Type="http://schemas.openxmlformats.org/officeDocument/2006/relationships/image" Target="../media/image195.png"/><Relationship Id="rId44" Type="http://schemas.openxmlformats.org/officeDocument/2006/relationships/image" Target="../media/image208.png"/><Relationship Id="rId52" Type="http://schemas.openxmlformats.org/officeDocument/2006/relationships/image" Target="../media/image222.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210.png"/><Relationship Id="rId27" Type="http://schemas.openxmlformats.org/officeDocument/2006/relationships/image" Target="../media/image191.png"/><Relationship Id="rId30" Type="http://schemas.openxmlformats.org/officeDocument/2006/relationships/image" Target="../media/image194.png"/><Relationship Id="rId35" Type="http://schemas.openxmlformats.org/officeDocument/2006/relationships/image" Target="../media/image199.png"/><Relationship Id="rId43" Type="http://schemas.openxmlformats.org/officeDocument/2006/relationships/image" Target="../media/image207.png"/><Relationship Id="rId48" Type="http://schemas.openxmlformats.org/officeDocument/2006/relationships/image" Target="../media/image218.png"/><Relationship Id="rId8" Type="http://schemas.openxmlformats.org/officeDocument/2006/relationships/image" Target="../media/image178.png"/><Relationship Id="rId51" Type="http://schemas.openxmlformats.org/officeDocument/2006/relationships/image" Target="../media/image221.png"/><Relationship Id="rId3" Type="http://schemas.openxmlformats.org/officeDocument/2006/relationships/image" Target="../media/image173.png"/><Relationship Id="rId12" Type="http://schemas.openxmlformats.org/officeDocument/2006/relationships/image" Target="../media/image182.png"/><Relationship Id="rId17" Type="http://schemas.openxmlformats.org/officeDocument/2006/relationships/image" Target="../media/image187.png"/><Relationship Id="rId25" Type="http://schemas.openxmlformats.org/officeDocument/2006/relationships/image" Target="../media/image213.png"/><Relationship Id="rId33" Type="http://schemas.openxmlformats.org/officeDocument/2006/relationships/image" Target="../media/image197.png"/><Relationship Id="rId38" Type="http://schemas.openxmlformats.org/officeDocument/2006/relationships/image" Target="../media/image202.png"/><Relationship Id="rId46" Type="http://schemas.openxmlformats.org/officeDocument/2006/relationships/image" Target="../media/image216.png"/><Relationship Id="rId20" Type="http://schemas.openxmlformats.org/officeDocument/2006/relationships/image" Target="../media/image190.png"/><Relationship Id="rId41"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76.png"/></Relationships>
</file>

<file path=ppt/slides/_rels/slide99.xml.rels><?xml version="1.0" encoding="UTF-8" standalone="yes"?>
<Relationships xmlns="http://schemas.openxmlformats.org/package/2006/relationships"><Relationship Id="rId13" Type="http://schemas.openxmlformats.org/officeDocument/2006/relationships/image" Target="../media/image183.png"/><Relationship Id="rId18" Type="http://schemas.openxmlformats.org/officeDocument/2006/relationships/image" Target="../media/image188.png"/><Relationship Id="rId26" Type="http://schemas.openxmlformats.org/officeDocument/2006/relationships/image" Target="../media/image214.png"/><Relationship Id="rId39" Type="http://schemas.openxmlformats.org/officeDocument/2006/relationships/image" Target="../media/image203.png"/><Relationship Id="rId21" Type="http://schemas.openxmlformats.org/officeDocument/2006/relationships/image" Target="../media/image209.png"/><Relationship Id="rId34" Type="http://schemas.openxmlformats.org/officeDocument/2006/relationships/image" Target="../media/image198.png"/><Relationship Id="rId42" Type="http://schemas.openxmlformats.org/officeDocument/2006/relationships/image" Target="../media/image206.png"/><Relationship Id="rId47" Type="http://schemas.openxmlformats.org/officeDocument/2006/relationships/image" Target="../media/image217.png"/><Relationship Id="rId50" Type="http://schemas.openxmlformats.org/officeDocument/2006/relationships/image" Target="../media/image220.png"/><Relationship Id="rId7" Type="http://schemas.openxmlformats.org/officeDocument/2006/relationships/image" Target="../media/image177.png"/><Relationship Id="rId2" Type="http://schemas.openxmlformats.org/officeDocument/2006/relationships/notesSlide" Target="../notesSlides/notesSlide80.xml"/><Relationship Id="rId16" Type="http://schemas.openxmlformats.org/officeDocument/2006/relationships/image" Target="../media/image186.png"/><Relationship Id="rId29" Type="http://schemas.openxmlformats.org/officeDocument/2006/relationships/image" Target="../media/image193.png"/><Relationship Id="rId11" Type="http://schemas.openxmlformats.org/officeDocument/2006/relationships/image" Target="../media/image181.png"/><Relationship Id="rId24" Type="http://schemas.openxmlformats.org/officeDocument/2006/relationships/image" Target="../media/image212.png"/><Relationship Id="rId32" Type="http://schemas.openxmlformats.org/officeDocument/2006/relationships/image" Target="../media/image196.png"/><Relationship Id="rId37" Type="http://schemas.openxmlformats.org/officeDocument/2006/relationships/image" Target="../media/image201.png"/><Relationship Id="rId40" Type="http://schemas.openxmlformats.org/officeDocument/2006/relationships/image" Target="../media/image204.png"/><Relationship Id="rId45" Type="http://schemas.openxmlformats.org/officeDocument/2006/relationships/image" Target="../media/image215.png"/><Relationship Id="rId5" Type="http://schemas.openxmlformats.org/officeDocument/2006/relationships/image" Target="../media/image175.png"/><Relationship Id="rId15" Type="http://schemas.openxmlformats.org/officeDocument/2006/relationships/image" Target="../media/image185.png"/><Relationship Id="rId23" Type="http://schemas.openxmlformats.org/officeDocument/2006/relationships/image" Target="../media/image211.png"/><Relationship Id="rId28" Type="http://schemas.openxmlformats.org/officeDocument/2006/relationships/image" Target="../media/image192.png"/><Relationship Id="rId36" Type="http://schemas.openxmlformats.org/officeDocument/2006/relationships/image" Target="../media/image200.png"/><Relationship Id="rId49" Type="http://schemas.openxmlformats.org/officeDocument/2006/relationships/image" Target="../media/image219.png"/><Relationship Id="rId10" Type="http://schemas.openxmlformats.org/officeDocument/2006/relationships/image" Target="../media/image180.png"/><Relationship Id="rId19" Type="http://schemas.openxmlformats.org/officeDocument/2006/relationships/image" Target="../media/image189.png"/><Relationship Id="rId31" Type="http://schemas.openxmlformats.org/officeDocument/2006/relationships/image" Target="../media/image195.png"/><Relationship Id="rId44" Type="http://schemas.openxmlformats.org/officeDocument/2006/relationships/image" Target="../media/image208.png"/><Relationship Id="rId52" Type="http://schemas.openxmlformats.org/officeDocument/2006/relationships/image" Target="../media/image222.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210.png"/><Relationship Id="rId27" Type="http://schemas.openxmlformats.org/officeDocument/2006/relationships/image" Target="../media/image191.png"/><Relationship Id="rId30" Type="http://schemas.openxmlformats.org/officeDocument/2006/relationships/image" Target="../media/image194.png"/><Relationship Id="rId35" Type="http://schemas.openxmlformats.org/officeDocument/2006/relationships/image" Target="../media/image199.png"/><Relationship Id="rId43" Type="http://schemas.openxmlformats.org/officeDocument/2006/relationships/image" Target="../media/image207.png"/><Relationship Id="rId48" Type="http://schemas.openxmlformats.org/officeDocument/2006/relationships/image" Target="../media/image218.png"/><Relationship Id="rId8" Type="http://schemas.openxmlformats.org/officeDocument/2006/relationships/image" Target="../media/image178.png"/><Relationship Id="rId51" Type="http://schemas.openxmlformats.org/officeDocument/2006/relationships/image" Target="../media/image221.png"/><Relationship Id="rId3" Type="http://schemas.openxmlformats.org/officeDocument/2006/relationships/image" Target="../media/image173.png"/><Relationship Id="rId12" Type="http://schemas.openxmlformats.org/officeDocument/2006/relationships/image" Target="../media/image182.png"/><Relationship Id="rId17" Type="http://schemas.openxmlformats.org/officeDocument/2006/relationships/image" Target="../media/image187.png"/><Relationship Id="rId25" Type="http://schemas.openxmlformats.org/officeDocument/2006/relationships/image" Target="../media/image213.png"/><Relationship Id="rId33" Type="http://schemas.openxmlformats.org/officeDocument/2006/relationships/image" Target="../media/image197.png"/><Relationship Id="rId38" Type="http://schemas.openxmlformats.org/officeDocument/2006/relationships/image" Target="../media/image202.png"/><Relationship Id="rId46" Type="http://schemas.openxmlformats.org/officeDocument/2006/relationships/image" Target="../media/image216.png"/><Relationship Id="rId20" Type="http://schemas.openxmlformats.org/officeDocument/2006/relationships/image" Target="../media/image190.png"/><Relationship Id="rId41"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a:xfrm>
            <a:off x="685800" y="1138046"/>
            <a:ext cx="7772400" cy="1824054"/>
          </a:xfr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r>
              <a:rPr lang="en-GB" sz="4000" dirty="0">
                <a:solidFill>
                  <a:srgbClr val="22405F"/>
                </a:solidFill>
                <a:effectLst/>
                <a:latin typeface="Calibri" panose="020F0502020204030204" pitchFamily="34" charset="0"/>
              </a:rPr>
              <a:t>Class: </a:t>
            </a:r>
            <a:r>
              <a:rPr lang="es-ES" sz="4000" b="1" i="0" u="none" strike="noStrike" cap="none" dirty="0">
                <a:solidFill>
                  <a:srgbClr val="9837D2"/>
                </a:solidFill>
                <a:latin typeface="Calibri"/>
                <a:ea typeface="Calibri"/>
                <a:cs typeface="Calibri"/>
                <a:sym typeface="Calibri"/>
              </a:rPr>
              <a:t>Transfer </a:t>
            </a:r>
            <a:r>
              <a:rPr lang="es-ES" sz="4000" b="1" i="0" u="none" strike="noStrike" cap="none" dirty="0" err="1">
                <a:solidFill>
                  <a:srgbClr val="9837D2"/>
                </a:solidFill>
                <a:latin typeface="Calibri"/>
                <a:ea typeface="Calibri"/>
                <a:cs typeface="Calibri"/>
                <a:sym typeface="Calibri"/>
              </a:rPr>
              <a:t>Learning</a:t>
            </a:r>
            <a:endParaRPr lang="en-GB" sz="4000" dirty="0">
              <a:solidFill>
                <a:srgbClr val="22405F"/>
              </a:solidFill>
              <a:effectLst/>
              <a:latin typeface="Calibri" panose="020F0502020204030204" pitchFamily="34" charset="0"/>
            </a:endParaRPr>
          </a:p>
        </p:txBody>
      </p:sp>
      <p:pic>
        <p:nvPicPr>
          <p:cNvPr id="2" name="Picture 1" descr="A picture containing dessert&#10;&#10;Description automatically generated">
            <a:extLst>
              <a:ext uri="{FF2B5EF4-FFF2-40B4-BE49-F238E27FC236}">
                <a16:creationId xmlns:a16="http://schemas.microsoft.com/office/drawing/2014/main" id="{579A5427-CA7B-4AB6-D178-B1505459CF79}"/>
              </a:ext>
            </a:extLst>
          </p:cNvPr>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Lst>
          </a:blip>
          <a:stretch>
            <a:fillRect/>
          </a:stretch>
        </p:blipFill>
        <p:spPr>
          <a:xfrm>
            <a:off x="685800" y="3156356"/>
            <a:ext cx="3518166" cy="2348374"/>
          </a:xfrm>
          <a:prstGeom prst="rect">
            <a:avLst/>
          </a:prstGeom>
        </p:spPr>
      </p:pic>
      <p:sp>
        <p:nvSpPr>
          <p:cNvPr id="4" name="TextBox 3">
            <a:extLst>
              <a:ext uri="{FF2B5EF4-FFF2-40B4-BE49-F238E27FC236}">
                <a16:creationId xmlns:a16="http://schemas.microsoft.com/office/drawing/2014/main" id="{B8F18229-AE71-2B1D-F60F-114DB0A5CE38}"/>
              </a:ext>
            </a:extLst>
          </p:cNvPr>
          <p:cNvSpPr txBox="1"/>
          <p:nvPr/>
        </p:nvSpPr>
        <p:spPr>
          <a:xfrm>
            <a:off x="4572000" y="3715514"/>
            <a:ext cx="3886200" cy="923330"/>
          </a:xfrm>
          <a:prstGeom prst="rect">
            <a:avLst/>
          </a:prstGeom>
          <a:noFill/>
        </p:spPr>
        <p:txBody>
          <a:bodyPr wrap="square" rtlCol="0">
            <a:spAutoFit/>
          </a:bodyPr>
          <a:lstStyle/>
          <a:p>
            <a:r>
              <a:rPr lang="en-ES" sz="1800" dirty="0">
                <a:solidFill>
                  <a:srgbClr val="080808"/>
                </a:solidFill>
              </a:rPr>
              <a:t>Petia Radeva</a:t>
            </a:r>
          </a:p>
          <a:p>
            <a:r>
              <a:rPr lang="en-ES" sz="1800" dirty="0">
                <a:solidFill>
                  <a:srgbClr val="080808"/>
                </a:solidFill>
              </a:rPr>
              <a:t>Universitat de Barcelona &amp; </a:t>
            </a:r>
          </a:p>
          <a:p>
            <a:r>
              <a:rPr lang="en-ES" sz="1800" dirty="0">
                <a:solidFill>
                  <a:srgbClr val="080808"/>
                </a:solidFill>
              </a:rPr>
              <a:t>Computer Vision Center</a:t>
            </a:r>
          </a:p>
        </p:txBody>
      </p:sp>
      <p:pic>
        <p:nvPicPr>
          <p:cNvPr id="7" name="Google Shape;263;p30">
            <a:extLst>
              <a:ext uri="{FF2B5EF4-FFF2-40B4-BE49-F238E27FC236}">
                <a16:creationId xmlns:a16="http://schemas.microsoft.com/office/drawing/2014/main" id="{A1CB9679-F029-CE44-CB18-667C3F691A3F}"/>
              </a:ext>
            </a:extLst>
          </p:cNvPr>
          <p:cNvPicPr preferRelativeResize="0"/>
          <p:nvPr/>
        </p:nvPicPr>
        <p:blipFill rotWithShape="1">
          <a:blip r:embed="rId5">
            <a:alphaModFix/>
          </a:blip>
          <a:srcRect/>
          <a:stretch/>
        </p:blipFill>
        <p:spPr>
          <a:xfrm>
            <a:off x="0" y="6400846"/>
            <a:ext cx="1519888" cy="457154"/>
          </a:xfrm>
          <a:prstGeom prst="rect">
            <a:avLst/>
          </a:prstGeom>
          <a:noFill/>
          <a:ln>
            <a:noFill/>
          </a:ln>
        </p:spPr>
      </p:pic>
      <p:pic>
        <p:nvPicPr>
          <p:cNvPr id="9" name="Google Shape;263;p30">
            <a:extLst>
              <a:ext uri="{FF2B5EF4-FFF2-40B4-BE49-F238E27FC236}">
                <a16:creationId xmlns:a16="http://schemas.microsoft.com/office/drawing/2014/main" id="{5CBAD197-5F61-4552-310C-8E53B9E360C8}"/>
              </a:ext>
            </a:extLst>
          </p:cNvPr>
          <p:cNvPicPr preferRelativeResize="0"/>
          <p:nvPr/>
        </p:nvPicPr>
        <p:blipFill rotWithShape="1">
          <a:blip r:embed="rId5">
            <a:alphaModFix/>
          </a:blip>
          <a:srcRect/>
          <a:stretch/>
        </p:blipFill>
        <p:spPr>
          <a:xfrm>
            <a:off x="0" y="6400846"/>
            <a:ext cx="1519888" cy="457154"/>
          </a:xfrm>
          <a:prstGeom prst="rect">
            <a:avLst/>
          </a:prstGeom>
          <a:noFill/>
          <a:ln>
            <a:noFill/>
          </a:ln>
        </p:spPr>
      </p:pic>
      <p:pic>
        <p:nvPicPr>
          <p:cNvPr id="3" name="Picture 2" descr="A picture containing text, clipart&#10;&#10;Description automatically generated">
            <a:extLst>
              <a:ext uri="{FF2B5EF4-FFF2-40B4-BE49-F238E27FC236}">
                <a16:creationId xmlns:a16="http://schemas.microsoft.com/office/drawing/2014/main" id="{A4A75EA6-01FD-D6C8-CC00-2A42F3910019}"/>
              </a:ext>
            </a:extLst>
          </p:cNvPr>
          <p:cNvPicPr>
            <a:picLocks noChangeAspect="1"/>
          </p:cNvPicPr>
          <p:nvPr/>
        </p:nvPicPr>
        <p:blipFill>
          <a:blip r:embed="rId6"/>
          <a:stretch>
            <a:fillRect/>
          </a:stretch>
        </p:blipFill>
        <p:spPr>
          <a:xfrm>
            <a:off x="8302395" y="6421396"/>
            <a:ext cx="735953" cy="416054"/>
          </a:xfrm>
          <a:prstGeom prst="rect">
            <a:avLst/>
          </a:prstGeom>
        </p:spPr>
      </p:pic>
    </p:spTree>
    <p:extLst>
      <p:ext uri="{BB962C8B-B14F-4D97-AF65-F5344CB8AC3E}">
        <p14:creationId xmlns:p14="http://schemas.microsoft.com/office/powerpoint/2010/main" val="2799421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a:t>Transfer </a:t>
            </a:r>
            <a:r>
              <a:rPr lang="es-ES_tradnl" err="1"/>
              <a:t>learning</a:t>
            </a:r>
            <a:endParaRPr lang="en"/>
          </a:p>
        </p:txBody>
      </p:sp>
      <p:sp>
        <p:nvSpPr>
          <p:cNvPr id="3" name="Marcador de texto 2"/>
          <p:cNvSpPr>
            <a:spLocks noGrp="1"/>
          </p:cNvSpPr>
          <p:nvPr>
            <p:ph type="body" idx="1"/>
          </p:nvPr>
        </p:nvSpPr>
        <p:spPr>
          <a:xfrm>
            <a:off x="250030" y="1603576"/>
            <a:ext cx="8538018" cy="5132640"/>
          </a:xfrm>
        </p:spPr>
        <p:txBody>
          <a:bodyPr/>
          <a:lstStyle/>
          <a:p>
            <a:r>
              <a:rPr lang="es-ES_tradnl" dirty="0" err="1">
                <a:solidFill>
                  <a:schemeClr val="accent1">
                    <a:lumMod val="75000"/>
                  </a:schemeClr>
                </a:solidFill>
              </a:rPr>
              <a:t>What</a:t>
            </a:r>
            <a:r>
              <a:rPr lang="es-ES_tradnl" dirty="0">
                <a:solidFill>
                  <a:schemeClr val="accent1">
                    <a:lumMod val="75000"/>
                  </a:schemeClr>
                </a:solidFill>
              </a:rPr>
              <a:t> </a:t>
            </a:r>
            <a:r>
              <a:rPr lang="es-ES_tradnl" dirty="0" err="1">
                <a:solidFill>
                  <a:schemeClr val="accent1">
                    <a:lumMod val="75000"/>
                  </a:schemeClr>
                </a:solidFill>
              </a:rPr>
              <a:t>we</a:t>
            </a:r>
            <a:r>
              <a:rPr lang="es-ES_tradnl" dirty="0">
                <a:solidFill>
                  <a:schemeClr val="accent1">
                    <a:lumMod val="75000"/>
                  </a:schemeClr>
                </a:solidFill>
              </a:rPr>
              <a:t> do </a:t>
            </a:r>
            <a:r>
              <a:rPr lang="es-ES_tradnl" dirty="0" err="1">
                <a:solidFill>
                  <a:schemeClr val="accent1">
                    <a:lumMod val="75000"/>
                  </a:schemeClr>
                </a:solidFill>
              </a:rPr>
              <a:t>every</a:t>
            </a:r>
            <a:r>
              <a:rPr lang="es-ES_tradnl" dirty="0">
                <a:solidFill>
                  <a:schemeClr val="accent1">
                    <a:lumMod val="75000"/>
                  </a:schemeClr>
                </a:solidFill>
              </a:rPr>
              <a:t> </a:t>
            </a:r>
            <a:r>
              <a:rPr lang="es-ES_tradnl" dirty="0" err="1">
                <a:solidFill>
                  <a:schemeClr val="accent1">
                    <a:lumMod val="75000"/>
                  </a:schemeClr>
                </a:solidFill>
              </a:rPr>
              <a:t>day</a:t>
            </a:r>
            <a:r>
              <a:rPr lang="mr-IN" dirty="0">
                <a:solidFill>
                  <a:schemeClr val="accent1">
                    <a:lumMod val="75000"/>
                  </a:schemeClr>
                </a:solidFill>
              </a:rPr>
              <a:t>…</a:t>
            </a:r>
            <a:endParaRPr lang="en" dirty="0">
              <a:solidFill>
                <a:schemeClr val="accent1">
                  <a:lumMod val="75000"/>
                </a:schemeClr>
              </a:solidFill>
            </a:endParaRPr>
          </a:p>
        </p:txBody>
      </p:sp>
      <p:sp>
        <p:nvSpPr>
          <p:cNvPr id="6" name="Rectangle 5">
            <a:extLst>
              <a:ext uri="{FF2B5EF4-FFF2-40B4-BE49-F238E27FC236}">
                <a16:creationId xmlns:a16="http://schemas.microsoft.com/office/drawing/2014/main" id="{0379FC13-B1DB-4A4E-B356-E1BB2037C02A}"/>
              </a:ext>
            </a:extLst>
          </p:cNvPr>
          <p:cNvSpPr/>
          <p:nvPr/>
        </p:nvSpPr>
        <p:spPr>
          <a:xfrm>
            <a:off x="250030" y="3200400"/>
            <a:ext cx="4157664" cy="1938992"/>
          </a:xfrm>
          <a:prstGeom prst="rect">
            <a:avLst/>
          </a:prstGeom>
        </p:spPr>
        <p:txBody>
          <a:bodyPr wrap="square">
            <a:spAutoFit/>
          </a:bodyPr>
          <a:lstStyle/>
          <a:p>
            <a:r>
              <a:rPr lang="en-GB" sz="2000" dirty="0">
                <a:solidFill>
                  <a:srgbClr val="FF0000"/>
                </a:solidFill>
                <a:latin typeface="Arial" panose="020B0604020202020204" pitchFamily="34" charset="0"/>
                <a:cs typeface="Arial" panose="020B0604020202020204" pitchFamily="34" charset="0"/>
              </a:rPr>
              <a:t>The origin of Transfer Learning: </a:t>
            </a:r>
          </a:p>
          <a:p>
            <a:endParaRPr lang="en-GB" sz="2000" dirty="0">
              <a:solidFill>
                <a:srgbClr val="FF0000"/>
              </a:solidFill>
              <a:latin typeface="Arial" panose="020B0604020202020204" pitchFamily="34" charset="0"/>
              <a:cs typeface="Arial" panose="020B0604020202020204" pitchFamily="34" charset="0"/>
            </a:endParaRPr>
          </a:p>
          <a:p>
            <a:r>
              <a:rPr lang="en-GB" sz="2000" dirty="0">
                <a:solidFill>
                  <a:schemeClr val="accent1">
                    <a:lumMod val="75000"/>
                  </a:schemeClr>
                </a:solidFill>
                <a:latin typeface="Arial" panose="020B0604020202020204" pitchFamily="34" charset="0"/>
                <a:cs typeface="Arial" panose="020B0604020202020204" pitchFamily="34" charset="0"/>
              </a:rPr>
              <a:t>how individuals transfer in one context to another context that share similar characteristics. </a:t>
            </a:r>
          </a:p>
          <a:p>
            <a:endParaRPr lang="en-GB" sz="2000" dirty="0">
              <a:solidFill>
                <a:srgbClr val="0432FF"/>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D80F56F-EA12-944A-A7D9-7E3AA1F1DCA7}"/>
              </a:ext>
            </a:extLst>
          </p:cNvPr>
          <p:cNvPicPr>
            <a:picLocks noChangeAspect="1"/>
          </p:cNvPicPr>
          <p:nvPr/>
        </p:nvPicPr>
        <p:blipFill>
          <a:blip r:embed="rId2"/>
          <a:stretch>
            <a:fillRect/>
          </a:stretch>
        </p:blipFill>
        <p:spPr>
          <a:xfrm>
            <a:off x="4016008" y="2139043"/>
            <a:ext cx="5062478" cy="3791972"/>
          </a:xfrm>
          <a:prstGeom prst="rect">
            <a:avLst/>
          </a:prstGeom>
        </p:spPr>
      </p:pic>
      <p:sp>
        <p:nvSpPr>
          <p:cNvPr id="4" name="Date Placeholder 3">
            <a:extLst>
              <a:ext uri="{FF2B5EF4-FFF2-40B4-BE49-F238E27FC236}">
                <a16:creationId xmlns:a16="http://schemas.microsoft.com/office/drawing/2014/main" id="{AE0C8018-009B-1D4B-B2DA-16537428386B}"/>
              </a:ext>
            </a:extLst>
          </p:cNvPr>
          <p:cNvSpPr>
            <a:spLocks noGrp="1"/>
          </p:cNvSpPr>
          <p:nvPr>
            <p:ph type="dt" idx="10"/>
          </p:nvPr>
        </p:nvSpPr>
        <p:spPr/>
        <p:txBody>
          <a:bodyPr/>
          <a:lstStyle/>
          <a:p>
            <a:fld id="{C2DA0C24-27F1-B547-B6C7-FA2DD3AC1489}" type="datetime10">
              <a:rPr lang="es-ES_tradnl" smtClean="0"/>
              <a:t>00:52</a:t>
            </a:fld>
            <a:endParaRPr lang="es-ES_tradnl"/>
          </a:p>
        </p:txBody>
      </p:sp>
      <p:sp>
        <p:nvSpPr>
          <p:cNvPr id="5" name="Slide Number Placeholder 4">
            <a:extLst>
              <a:ext uri="{FF2B5EF4-FFF2-40B4-BE49-F238E27FC236}">
                <a16:creationId xmlns:a16="http://schemas.microsoft.com/office/drawing/2014/main" id="{3A43D649-073E-6742-B80E-F2668696182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10</a:t>
            </a:fld>
            <a:endParaRPr lang="es-ES"/>
          </a:p>
        </p:txBody>
      </p:sp>
    </p:spTree>
    <p:extLst>
      <p:ext uri="{BB962C8B-B14F-4D97-AF65-F5344CB8AC3E}">
        <p14:creationId xmlns:p14="http://schemas.microsoft.com/office/powerpoint/2010/main" val="3368335473"/>
      </p:ext>
    </p:extLst>
  </p:cSld>
  <p:clrMapOvr>
    <a:masterClrMapping/>
  </p:clrMapOvr>
  <mc:AlternateContent xmlns:mc="http://schemas.openxmlformats.org/markup-compatibility/2006" xmlns:p14="http://schemas.microsoft.com/office/powerpoint/2010/main">
    <mc:Choice Requires="p14">
      <p:transition p14:dur="10" advTm="41044">
        <p:fade/>
      </p:transition>
    </mc:Choice>
    <mc:Fallback xmlns="">
      <p:transition advTm="41044">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41"/>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dirty="0" err="1"/>
              <a:t>SimSiam</a:t>
            </a:r>
            <a:endParaRPr dirty="0"/>
          </a:p>
        </p:txBody>
      </p:sp>
      <p:graphicFrame>
        <p:nvGraphicFramePr>
          <p:cNvPr id="1029" name="Google Shape;1029;p41"/>
          <p:cNvGraphicFramePr/>
          <p:nvPr/>
        </p:nvGraphicFramePr>
        <p:xfrm>
          <a:off x="3428999"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3D670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3D670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3D670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3D670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3D670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1030" name="Google Shape;1030;p41"/>
          <p:cNvSpPr txBox="1"/>
          <p:nvPr/>
        </p:nvSpPr>
        <p:spPr>
          <a:xfrm>
            <a:off x="2630922" y="2132056"/>
            <a:ext cx="840940" cy="25680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31" name="Google Shape;1031;p41"/>
          <p:cNvSpPr txBox="1"/>
          <p:nvPr/>
        </p:nvSpPr>
        <p:spPr>
          <a:xfrm>
            <a:off x="2630922" y="2410663"/>
            <a:ext cx="840940" cy="25705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32" name="Google Shape;1032;p41"/>
          <p:cNvSpPr txBox="1"/>
          <p:nvPr/>
        </p:nvSpPr>
        <p:spPr>
          <a:xfrm>
            <a:off x="2630922" y="2674982"/>
            <a:ext cx="840940" cy="2578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33" name="Google Shape;1033;p41"/>
          <p:cNvSpPr txBox="1"/>
          <p:nvPr/>
        </p:nvSpPr>
        <p:spPr>
          <a:xfrm>
            <a:off x="1971136" y="2361026"/>
            <a:ext cx="521494" cy="416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34" name="Google Shape;1034;p41"/>
          <p:cNvSpPr txBox="1"/>
          <p:nvPr/>
        </p:nvSpPr>
        <p:spPr>
          <a:xfrm>
            <a:off x="3436143" y="1842893"/>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35" name="Google Shape;1035;p41"/>
          <p:cNvSpPr txBox="1"/>
          <p:nvPr/>
        </p:nvSpPr>
        <p:spPr>
          <a:xfrm>
            <a:off x="3721893" y="1842893"/>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36" name="Google Shape;1036;p41"/>
          <p:cNvSpPr txBox="1"/>
          <p:nvPr/>
        </p:nvSpPr>
        <p:spPr>
          <a:xfrm>
            <a:off x="3993355" y="1842893"/>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37" name="Google Shape;1037;p41"/>
          <p:cNvSpPr txBox="1"/>
          <p:nvPr/>
        </p:nvSpPr>
        <p:spPr>
          <a:xfrm>
            <a:off x="4264818" y="1842893"/>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38" name="Google Shape;1038;p41"/>
          <p:cNvSpPr txBox="1"/>
          <p:nvPr/>
        </p:nvSpPr>
        <p:spPr>
          <a:xfrm>
            <a:off x="4536280" y="1842893"/>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1039" name="Google Shape;1039;p41"/>
          <p:cNvGraphicFramePr/>
          <p:nvPr/>
        </p:nvGraphicFramePr>
        <p:xfrm>
          <a:off x="3428999"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extLst>
                  <a:ext uri="{0D108BD9-81ED-4DB2-BD59-A6C34878D82A}">
                    <a16:rowId xmlns:a16="http://schemas.microsoft.com/office/drawing/2014/main" val="10002"/>
                  </a:ext>
                </a:extLst>
              </a:tr>
            </a:tbl>
          </a:graphicData>
        </a:graphic>
      </p:graphicFrame>
      <p:sp>
        <p:nvSpPr>
          <p:cNvPr id="1040" name="Google Shape;1040;p41"/>
          <p:cNvSpPr txBox="1"/>
          <p:nvPr/>
        </p:nvSpPr>
        <p:spPr>
          <a:xfrm>
            <a:off x="2630922" y="3403644"/>
            <a:ext cx="840940" cy="255968"/>
          </a:xfrm>
          <a:prstGeom prst="rect">
            <a:avLst/>
          </a:prstGeom>
          <a:blipFill rotWithShape="1">
            <a:blip r:embed="rId12">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41" name="Google Shape;1041;p41"/>
          <p:cNvSpPr txBox="1"/>
          <p:nvPr/>
        </p:nvSpPr>
        <p:spPr>
          <a:xfrm>
            <a:off x="2630922" y="3682250"/>
            <a:ext cx="840940" cy="25622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42" name="Google Shape;1042;p41"/>
          <p:cNvSpPr txBox="1"/>
          <p:nvPr/>
        </p:nvSpPr>
        <p:spPr>
          <a:xfrm>
            <a:off x="2630922" y="3946569"/>
            <a:ext cx="840940" cy="257058"/>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43" name="Google Shape;1043;p41"/>
          <p:cNvSpPr txBox="1"/>
          <p:nvPr/>
        </p:nvSpPr>
        <p:spPr>
          <a:xfrm>
            <a:off x="1971136" y="3632614"/>
            <a:ext cx="521494" cy="41549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44" name="Google Shape;1044;p41"/>
          <p:cNvSpPr txBox="1"/>
          <p:nvPr/>
        </p:nvSpPr>
        <p:spPr>
          <a:xfrm>
            <a:off x="3436143" y="3114480"/>
            <a:ext cx="235744" cy="253916"/>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45" name="Google Shape;1045;p41"/>
          <p:cNvSpPr txBox="1"/>
          <p:nvPr/>
        </p:nvSpPr>
        <p:spPr>
          <a:xfrm>
            <a:off x="3721893" y="3114480"/>
            <a:ext cx="235744" cy="253916"/>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46" name="Google Shape;1046;p41"/>
          <p:cNvSpPr txBox="1"/>
          <p:nvPr/>
        </p:nvSpPr>
        <p:spPr>
          <a:xfrm>
            <a:off x="3993355" y="3114480"/>
            <a:ext cx="235744" cy="253916"/>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47" name="Google Shape;1047;p41"/>
          <p:cNvSpPr txBox="1"/>
          <p:nvPr/>
        </p:nvSpPr>
        <p:spPr>
          <a:xfrm>
            <a:off x="4264818" y="3114480"/>
            <a:ext cx="235744" cy="253916"/>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48" name="Google Shape;1048;p41"/>
          <p:cNvSpPr txBox="1"/>
          <p:nvPr/>
        </p:nvSpPr>
        <p:spPr>
          <a:xfrm>
            <a:off x="4536280" y="3114480"/>
            <a:ext cx="235744" cy="253916"/>
          </a:xfrm>
          <a:prstGeom prst="rect">
            <a:avLst/>
          </a:prstGeom>
          <a:blipFill rotWithShape="1">
            <a:blip r:embed="rId2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49" name="Google Shape;1049;p41"/>
          <p:cNvSpPr txBox="1"/>
          <p:nvPr/>
        </p:nvSpPr>
        <p:spPr>
          <a:xfrm>
            <a:off x="2838090" y="4546644"/>
            <a:ext cx="840940" cy="253916"/>
          </a:xfrm>
          <a:prstGeom prst="rect">
            <a:avLst/>
          </a:prstGeom>
          <a:blipFill rotWithShape="1">
            <a:blip r:embed="rId2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1050" name="Google Shape;1050;p41"/>
          <p:cNvGraphicFramePr/>
          <p:nvPr/>
        </p:nvGraphicFramePr>
        <p:xfrm>
          <a:off x="3428999" y="4561310"/>
          <a:ext cx="82297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ADADAD"/>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3D670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1051" name="Google Shape;1051;p41"/>
          <p:cNvSpPr txBox="1"/>
          <p:nvPr/>
        </p:nvSpPr>
        <p:spPr>
          <a:xfrm>
            <a:off x="3436143" y="4264624"/>
            <a:ext cx="235744" cy="253916"/>
          </a:xfrm>
          <a:prstGeom prst="rect">
            <a:avLst/>
          </a:prstGeom>
          <a:blipFill rotWithShape="1">
            <a:blip r:embed="rId2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52" name="Google Shape;1052;p41"/>
          <p:cNvSpPr txBox="1"/>
          <p:nvPr/>
        </p:nvSpPr>
        <p:spPr>
          <a:xfrm>
            <a:off x="3721893" y="4264624"/>
            <a:ext cx="235744" cy="253916"/>
          </a:xfrm>
          <a:prstGeom prst="rect">
            <a:avLst/>
          </a:prstGeom>
          <a:blipFill rotWithShape="1">
            <a:blip r:embed="rId2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53" name="Google Shape;1053;p41"/>
          <p:cNvSpPr txBox="1"/>
          <p:nvPr/>
        </p:nvSpPr>
        <p:spPr>
          <a:xfrm>
            <a:off x="3993355" y="4264624"/>
            <a:ext cx="235744" cy="253916"/>
          </a:xfrm>
          <a:prstGeom prst="rect">
            <a:avLst/>
          </a:prstGeom>
          <a:blipFill rotWithShape="1">
            <a:blip r:embed="rId2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54" name="Google Shape;1054;p41"/>
          <p:cNvSpPr txBox="1"/>
          <p:nvPr/>
        </p:nvSpPr>
        <p:spPr>
          <a:xfrm>
            <a:off x="3112113" y="4817328"/>
            <a:ext cx="235744" cy="253916"/>
          </a:xfrm>
          <a:prstGeom prst="rect">
            <a:avLst/>
          </a:prstGeom>
          <a:blipFill rotWithShape="1">
            <a:blip r:embed="rId2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55" name="Google Shape;1055;p41"/>
          <p:cNvSpPr txBox="1"/>
          <p:nvPr/>
        </p:nvSpPr>
        <p:spPr>
          <a:xfrm>
            <a:off x="3112112" y="5084415"/>
            <a:ext cx="235744" cy="253916"/>
          </a:xfrm>
          <a:prstGeom prst="rect">
            <a:avLst/>
          </a:prstGeom>
          <a:blipFill rotWithShape="1">
            <a:blip r:embed="rId2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1056" name="Google Shape;1056;p41"/>
          <p:cNvGraphicFramePr/>
          <p:nvPr/>
        </p:nvGraphicFramePr>
        <p:xfrm>
          <a:off x="6765130"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294500"/>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294500"/>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294500"/>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294500"/>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294500"/>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1057" name="Google Shape;1057;p41"/>
          <p:cNvSpPr txBox="1"/>
          <p:nvPr/>
        </p:nvSpPr>
        <p:spPr>
          <a:xfrm>
            <a:off x="5967053" y="2132057"/>
            <a:ext cx="840940" cy="255968"/>
          </a:xfrm>
          <a:prstGeom prst="rect">
            <a:avLst/>
          </a:prstGeom>
          <a:blipFill rotWithShape="1">
            <a:blip r:embed="rId2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58" name="Google Shape;1058;p41"/>
          <p:cNvSpPr txBox="1"/>
          <p:nvPr/>
        </p:nvSpPr>
        <p:spPr>
          <a:xfrm>
            <a:off x="5967053" y="2410663"/>
            <a:ext cx="840940" cy="256224"/>
          </a:xfrm>
          <a:prstGeom prst="rect">
            <a:avLst/>
          </a:prstGeom>
          <a:blipFill rotWithShape="1">
            <a:blip r:embed="rId28">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59" name="Google Shape;1059;p41"/>
          <p:cNvSpPr txBox="1"/>
          <p:nvPr/>
        </p:nvSpPr>
        <p:spPr>
          <a:xfrm>
            <a:off x="5967053" y="2674981"/>
            <a:ext cx="840940" cy="257058"/>
          </a:xfrm>
          <a:prstGeom prst="rect">
            <a:avLst/>
          </a:prstGeom>
          <a:blipFill rotWithShape="1">
            <a:blip r:embed="rId2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60" name="Google Shape;1060;p41"/>
          <p:cNvSpPr txBox="1"/>
          <p:nvPr/>
        </p:nvSpPr>
        <p:spPr>
          <a:xfrm>
            <a:off x="5307267" y="2361026"/>
            <a:ext cx="521494" cy="415498"/>
          </a:xfrm>
          <a:prstGeom prst="rect">
            <a:avLst/>
          </a:prstGeom>
          <a:blipFill rotWithShape="1">
            <a:blip r:embed="rId3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61" name="Google Shape;1061;p41"/>
          <p:cNvSpPr txBox="1"/>
          <p:nvPr/>
        </p:nvSpPr>
        <p:spPr>
          <a:xfrm>
            <a:off x="6772274" y="1842893"/>
            <a:ext cx="235744" cy="253916"/>
          </a:xfrm>
          <a:prstGeom prst="rect">
            <a:avLst/>
          </a:prstGeom>
          <a:blipFill rotWithShape="1">
            <a:blip r:embed="rId3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62" name="Google Shape;1062;p41"/>
          <p:cNvSpPr txBox="1"/>
          <p:nvPr/>
        </p:nvSpPr>
        <p:spPr>
          <a:xfrm>
            <a:off x="7058024" y="1842893"/>
            <a:ext cx="235744" cy="253916"/>
          </a:xfrm>
          <a:prstGeom prst="rect">
            <a:avLst/>
          </a:prstGeom>
          <a:blipFill rotWithShape="1">
            <a:blip r:embed="rId3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63" name="Google Shape;1063;p41"/>
          <p:cNvSpPr txBox="1"/>
          <p:nvPr/>
        </p:nvSpPr>
        <p:spPr>
          <a:xfrm>
            <a:off x="7329486" y="1842893"/>
            <a:ext cx="235744" cy="253916"/>
          </a:xfrm>
          <a:prstGeom prst="rect">
            <a:avLst/>
          </a:prstGeom>
          <a:blipFill rotWithShape="1">
            <a:blip r:embed="rId3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64" name="Google Shape;1064;p41"/>
          <p:cNvSpPr txBox="1"/>
          <p:nvPr/>
        </p:nvSpPr>
        <p:spPr>
          <a:xfrm>
            <a:off x="7600949" y="1842893"/>
            <a:ext cx="235744" cy="253916"/>
          </a:xfrm>
          <a:prstGeom prst="rect">
            <a:avLst/>
          </a:prstGeom>
          <a:blipFill rotWithShape="1">
            <a:blip r:embed="rId3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65" name="Google Shape;1065;p41"/>
          <p:cNvSpPr txBox="1"/>
          <p:nvPr/>
        </p:nvSpPr>
        <p:spPr>
          <a:xfrm>
            <a:off x="7872411" y="1842893"/>
            <a:ext cx="235744" cy="253916"/>
          </a:xfrm>
          <a:prstGeom prst="rect">
            <a:avLst/>
          </a:prstGeom>
          <a:blipFill rotWithShape="1">
            <a:blip r:embed="rId3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1066" name="Google Shape;1066;p41"/>
          <p:cNvGraphicFramePr/>
          <p:nvPr/>
        </p:nvGraphicFramePr>
        <p:xfrm>
          <a:off x="6765130"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rgbClr val="294500"/>
                    </a:solidFill>
                  </a:tcPr>
                </a:tc>
                <a:tc>
                  <a:txBody>
                    <a:bodyPr/>
                    <a:lstStyle/>
                    <a:p>
                      <a:pPr marL="0" marR="0" lvl="0" indent="0" algn="l" rtl="0">
                        <a:spcBef>
                          <a:spcPts val="0"/>
                        </a:spcBef>
                        <a:spcAft>
                          <a:spcPts val="0"/>
                        </a:spcAft>
                        <a:buNone/>
                      </a:pPr>
                      <a:endParaRPr sz="1100"/>
                    </a:p>
                  </a:txBody>
                  <a:tcPr marL="68575" marR="68575" marT="34300" marB="34300">
                    <a:solidFill>
                      <a:srgbClr val="294500"/>
                    </a:solidFill>
                  </a:tcPr>
                </a:tc>
                <a:tc>
                  <a:txBody>
                    <a:bodyPr/>
                    <a:lstStyle/>
                    <a:p>
                      <a:pPr marL="0" marR="0" lvl="0" indent="0" algn="l" rtl="0">
                        <a:spcBef>
                          <a:spcPts val="0"/>
                        </a:spcBef>
                        <a:spcAft>
                          <a:spcPts val="0"/>
                        </a:spcAft>
                        <a:buNone/>
                      </a:pPr>
                      <a:endParaRPr sz="1100"/>
                    </a:p>
                  </a:txBody>
                  <a:tcPr marL="68575" marR="68575" marT="34300" marB="34300">
                    <a:solidFill>
                      <a:srgbClr val="294500"/>
                    </a:solidFill>
                  </a:tcPr>
                </a:tc>
                <a:tc>
                  <a:txBody>
                    <a:bodyPr/>
                    <a:lstStyle/>
                    <a:p>
                      <a:pPr marL="0" marR="0" lvl="0" indent="0" algn="l" rtl="0">
                        <a:spcBef>
                          <a:spcPts val="0"/>
                        </a:spcBef>
                        <a:spcAft>
                          <a:spcPts val="0"/>
                        </a:spcAft>
                        <a:buNone/>
                      </a:pPr>
                      <a:endParaRPr sz="1100"/>
                    </a:p>
                  </a:txBody>
                  <a:tcPr marL="68575" marR="68575" marT="34300" marB="34300">
                    <a:solidFill>
                      <a:srgbClr val="294500"/>
                    </a:solidFill>
                  </a:tcPr>
                </a:tc>
                <a:tc>
                  <a:txBody>
                    <a:bodyPr/>
                    <a:lstStyle/>
                    <a:p>
                      <a:pPr marL="0" marR="0" lvl="0" indent="0" algn="l" rtl="0">
                        <a:spcBef>
                          <a:spcPts val="0"/>
                        </a:spcBef>
                        <a:spcAft>
                          <a:spcPts val="0"/>
                        </a:spcAft>
                        <a:buNone/>
                      </a:pPr>
                      <a:endParaRPr sz="1100"/>
                    </a:p>
                  </a:txBody>
                  <a:tcPr marL="68575" marR="68575" marT="34300" marB="34300">
                    <a:solidFill>
                      <a:srgbClr val="294500"/>
                    </a:solidFill>
                  </a:tcPr>
                </a:tc>
                <a:extLst>
                  <a:ext uri="{0D108BD9-81ED-4DB2-BD59-A6C34878D82A}">
                    <a16:rowId xmlns:a16="http://schemas.microsoft.com/office/drawing/2014/main" val="10002"/>
                  </a:ext>
                </a:extLst>
              </a:tr>
            </a:tbl>
          </a:graphicData>
        </a:graphic>
      </p:graphicFrame>
      <p:sp>
        <p:nvSpPr>
          <p:cNvPr id="1067" name="Google Shape;1067;p41"/>
          <p:cNvSpPr txBox="1"/>
          <p:nvPr/>
        </p:nvSpPr>
        <p:spPr>
          <a:xfrm>
            <a:off x="5967053" y="3403644"/>
            <a:ext cx="840940" cy="256802"/>
          </a:xfrm>
          <a:prstGeom prst="rect">
            <a:avLst/>
          </a:prstGeom>
          <a:blipFill rotWithShape="1">
            <a:blip r:embed="rId36">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68" name="Google Shape;1068;p41"/>
          <p:cNvSpPr txBox="1"/>
          <p:nvPr/>
        </p:nvSpPr>
        <p:spPr>
          <a:xfrm>
            <a:off x="5967053" y="3682250"/>
            <a:ext cx="840940" cy="257058"/>
          </a:xfrm>
          <a:prstGeom prst="rect">
            <a:avLst/>
          </a:prstGeom>
          <a:blipFill rotWithShape="1">
            <a:blip r:embed="rId3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69" name="Google Shape;1069;p41"/>
          <p:cNvSpPr txBox="1"/>
          <p:nvPr/>
        </p:nvSpPr>
        <p:spPr>
          <a:xfrm>
            <a:off x="5967053" y="3946570"/>
            <a:ext cx="840940" cy="257891"/>
          </a:xfrm>
          <a:prstGeom prst="rect">
            <a:avLst/>
          </a:prstGeom>
          <a:blipFill rotWithShape="1">
            <a:blip r:embed="rId3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70" name="Google Shape;1070;p41"/>
          <p:cNvSpPr txBox="1"/>
          <p:nvPr/>
        </p:nvSpPr>
        <p:spPr>
          <a:xfrm>
            <a:off x="5307267" y="3632614"/>
            <a:ext cx="521494" cy="416332"/>
          </a:xfrm>
          <a:prstGeom prst="rect">
            <a:avLst/>
          </a:prstGeom>
          <a:blipFill rotWithShape="1">
            <a:blip r:embed="rId3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71" name="Google Shape;1071;p41"/>
          <p:cNvSpPr txBox="1"/>
          <p:nvPr/>
        </p:nvSpPr>
        <p:spPr>
          <a:xfrm>
            <a:off x="6772274" y="3114480"/>
            <a:ext cx="235744" cy="253916"/>
          </a:xfrm>
          <a:prstGeom prst="rect">
            <a:avLst/>
          </a:prstGeom>
          <a:blipFill rotWithShape="1">
            <a:blip r:embed="rId4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72" name="Google Shape;1072;p41"/>
          <p:cNvSpPr txBox="1"/>
          <p:nvPr/>
        </p:nvSpPr>
        <p:spPr>
          <a:xfrm>
            <a:off x="7058024" y="3114480"/>
            <a:ext cx="235744" cy="253916"/>
          </a:xfrm>
          <a:prstGeom prst="rect">
            <a:avLst/>
          </a:prstGeom>
          <a:blipFill rotWithShape="1">
            <a:blip r:embed="rId4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73" name="Google Shape;1073;p41"/>
          <p:cNvSpPr txBox="1"/>
          <p:nvPr/>
        </p:nvSpPr>
        <p:spPr>
          <a:xfrm>
            <a:off x="7329486" y="3114480"/>
            <a:ext cx="235744" cy="253916"/>
          </a:xfrm>
          <a:prstGeom prst="rect">
            <a:avLst/>
          </a:prstGeom>
          <a:blipFill rotWithShape="1">
            <a:blip r:embed="rId4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74" name="Google Shape;1074;p41"/>
          <p:cNvSpPr txBox="1"/>
          <p:nvPr/>
        </p:nvSpPr>
        <p:spPr>
          <a:xfrm>
            <a:off x="7600949" y="3114480"/>
            <a:ext cx="235744" cy="253916"/>
          </a:xfrm>
          <a:prstGeom prst="rect">
            <a:avLst/>
          </a:prstGeom>
          <a:blipFill rotWithShape="1">
            <a:blip r:embed="rId4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75" name="Google Shape;1075;p41"/>
          <p:cNvSpPr txBox="1"/>
          <p:nvPr/>
        </p:nvSpPr>
        <p:spPr>
          <a:xfrm>
            <a:off x="7872411" y="3114480"/>
            <a:ext cx="235744" cy="253916"/>
          </a:xfrm>
          <a:prstGeom prst="rect">
            <a:avLst/>
          </a:prstGeom>
          <a:blipFill rotWithShape="1">
            <a:blip r:embed="rId4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76" name="Google Shape;1076;p41"/>
          <p:cNvSpPr txBox="1"/>
          <p:nvPr/>
        </p:nvSpPr>
        <p:spPr>
          <a:xfrm>
            <a:off x="6174222" y="4546644"/>
            <a:ext cx="840940" cy="253916"/>
          </a:xfrm>
          <a:prstGeom prst="rect">
            <a:avLst/>
          </a:prstGeom>
          <a:blipFill rotWithShape="1">
            <a:blip r:embed="rId4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1077" name="Google Shape;1077;p41"/>
          <p:cNvGraphicFramePr/>
          <p:nvPr/>
        </p:nvGraphicFramePr>
        <p:xfrm>
          <a:off x="6765130" y="4561310"/>
          <a:ext cx="82297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FFD566"/>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848484"/>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294500"/>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1078" name="Google Shape;1078;p41"/>
          <p:cNvSpPr txBox="1"/>
          <p:nvPr/>
        </p:nvSpPr>
        <p:spPr>
          <a:xfrm>
            <a:off x="6772274" y="4264624"/>
            <a:ext cx="235744" cy="253916"/>
          </a:xfrm>
          <a:prstGeom prst="rect">
            <a:avLst/>
          </a:prstGeom>
          <a:blipFill rotWithShape="1">
            <a:blip r:embed="rId4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79" name="Google Shape;1079;p41"/>
          <p:cNvSpPr txBox="1"/>
          <p:nvPr/>
        </p:nvSpPr>
        <p:spPr>
          <a:xfrm>
            <a:off x="7058024" y="4264624"/>
            <a:ext cx="235744" cy="253916"/>
          </a:xfrm>
          <a:prstGeom prst="rect">
            <a:avLst/>
          </a:prstGeom>
          <a:blipFill rotWithShape="1">
            <a:blip r:embed="rId4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80" name="Google Shape;1080;p41"/>
          <p:cNvSpPr txBox="1"/>
          <p:nvPr/>
        </p:nvSpPr>
        <p:spPr>
          <a:xfrm>
            <a:off x="7329486" y="4264624"/>
            <a:ext cx="235744" cy="253916"/>
          </a:xfrm>
          <a:prstGeom prst="rect">
            <a:avLst/>
          </a:prstGeom>
          <a:blipFill rotWithShape="1">
            <a:blip r:embed="rId4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81" name="Google Shape;1081;p41"/>
          <p:cNvSpPr txBox="1"/>
          <p:nvPr/>
        </p:nvSpPr>
        <p:spPr>
          <a:xfrm>
            <a:off x="6448244" y="4817328"/>
            <a:ext cx="235744" cy="253916"/>
          </a:xfrm>
          <a:prstGeom prst="rect">
            <a:avLst/>
          </a:prstGeom>
          <a:blipFill rotWithShape="1">
            <a:blip r:embed="rId4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82" name="Google Shape;1082;p41"/>
          <p:cNvSpPr txBox="1"/>
          <p:nvPr/>
        </p:nvSpPr>
        <p:spPr>
          <a:xfrm>
            <a:off x="6448243" y="5084415"/>
            <a:ext cx="235744" cy="253916"/>
          </a:xfrm>
          <a:prstGeom prst="rect">
            <a:avLst/>
          </a:prstGeom>
          <a:blipFill rotWithShape="1">
            <a:blip r:embed="rId5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83" name="Google Shape;1083;p41"/>
          <p:cNvSpPr txBox="1"/>
          <p:nvPr/>
        </p:nvSpPr>
        <p:spPr>
          <a:xfrm>
            <a:off x="1865872" y="4782116"/>
            <a:ext cx="558017" cy="437299"/>
          </a:xfrm>
          <a:prstGeom prst="rect">
            <a:avLst/>
          </a:prstGeom>
          <a:blipFill rotWithShape="1">
            <a:blip r:embed="rId5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84" name="Google Shape;1084;p41"/>
          <p:cNvSpPr txBox="1"/>
          <p:nvPr/>
        </p:nvSpPr>
        <p:spPr>
          <a:xfrm>
            <a:off x="5206851" y="4805055"/>
            <a:ext cx="558017" cy="437299"/>
          </a:xfrm>
          <a:prstGeom prst="rect">
            <a:avLst/>
          </a:prstGeom>
          <a:blipFill rotWithShape="1">
            <a:blip r:embed="rId5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 name="Date Placeholder 1">
            <a:extLst>
              <a:ext uri="{FF2B5EF4-FFF2-40B4-BE49-F238E27FC236}">
                <a16:creationId xmlns:a16="http://schemas.microsoft.com/office/drawing/2014/main" id="{A26D9A79-EB64-3650-CEDE-EBBFBB9D30CE}"/>
              </a:ext>
            </a:extLst>
          </p:cNvPr>
          <p:cNvSpPr>
            <a:spLocks noGrp="1"/>
          </p:cNvSpPr>
          <p:nvPr>
            <p:ph type="dt" idx="10"/>
          </p:nvPr>
        </p:nvSpPr>
        <p:spPr/>
        <p:txBody>
          <a:bodyPr/>
          <a:lstStyle/>
          <a:p>
            <a:fld id="{91D02959-2E78-E943-9A68-DED2290A4777}" type="datetime10">
              <a:rPr lang="es-ES_tradnl" smtClean="0"/>
              <a:t>00:52</a:t>
            </a:fld>
            <a:endParaRPr lang="es-ES_tradnl"/>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42"/>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dirty="0" err="1"/>
              <a:t>OptSSL</a:t>
            </a:r>
            <a:endParaRPr dirty="0"/>
          </a:p>
        </p:txBody>
      </p:sp>
      <p:sp>
        <p:nvSpPr>
          <p:cNvPr id="1090" name="Google Shape;1090;p42"/>
          <p:cNvSpPr txBox="1"/>
          <p:nvPr/>
        </p:nvSpPr>
        <p:spPr>
          <a:xfrm>
            <a:off x="2869849" y="2581136"/>
            <a:ext cx="340430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a:solidFill>
                  <a:schemeClr val="dk1"/>
                </a:solidFill>
                <a:latin typeface="Calibri"/>
                <a:ea typeface="Calibri"/>
                <a:cs typeface="Calibri"/>
                <a:sym typeface="Calibri"/>
              </a:rPr>
              <a:t>OptSSL’s Loss Function</a:t>
            </a:r>
            <a:endParaRPr/>
          </a:p>
        </p:txBody>
      </p:sp>
      <p:sp>
        <p:nvSpPr>
          <p:cNvPr id="1091" name="Google Shape;1091;p42"/>
          <p:cNvSpPr txBox="1"/>
          <p:nvPr/>
        </p:nvSpPr>
        <p:spPr>
          <a:xfrm>
            <a:off x="2838090" y="1407255"/>
            <a:ext cx="840940" cy="253916"/>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1092" name="Google Shape;1092;p42"/>
          <p:cNvGraphicFramePr/>
          <p:nvPr/>
        </p:nvGraphicFramePr>
        <p:xfrm>
          <a:off x="3428999" y="1453448"/>
          <a:ext cx="82297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1093" name="Google Shape;1093;p42"/>
          <p:cNvSpPr txBox="1"/>
          <p:nvPr/>
        </p:nvSpPr>
        <p:spPr>
          <a:xfrm>
            <a:off x="3436143" y="1261869"/>
            <a:ext cx="235744" cy="253916"/>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latin typeface="Calibri"/>
                <a:ea typeface="Calibri"/>
                <a:cs typeface="Calibri"/>
                <a:sym typeface="Calibri"/>
              </a:rPr>
              <a:t> </a:t>
            </a:r>
            <a:endParaRPr dirty="0"/>
          </a:p>
        </p:txBody>
      </p:sp>
      <p:sp>
        <p:nvSpPr>
          <p:cNvPr id="1094" name="Google Shape;1094;p42"/>
          <p:cNvSpPr txBox="1"/>
          <p:nvPr/>
        </p:nvSpPr>
        <p:spPr>
          <a:xfrm>
            <a:off x="3721893" y="1261869"/>
            <a:ext cx="235744" cy="253916"/>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95" name="Google Shape;1095;p42"/>
          <p:cNvSpPr txBox="1"/>
          <p:nvPr/>
        </p:nvSpPr>
        <p:spPr>
          <a:xfrm>
            <a:off x="3993355" y="1261869"/>
            <a:ext cx="235744" cy="253916"/>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96" name="Google Shape;1096;p42"/>
          <p:cNvSpPr txBox="1"/>
          <p:nvPr/>
        </p:nvSpPr>
        <p:spPr>
          <a:xfrm>
            <a:off x="3112113" y="1677939"/>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97" name="Google Shape;1097;p42"/>
          <p:cNvSpPr txBox="1"/>
          <p:nvPr/>
        </p:nvSpPr>
        <p:spPr>
          <a:xfrm>
            <a:off x="3112112" y="1945026"/>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98" name="Google Shape;1098;p42"/>
          <p:cNvSpPr txBox="1"/>
          <p:nvPr/>
        </p:nvSpPr>
        <p:spPr>
          <a:xfrm>
            <a:off x="6174222" y="1407255"/>
            <a:ext cx="840940"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1099" name="Google Shape;1099;p42"/>
          <p:cNvGraphicFramePr/>
          <p:nvPr/>
        </p:nvGraphicFramePr>
        <p:xfrm>
          <a:off x="6765130" y="1453448"/>
          <a:ext cx="82297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1100" name="Google Shape;1100;p42"/>
          <p:cNvSpPr txBox="1"/>
          <p:nvPr/>
        </p:nvSpPr>
        <p:spPr>
          <a:xfrm>
            <a:off x="6772274" y="1209315"/>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101" name="Google Shape;1101;p42"/>
          <p:cNvSpPr txBox="1"/>
          <p:nvPr/>
        </p:nvSpPr>
        <p:spPr>
          <a:xfrm>
            <a:off x="7058024" y="1209315"/>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102" name="Google Shape;1102;p42"/>
          <p:cNvSpPr txBox="1"/>
          <p:nvPr/>
        </p:nvSpPr>
        <p:spPr>
          <a:xfrm>
            <a:off x="7329486" y="1209315"/>
            <a:ext cx="235744" cy="253916"/>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103" name="Google Shape;1103;p42"/>
          <p:cNvSpPr txBox="1"/>
          <p:nvPr/>
        </p:nvSpPr>
        <p:spPr>
          <a:xfrm>
            <a:off x="6448244" y="1677939"/>
            <a:ext cx="235744" cy="253916"/>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104" name="Google Shape;1104;p42"/>
          <p:cNvSpPr txBox="1"/>
          <p:nvPr/>
        </p:nvSpPr>
        <p:spPr>
          <a:xfrm>
            <a:off x="6448243" y="1945026"/>
            <a:ext cx="235744" cy="253916"/>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105" name="Google Shape;1105;p42"/>
          <p:cNvSpPr txBox="1"/>
          <p:nvPr/>
        </p:nvSpPr>
        <p:spPr>
          <a:xfrm>
            <a:off x="1865872" y="1674255"/>
            <a:ext cx="558017" cy="437299"/>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106" name="Google Shape;1106;p42"/>
          <p:cNvSpPr txBox="1"/>
          <p:nvPr/>
        </p:nvSpPr>
        <p:spPr>
          <a:xfrm>
            <a:off x="5206851" y="1697194"/>
            <a:ext cx="558017" cy="437299"/>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108" name="Google Shape;1108;p42"/>
          <p:cNvSpPr txBox="1"/>
          <p:nvPr/>
        </p:nvSpPr>
        <p:spPr>
          <a:xfrm>
            <a:off x="2249924" y="4155684"/>
            <a:ext cx="5535637" cy="819840"/>
          </a:xfrm>
          <a:prstGeom prst="rect">
            <a:avLst/>
          </a:prstGeom>
          <a:blipFill rotWithShape="1">
            <a:blip r:embed="rId17">
              <a:alphaModFix/>
            </a:blip>
            <a:stretch>
              <a:fillRect t="-89225" b="-14767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109" name="Google Shape;1109;p42"/>
          <p:cNvSpPr txBox="1"/>
          <p:nvPr/>
        </p:nvSpPr>
        <p:spPr>
          <a:xfrm>
            <a:off x="139890" y="4496298"/>
            <a:ext cx="34043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600">
                <a:solidFill>
                  <a:schemeClr val="dk1"/>
                </a:solidFill>
                <a:latin typeface="Calibri"/>
                <a:ea typeface="Calibri"/>
                <a:cs typeface="Calibri"/>
                <a:sym typeface="Calibri"/>
              </a:rPr>
              <a:t>where</a:t>
            </a:r>
            <a:endParaRPr sz="3200">
              <a:solidFill>
                <a:schemeClr val="dk1"/>
              </a:solidFill>
              <a:latin typeface="Calibri"/>
              <a:ea typeface="Calibri"/>
              <a:cs typeface="Calibri"/>
              <a:sym typeface="Calibri"/>
            </a:endParaRPr>
          </a:p>
        </p:txBody>
      </p:sp>
      <p:sp>
        <p:nvSpPr>
          <p:cNvPr id="1110" name="Google Shape;1110;p42"/>
          <p:cNvSpPr txBox="1"/>
          <p:nvPr/>
        </p:nvSpPr>
        <p:spPr>
          <a:xfrm>
            <a:off x="958284" y="5042111"/>
            <a:ext cx="7227431" cy="819840"/>
          </a:xfrm>
          <a:prstGeom prst="rect">
            <a:avLst/>
          </a:prstGeom>
          <a:blipFill rotWithShape="1">
            <a:blip r:embed="rId18">
              <a:alphaModFix/>
            </a:blip>
            <a:stretch>
              <a:fillRect t="-89218" b="-14613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 name="TextBox 1">
            <a:extLst>
              <a:ext uri="{FF2B5EF4-FFF2-40B4-BE49-F238E27FC236}">
                <a16:creationId xmlns:a16="http://schemas.microsoft.com/office/drawing/2014/main" id="{CC8FF5E9-514B-2B91-A598-D91699BB756B}"/>
              </a:ext>
            </a:extLst>
          </p:cNvPr>
          <p:cNvSpPr txBox="1"/>
          <p:nvPr/>
        </p:nvSpPr>
        <p:spPr>
          <a:xfrm>
            <a:off x="2249924" y="6179003"/>
            <a:ext cx="5775940" cy="369332"/>
          </a:xfrm>
          <a:prstGeom prst="rect">
            <a:avLst/>
          </a:prstGeom>
          <a:noFill/>
        </p:spPr>
        <p:txBody>
          <a:bodyPr wrap="none" rtlCol="0">
            <a:spAutoFit/>
          </a:bodyPr>
          <a:lstStyle/>
          <a:p>
            <a:r>
              <a:rPr lang="en-GB" sz="1800" b="1" dirty="0"/>
              <a:t>Applied both</a:t>
            </a:r>
            <a:r>
              <a:rPr lang="en-GB" sz="1800" dirty="0"/>
              <a:t>: to images in the batch and the features!</a:t>
            </a:r>
          </a:p>
        </p:txBody>
      </p:sp>
      <p:sp>
        <p:nvSpPr>
          <p:cNvPr id="3" name="Date Placeholder 2">
            <a:extLst>
              <a:ext uri="{FF2B5EF4-FFF2-40B4-BE49-F238E27FC236}">
                <a16:creationId xmlns:a16="http://schemas.microsoft.com/office/drawing/2014/main" id="{4C7CD5D6-5AD5-E1A4-0CE9-C812F2B843C2}"/>
              </a:ext>
            </a:extLst>
          </p:cNvPr>
          <p:cNvSpPr>
            <a:spLocks noGrp="1"/>
          </p:cNvSpPr>
          <p:nvPr>
            <p:ph type="dt" idx="10"/>
          </p:nvPr>
        </p:nvSpPr>
        <p:spPr/>
        <p:txBody>
          <a:bodyPr/>
          <a:lstStyle/>
          <a:p>
            <a:fld id="{6A42CC5C-B0A7-BA47-B384-7C5CDB00715E}" type="datetime10">
              <a:rPr lang="es-ES_tradnl" smtClean="0"/>
              <a:t>00:52</a:t>
            </a:fld>
            <a:endParaRPr lang="es-ES_tradnl"/>
          </a:p>
        </p:txBody>
      </p:sp>
      <p:pic>
        <p:nvPicPr>
          <p:cNvPr id="7" name="Picture 6">
            <a:extLst>
              <a:ext uri="{FF2B5EF4-FFF2-40B4-BE49-F238E27FC236}">
                <a16:creationId xmlns:a16="http://schemas.microsoft.com/office/drawing/2014/main" id="{89A57202-8923-2C2A-74BB-8C8611BD9E7C}"/>
              </a:ext>
            </a:extLst>
          </p:cNvPr>
          <p:cNvPicPr>
            <a:picLocks noChangeAspect="1"/>
          </p:cNvPicPr>
          <p:nvPr/>
        </p:nvPicPr>
        <p:blipFill>
          <a:blip r:embed="rId19"/>
          <a:stretch>
            <a:fillRect/>
          </a:stretch>
        </p:blipFill>
        <p:spPr>
          <a:xfrm>
            <a:off x="958284" y="3098475"/>
            <a:ext cx="7772400" cy="692933"/>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31"/>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dirty="0" err="1"/>
              <a:t>OptSSL</a:t>
            </a:r>
            <a:endParaRPr dirty="0"/>
          </a:p>
        </p:txBody>
      </p:sp>
      <p:pic>
        <p:nvPicPr>
          <p:cNvPr id="678" name="Google Shape;678;p31" descr="Diagrama&#10;&#10;Descripción generada automáticamente"/>
          <p:cNvPicPr preferRelativeResize="0">
            <a:picLocks noGrp="1"/>
          </p:cNvPicPr>
          <p:nvPr>
            <p:ph type="body" idx="1"/>
          </p:nvPr>
        </p:nvPicPr>
        <p:blipFill rotWithShape="1">
          <a:blip r:embed="rId3">
            <a:alphaModFix/>
          </a:blip>
          <a:srcRect/>
          <a:stretch/>
        </p:blipFill>
        <p:spPr>
          <a:xfrm>
            <a:off x="284163" y="1518762"/>
            <a:ext cx="8124031" cy="4946219"/>
          </a:xfrm>
          <a:prstGeom prst="rect">
            <a:avLst/>
          </a:prstGeom>
          <a:noFill/>
          <a:ln>
            <a:noFill/>
          </a:ln>
        </p:spPr>
      </p:pic>
      <p:sp>
        <p:nvSpPr>
          <p:cNvPr id="679" name="Google Shape;679;p31"/>
          <p:cNvSpPr/>
          <p:nvPr/>
        </p:nvSpPr>
        <p:spPr>
          <a:xfrm>
            <a:off x="284163" y="6355938"/>
            <a:ext cx="7468711" cy="246221"/>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7D848A"/>
              </a:buClr>
              <a:buSzPts val="1000"/>
              <a:buFont typeface="Calibri"/>
              <a:buNone/>
            </a:pPr>
            <a:r>
              <a:rPr lang="en-GB" sz="1000" u="sng" strike="noStrike" cap="none">
                <a:solidFill>
                  <a:srgbClr val="7D848A"/>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Nil Ballús</a:t>
            </a:r>
            <a:r>
              <a:rPr lang="en-GB" sz="1000" u="none" strike="noStrike" cap="none">
                <a:solidFill>
                  <a:srgbClr val="505B62"/>
                </a:solidFill>
                <a:latin typeface="Calibri"/>
                <a:ea typeface="Calibri"/>
                <a:cs typeface="Calibri"/>
                <a:sym typeface="Calibri"/>
              </a:rPr>
              <a:t>, </a:t>
            </a:r>
            <a:r>
              <a:rPr lang="en-GB" sz="1000" u="sng" strike="noStrike" cap="none">
                <a:solidFill>
                  <a:srgbClr val="7D848A"/>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Bhalaji Nagarajan</a:t>
            </a:r>
            <a:r>
              <a:rPr lang="en-GB" sz="1000" u="none" strike="noStrike" cap="none">
                <a:solidFill>
                  <a:srgbClr val="505B62"/>
                </a:solidFill>
                <a:latin typeface="Calibri"/>
                <a:ea typeface="Calibri"/>
                <a:cs typeface="Calibri"/>
                <a:sym typeface="Calibri"/>
              </a:rPr>
              <a:t>, Petia Radeva:</a:t>
            </a:r>
            <a:r>
              <a:rPr lang="en-GB" sz="800">
                <a:solidFill>
                  <a:schemeClr val="dk1"/>
                </a:solidFill>
                <a:latin typeface="Calibri"/>
                <a:ea typeface="Calibri"/>
                <a:cs typeface="Calibri"/>
                <a:sym typeface="Calibri"/>
              </a:rPr>
              <a:t> </a:t>
            </a:r>
            <a:r>
              <a:rPr lang="en-GB" sz="1000" u="none" strike="noStrike" cap="none">
                <a:solidFill>
                  <a:srgbClr val="666666"/>
                </a:solidFill>
                <a:latin typeface="Calibri"/>
                <a:ea typeface="Calibri"/>
                <a:cs typeface="Calibri"/>
                <a:sym typeface="Calibri"/>
              </a:rPr>
              <a:t>Opt-SSL: An Enhanced Self-Supervised Framework for Food Recognition.</a:t>
            </a:r>
            <a:r>
              <a:rPr lang="en-GB" sz="1000" u="none" strike="noStrike" cap="none">
                <a:solidFill>
                  <a:srgbClr val="505B62"/>
                </a:solidFill>
                <a:latin typeface="Calibri"/>
                <a:ea typeface="Calibri"/>
                <a:cs typeface="Calibri"/>
                <a:sym typeface="Calibri"/>
              </a:rPr>
              <a:t> </a:t>
            </a:r>
            <a:r>
              <a:rPr lang="en-GB" sz="1000" u="sng" strike="noStrike" cap="none">
                <a:solidFill>
                  <a:srgbClr val="7D848A"/>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IbPRIA 2022</a:t>
            </a:r>
            <a:r>
              <a:rPr lang="en-GB" sz="1000" u="none" strike="noStrike" cap="none">
                <a:solidFill>
                  <a:srgbClr val="505B62"/>
                </a:solidFill>
                <a:latin typeface="Calibri"/>
                <a:ea typeface="Calibri"/>
                <a:cs typeface="Calibri"/>
                <a:sym typeface="Calibri"/>
              </a:rPr>
              <a:t>: 655-666</a:t>
            </a:r>
            <a:endParaRPr sz="1800" u="none" strike="noStrike" cap="none">
              <a:solidFill>
                <a:schemeClr val="dk1"/>
              </a:solidFill>
              <a:latin typeface="Calibri"/>
              <a:ea typeface="Calibri"/>
              <a:cs typeface="Calibri"/>
              <a:sym typeface="Calibri"/>
            </a:endParaRPr>
          </a:p>
        </p:txBody>
      </p:sp>
      <p:pic>
        <p:nvPicPr>
          <p:cNvPr id="680" name="Google Shape;680;p31"/>
          <p:cNvPicPr preferRelativeResize="0"/>
          <p:nvPr/>
        </p:nvPicPr>
        <p:blipFill rotWithShape="1">
          <a:blip r:embed="rId7">
            <a:alphaModFix/>
          </a:blip>
          <a:srcRect/>
          <a:stretch/>
        </p:blipFill>
        <p:spPr>
          <a:xfrm>
            <a:off x="612775" y="-152400"/>
            <a:ext cx="152400" cy="152400"/>
          </a:xfrm>
          <a:prstGeom prst="rect">
            <a:avLst/>
          </a:prstGeom>
          <a:noFill/>
          <a:ln>
            <a:noFill/>
          </a:ln>
        </p:spPr>
      </p:pic>
      <p:pic>
        <p:nvPicPr>
          <p:cNvPr id="681" name="Google Shape;681;p31"/>
          <p:cNvPicPr preferRelativeResize="0"/>
          <p:nvPr/>
        </p:nvPicPr>
        <p:blipFill rotWithShape="1">
          <a:blip r:embed="rId7">
            <a:alphaModFix/>
          </a:blip>
          <a:srcRect/>
          <a:stretch/>
        </p:blipFill>
        <p:spPr>
          <a:xfrm>
            <a:off x="1960563" y="-152400"/>
            <a:ext cx="152400" cy="152400"/>
          </a:xfrm>
          <a:prstGeom prst="rect">
            <a:avLst/>
          </a:prstGeom>
          <a:noFill/>
          <a:ln>
            <a:noFill/>
          </a:ln>
        </p:spPr>
      </p:pic>
      <p:pic>
        <p:nvPicPr>
          <p:cNvPr id="682" name="Google Shape;682;p31"/>
          <p:cNvPicPr preferRelativeResize="0"/>
          <p:nvPr/>
        </p:nvPicPr>
        <p:blipFill rotWithShape="1">
          <a:blip r:embed="rId7">
            <a:alphaModFix/>
          </a:blip>
          <a:srcRect/>
          <a:stretch/>
        </p:blipFill>
        <p:spPr>
          <a:xfrm>
            <a:off x="3030538" y="-152400"/>
            <a:ext cx="152400" cy="152400"/>
          </a:xfrm>
          <a:prstGeom prst="rect">
            <a:avLst/>
          </a:prstGeom>
          <a:noFill/>
          <a:ln>
            <a:noFill/>
          </a:ln>
        </p:spPr>
      </p:pic>
      <p:sp>
        <p:nvSpPr>
          <p:cNvPr id="2" name="Date Placeholder 1">
            <a:extLst>
              <a:ext uri="{FF2B5EF4-FFF2-40B4-BE49-F238E27FC236}">
                <a16:creationId xmlns:a16="http://schemas.microsoft.com/office/drawing/2014/main" id="{463FA498-EB49-C0FB-8C99-8D950672175C}"/>
              </a:ext>
            </a:extLst>
          </p:cNvPr>
          <p:cNvSpPr>
            <a:spLocks noGrp="1"/>
          </p:cNvSpPr>
          <p:nvPr>
            <p:ph type="dt" idx="10"/>
          </p:nvPr>
        </p:nvSpPr>
        <p:spPr/>
        <p:txBody>
          <a:bodyPr/>
          <a:lstStyle/>
          <a:p>
            <a:fld id="{9457D1F1-69B7-CA44-B209-FABED56E06DA}" type="datetime10">
              <a:rPr lang="es-ES_tradnl" smtClean="0"/>
              <a:t>00:52</a:t>
            </a:fld>
            <a:endParaRPr lang="es-ES_tradnl"/>
          </a:p>
        </p:txBody>
      </p:sp>
    </p:spTree>
    <p:extLst>
      <p:ext uri="{BB962C8B-B14F-4D97-AF65-F5344CB8AC3E}">
        <p14:creationId xmlns:p14="http://schemas.microsoft.com/office/powerpoint/2010/main" val="35937048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362180" y="548242"/>
            <a:ext cx="8743950" cy="600164"/>
          </a:xfrm>
          <a:prstGeom prst="rect">
            <a:avLst/>
          </a:prstGeom>
          <a:noFill/>
        </p:spPr>
        <p:txBody>
          <a:bodyPr wrap="square" rtlCol="0">
            <a:spAutoFit/>
          </a:bodyPr>
          <a:lstStyle/>
          <a:p>
            <a:r>
              <a:rPr lang="es-ES" sz="3300" dirty="0" err="1">
                <a:solidFill>
                  <a:schemeClr val="bg1"/>
                </a:solidFill>
                <a:latin typeface="Book Antiqua" panose="02040602050305030304" pitchFamily="18" charset="0"/>
              </a:rPr>
              <a:t>All</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for</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One</a:t>
            </a:r>
            <a:endParaRPr lang="es-ES" sz="3300" dirty="0">
              <a:solidFill>
                <a:schemeClr val="bg1"/>
              </a:solidFill>
              <a:latin typeface="Book Antiqua" panose="02040602050305030304" pitchFamily="18" charset="0"/>
            </a:endParaRPr>
          </a:p>
        </p:txBody>
      </p:sp>
      <p:sp>
        <p:nvSpPr>
          <p:cNvPr id="6" name="Rectángulo 5"/>
          <p:cNvSpPr/>
          <p:nvPr/>
        </p:nvSpPr>
        <p:spPr>
          <a:xfrm>
            <a:off x="0" y="857250"/>
            <a:ext cx="64294" cy="892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26" y="1801653"/>
            <a:ext cx="7966666" cy="3616132"/>
          </a:xfrm>
          <a:prstGeom prst="rect">
            <a:avLst/>
          </a:prstGeom>
        </p:spPr>
      </p:pic>
      <p:sp>
        <p:nvSpPr>
          <p:cNvPr id="4" name="Rectángulo 3"/>
          <p:cNvSpPr/>
          <p:nvPr/>
        </p:nvSpPr>
        <p:spPr>
          <a:xfrm>
            <a:off x="2663190" y="3148966"/>
            <a:ext cx="1040130" cy="460754"/>
          </a:xfrm>
          <a:prstGeom prst="rect">
            <a:avLst/>
          </a:prstGeom>
          <a:noFill/>
          <a:ln w="38100">
            <a:solidFill>
              <a:srgbClr val="E75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1050"/>
          </a:p>
        </p:txBody>
      </p:sp>
      <p:sp>
        <p:nvSpPr>
          <p:cNvPr id="8" name="Rectángulo 7"/>
          <p:cNvSpPr/>
          <p:nvPr/>
        </p:nvSpPr>
        <p:spPr>
          <a:xfrm>
            <a:off x="5915025" y="2688211"/>
            <a:ext cx="2011680" cy="723644"/>
          </a:xfrm>
          <a:prstGeom prst="rect">
            <a:avLst/>
          </a:prstGeom>
          <a:noFill/>
          <a:ln w="38100">
            <a:solidFill>
              <a:srgbClr val="CE86E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1050"/>
          </a:p>
        </p:txBody>
      </p:sp>
      <p:sp>
        <p:nvSpPr>
          <p:cNvPr id="9" name="Rectángulo 8"/>
          <p:cNvSpPr/>
          <p:nvPr/>
        </p:nvSpPr>
        <p:spPr>
          <a:xfrm>
            <a:off x="8029575" y="2891790"/>
            <a:ext cx="740093" cy="365761"/>
          </a:xfrm>
          <a:prstGeom prst="rect">
            <a:avLst/>
          </a:prstGeom>
          <a:noFill/>
          <a:ln w="38100">
            <a:solidFill>
              <a:schemeClr val="accent6">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1050"/>
          </a:p>
        </p:txBody>
      </p:sp>
      <p:sp>
        <p:nvSpPr>
          <p:cNvPr id="10" name="Rectángulo redondeado 9"/>
          <p:cNvSpPr/>
          <p:nvPr/>
        </p:nvSpPr>
        <p:spPr>
          <a:xfrm>
            <a:off x="2025864" y="5257840"/>
            <a:ext cx="742540" cy="319892"/>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dirty="0">
                <a:solidFill>
                  <a:schemeClr val="tx1"/>
                </a:solidFill>
                <a:latin typeface="Book Antiqua" panose="02040602050305030304" pitchFamily="18" charset="0"/>
              </a:rPr>
              <a:t>MLP</a:t>
            </a:r>
          </a:p>
        </p:txBody>
      </p:sp>
      <p:sp>
        <p:nvSpPr>
          <p:cNvPr id="11" name="Rectángulo redondeado 10"/>
          <p:cNvSpPr/>
          <p:nvPr/>
        </p:nvSpPr>
        <p:spPr>
          <a:xfrm>
            <a:off x="4979898" y="5610017"/>
            <a:ext cx="742540" cy="319892"/>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dirty="0">
                <a:solidFill>
                  <a:schemeClr val="tx1"/>
                </a:solidFill>
                <a:latin typeface="Book Antiqua" panose="02040602050305030304" pitchFamily="18" charset="0"/>
              </a:rPr>
              <a:t>MLP</a:t>
            </a:r>
          </a:p>
        </p:txBody>
      </p:sp>
      <p:sp>
        <p:nvSpPr>
          <p:cNvPr id="12" name="Rectángulo redondeado 11"/>
          <p:cNvSpPr/>
          <p:nvPr/>
        </p:nvSpPr>
        <p:spPr>
          <a:xfrm>
            <a:off x="777147" y="5385499"/>
            <a:ext cx="867641" cy="384464"/>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dirty="0">
                <a:solidFill>
                  <a:schemeClr val="tx1"/>
                </a:solidFill>
                <a:latin typeface="Book Antiqua" panose="02040602050305030304" pitchFamily="18" charset="0"/>
              </a:rPr>
              <a:t>ResNet-18</a:t>
            </a:r>
          </a:p>
        </p:txBody>
      </p:sp>
      <p:cxnSp>
        <p:nvCxnSpPr>
          <p:cNvPr id="13" name="Conector recto 12"/>
          <p:cNvCxnSpPr>
            <a:stCxn id="12" idx="0"/>
          </p:cNvCxnSpPr>
          <p:nvPr/>
        </p:nvCxnSpPr>
        <p:spPr>
          <a:xfrm flipV="1">
            <a:off x="1210967" y="5207001"/>
            <a:ext cx="0" cy="17849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V="1">
            <a:off x="2397133" y="5079340"/>
            <a:ext cx="0" cy="17849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V="1">
            <a:off x="5351168" y="5417785"/>
            <a:ext cx="0" cy="17849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6" name="Rectángulo redondeado 15"/>
          <p:cNvSpPr/>
          <p:nvPr/>
        </p:nvSpPr>
        <p:spPr>
          <a:xfrm>
            <a:off x="4565650" y="2891790"/>
            <a:ext cx="722018" cy="302214"/>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dirty="0">
                <a:solidFill>
                  <a:schemeClr val="tx1"/>
                </a:solidFill>
                <a:latin typeface="Book Antiqua" panose="02040602050305030304" pitchFamily="18" charset="0"/>
              </a:rPr>
              <a:t>2D </a:t>
            </a:r>
            <a:r>
              <a:rPr lang="es-ES" sz="825" dirty="0" err="1">
                <a:solidFill>
                  <a:schemeClr val="tx1"/>
                </a:solidFill>
                <a:latin typeface="Book Antiqua" panose="02040602050305030304" pitchFamily="18" charset="0"/>
              </a:rPr>
              <a:t>Matrix</a:t>
            </a:r>
            <a:endParaRPr lang="es-ES" sz="825" dirty="0">
              <a:solidFill>
                <a:schemeClr val="tx1"/>
              </a:solidFill>
              <a:latin typeface="Book Antiqua" panose="02040602050305030304" pitchFamily="18" charset="0"/>
            </a:endParaRPr>
          </a:p>
        </p:txBody>
      </p:sp>
      <p:cxnSp>
        <p:nvCxnSpPr>
          <p:cNvPr id="17" name="Conector recto 16"/>
          <p:cNvCxnSpPr>
            <a:endCxn id="16" idx="1"/>
          </p:cNvCxnSpPr>
          <p:nvPr/>
        </p:nvCxnSpPr>
        <p:spPr>
          <a:xfrm flipV="1">
            <a:off x="4489450" y="3042897"/>
            <a:ext cx="76200" cy="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rotWithShape="1">
          <a:blip r:embed="rId4">
            <a:extLst>
              <a:ext uri="{28A0092B-C50C-407E-A947-70E740481C1C}">
                <a14:useLocalDpi xmlns:a14="http://schemas.microsoft.com/office/drawing/2010/main" val="0"/>
              </a:ext>
            </a:extLst>
          </a:blip>
          <a:srcRect t="20029" r="74061" b="21200"/>
          <a:stretch/>
        </p:blipFill>
        <p:spPr>
          <a:xfrm>
            <a:off x="721226" y="2476501"/>
            <a:ext cx="698915" cy="2063750"/>
          </a:xfrm>
          <a:prstGeom prst="rect">
            <a:avLst/>
          </a:prstGeom>
        </p:spPr>
      </p:pic>
      <p:sp>
        <p:nvSpPr>
          <p:cNvPr id="21" name="Rectángulo redondeado 20"/>
          <p:cNvSpPr/>
          <p:nvPr/>
        </p:nvSpPr>
        <p:spPr>
          <a:xfrm>
            <a:off x="1344094" y="3270423"/>
            <a:ext cx="979647" cy="384464"/>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dirty="0" err="1">
                <a:solidFill>
                  <a:schemeClr val="tx1"/>
                </a:solidFill>
                <a:latin typeface="Book Antiqua" panose="02040602050305030304" pitchFamily="18" charset="0"/>
              </a:rPr>
              <a:t>Exponential</a:t>
            </a:r>
            <a:r>
              <a:rPr lang="es-ES" sz="825" dirty="0">
                <a:solidFill>
                  <a:schemeClr val="tx1"/>
                </a:solidFill>
                <a:latin typeface="Book Antiqua" panose="02040602050305030304" pitchFamily="18" charset="0"/>
              </a:rPr>
              <a:t> </a:t>
            </a:r>
            <a:r>
              <a:rPr lang="es-ES" sz="825" dirty="0" err="1">
                <a:solidFill>
                  <a:schemeClr val="tx1"/>
                </a:solidFill>
                <a:latin typeface="Book Antiqua" panose="02040602050305030304" pitchFamily="18" charset="0"/>
              </a:rPr>
              <a:t>Moving</a:t>
            </a:r>
            <a:r>
              <a:rPr lang="es-ES" sz="825" dirty="0">
                <a:solidFill>
                  <a:schemeClr val="tx1"/>
                </a:solidFill>
                <a:latin typeface="Book Antiqua" panose="02040602050305030304" pitchFamily="18" charset="0"/>
              </a:rPr>
              <a:t> </a:t>
            </a:r>
            <a:r>
              <a:rPr lang="es-ES" sz="825" dirty="0" err="1">
                <a:solidFill>
                  <a:schemeClr val="tx1"/>
                </a:solidFill>
                <a:latin typeface="Book Antiqua" panose="02040602050305030304" pitchFamily="18" charset="0"/>
              </a:rPr>
              <a:t>Average</a:t>
            </a:r>
            <a:endParaRPr lang="es-ES" sz="825" dirty="0">
              <a:solidFill>
                <a:schemeClr val="tx1"/>
              </a:solidFill>
              <a:latin typeface="Book Antiqua" panose="02040602050305030304" pitchFamily="18" charset="0"/>
            </a:endParaRPr>
          </a:p>
        </p:txBody>
      </p:sp>
      <p:cxnSp>
        <p:nvCxnSpPr>
          <p:cNvPr id="22" name="Conector recto 21"/>
          <p:cNvCxnSpPr/>
          <p:nvPr/>
        </p:nvCxnSpPr>
        <p:spPr>
          <a:xfrm>
            <a:off x="1210968" y="3465918"/>
            <a:ext cx="112627" cy="194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6" name="Rectángulo redondeado 25"/>
          <p:cNvSpPr/>
          <p:nvPr/>
        </p:nvSpPr>
        <p:spPr>
          <a:xfrm>
            <a:off x="2025864" y="4315080"/>
            <a:ext cx="742540" cy="319892"/>
          </a:xfrm>
          <a:prstGeom prst="roundRect">
            <a:avLst/>
          </a:prstGeom>
          <a:noFill/>
          <a:ln>
            <a:solidFill>
              <a:schemeClr val="accent2">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b="1" dirty="0" err="1">
                <a:solidFill>
                  <a:schemeClr val="tx1"/>
                </a:solidFill>
                <a:latin typeface="Book Antiqua" panose="02040602050305030304" pitchFamily="18" charset="0"/>
              </a:rPr>
              <a:t>Projector</a:t>
            </a:r>
            <a:endParaRPr lang="es-ES" sz="825" b="1" dirty="0">
              <a:solidFill>
                <a:schemeClr val="tx1"/>
              </a:solidFill>
              <a:latin typeface="Book Antiqua" panose="02040602050305030304" pitchFamily="18" charset="0"/>
            </a:endParaRPr>
          </a:p>
        </p:txBody>
      </p:sp>
      <p:cxnSp>
        <p:nvCxnSpPr>
          <p:cNvPr id="27" name="Conector recto 26"/>
          <p:cNvCxnSpPr/>
          <p:nvPr/>
        </p:nvCxnSpPr>
        <p:spPr>
          <a:xfrm flipV="1">
            <a:off x="2403020" y="4634973"/>
            <a:ext cx="197" cy="75820"/>
          </a:xfrm>
          <a:prstGeom prst="line">
            <a:avLst/>
          </a:prstGeom>
          <a:ln w="28575">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4270332" y="5047054"/>
            <a:ext cx="742540" cy="319892"/>
          </a:xfrm>
          <a:prstGeom prst="roundRect">
            <a:avLst/>
          </a:prstGeom>
          <a:noFill/>
          <a:ln>
            <a:solidFill>
              <a:schemeClr val="accent2">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b="1" dirty="0">
                <a:solidFill>
                  <a:schemeClr val="tx1"/>
                </a:solidFill>
                <a:latin typeface="Book Antiqua" panose="02040602050305030304" pitchFamily="18" charset="0"/>
              </a:rPr>
              <a:t>Predictor</a:t>
            </a:r>
          </a:p>
        </p:txBody>
      </p:sp>
      <p:cxnSp>
        <p:nvCxnSpPr>
          <p:cNvPr id="29" name="Conector recto 28"/>
          <p:cNvCxnSpPr/>
          <p:nvPr/>
        </p:nvCxnSpPr>
        <p:spPr>
          <a:xfrm flipH="1">
            <a:off x="5012872" y="5207000"/>
            <a:ext cx="97971" cy="0"/>
          </a:xfrm>
          <a:prstGeom prst="line">
            <a:avLst/>
          </a:prstGeom>
          <a:ln w="28575">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2" name="Rectángulo redondeado 31"/>
          <p:cNvSpPr/>
          <p:nvPr/>
        </p:nvSpPr>
        <p:spPr>
          <a:xfrm>
            <a:off x="6271293" y="3483922"/>
            <a:ext cx="979644" cy="319892"/>
          </a:xfrm>
          <a:prstGeom prst="round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b="1" dirty="0" err="1">
                <a:solidFill>
                  <a:schemeClr val="tx1"/>
                </a:solidFill>
                <a:latin typeface="Book Antiqua" panose="02040602050305030304" pitchFamily="18" charset="0"/>
              </a:rPr>
              <a:t>Transformer</a:t>
            </a:r>
            <a:r>
              <a:rPr lang="es-ES" sz="825" b="1" dirty="0">
                <a:solidFill>
                  <a:schemeClr val="tx1"/>
                </a:solidFill>
                <a:latin typeface="Book Antiqua" panose="02040602050305030304" pitchFamily="18" charset="0"/>
              </a:rPr>
              <a:t> </a:t>
            </a:r>
            <a:r>
              <a:rPr lang="es-ES" sz="825" b="1" dirty="0" err="1">
                <a:solidFill>
                  <a:schemeClr val="tx1"/>
                </a:solidFill>
                <a:latin typeface="Book Antiqua" panose="02040602050305030304" pitchFamily="18" charset="0"/>
              </a:rPr>
              <a:t>Encoder</a:t>
            </a:r>
            <a:endParaRPr lang="es-ES" sz="825" b="1" dirty="0">
              <a:solidFill>
                <a:schemeClr val="tx1"/>
              </a:solidFill>
              <a:latin typeface="Book Antiqua" panose="02040602050305030304" pitchFamily="18" charset="0"/>
            </a:endParaRPr>
          </a:p>
        </p:txBody>
      </p:sp>
      <p:cxnSp>
        <p:nvCxnSpPr>
          <p:cNvPr id="33" name="Conector recto 32"/>
          <p:cNvCxnSpPr/>
          <p:nvPr/>
        </p:nvCxnSpPr>
        <p:spPr>
          <a:xfrm flipV="1">
            <a:off x="6668741" y="3336223"/>
            <a:ext cx="0" cy="143886"/>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605F06EB-91CF-78D3-2A2B-61232E0EEBC6}"/>
              </a:ext>
            </a:extLst>
          </p:cNvPr>
          <p:cNvSpPr>
            <a:spLocks noGrp="1"/>
          </p:cNvSpPr>
          <p:nvPr>
            <p:ph type="dt" idx="10"/>
          </p:nvPr>
        </p:nvSpPr>
        <p:spPr/>
        <p:txBody>
          <a:bodyPr/>
          <a:lstStyle/>
          <a:p>
            <a:fld id="{C2D043ED-5B3D-6542-80FB-A7DF87BBDFC7}" type="datetime10">
              <a:rPr lang="es-ES_tradnl" smtClean="0"/>
              <a:t>00:52</a:t>
            </a:fld>
            <a:endParaRPr lang="es-ES_tradnl"/>
          </a:p>
        </p:txBody>
      </p:sp>
    </p:spTree>
    <p:extLst>
      <p:ext uri="{BB962C8B-B14F-4D97-AF65-F5344CB8AC3E}">
        <p14:creationId xmlns:p14="http://schemas.microsoft.com/office/powerpoint/2010/main" val="30714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fade">
                                      <p:cBhvr>
                                        <p:cTn id="7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2" grpId="0" animBg="1"/>
      <p:bldP spid="16" grpId="0" animBg="1"/>
      <p:bldP spid="21" grpId="0" animBg="1"/>
      <p:bldP spid="26" grpId="0" animBg="1"/>
      <p:bldP spid="28" grpId="0" animBg="1"/>
      <p:bldP spid="3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316014" y="577885"/>
            <a:ext cx="8743950" cy="600164"/>
          </a:xfrm>
          <a:prstGeom prst="rect">
            <a:avLst/>
          </a:prstGeom>
          <a:noFill/>
        </p:spPr>
        <p:txBody>
          <a:bodyPr wrap="square" rtlCol="0">
            <a:spAutoFit/>
          </a:bodyPr>
          <a:lstStyle/>
          <a:p>
            <a:r>
              <a:rPr lang="es-ES" sz="3300" dirty="0" err="1">
                <a:solidFill>
                  <a:schemeClr val="bg1"/>
                </a:solidFill>
                <a:latin typeface="Book Antiqua" panose="02040602050305030304" pitchFamily="18" charset="0"/>
              </a:rPr>
              <a:t>All</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for</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One</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Centroid</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contrast</a:t>
            </a:r>
            <a:endParaRPr lang="es-ES" sz="3300" dirty="0">
              <a:solidFill>
                <a:schemeClr val="bg1"/>
              </a:solidFill>
              <a:latin typeface="Book Antiqua" panose="02040602050305030304" pitchFamily="18" charset="0"/>
            </a:endParaRPr>
          </a:p>
        </p:txBody>
      </p:sp>
      <p:sp>
        <p:nvSpPr>
          <p:cNvPr id="6" name="Rectángulo 5"/>
          <p:cNvSpPr/>
          <p:nvPr/>
        </p:nvSpPr>
        <p:spPr>
          <a:xfrm>
            <a:off x="0" y="857250"/>
            <a:ext cx="64294" cy="892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98" y="2028825"/>
            <a:ext cx="7002576" cy="3219834"/>
          </a:xfrm>
          <a:prstGeom prst="rect">
            <a:avLst/>
          </a:prstGeom>
        </p:spPr>
      </p:pic>
      <p:sp>
        <p:nvSpPr>
          <p:cNvPr id="11" name="Anillo 10"/>
          <p:cNvSpPr/>
          <p:nvPr/>
        </p:nvSpPr>
        <p:spPr>
          <a:xfrm>
            <a:off x="954405" y="1750219"/>
            <a:ext cx="217170" cy="217170"/>
          </a:xfrm>
          <a:prstGeom prst="donut">
            <a:avLst/>
          </a:prstGeom>
          <a:solidFill>
            <a:schemeClr val="accent1">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grpSp>
        <p:nvGrpSpPr>
          <p:cNvPr id="17" name="Grupo 16"/>
          <p:cNvGrpSpPr/>
          <p:nvPr/>
        </p:nvGrpSpPr>
        <p:grpSpPr>
          <a:xfrm>
            <a:off x="3515456" y="1920240"/>
            <a:ext cx="671887" cy="217170"/>
            <a:chOff x="10592774" y="1762125"/>
            <a:chExt cx="895849" cy="289560"/>
          </a:xfrm>
        </p:grpSpPr>
        <p:sp>
          <p:nvSpPr>
            <p:cNvPr id="12" name="Anillo 11"/>
            <p:cNvSpPr/>
            <p:nvPr/>
          </p:nvSpPr>
          <p:spPr>
            <a:xfrm>
              <a:off x="10592774" y="1762125"/>
              <a:ext cx="289560" cy="289560"/>
            </a:xfrm>
            <a:prstGeom prst="donu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13" name="Anillo 12"/>
            <p:cNvSpPr/>
            <p:nvPr/>
          </p:nvSpPr>
          <p:spPr>
            <a:xfrm>
              <a:off x="10740390" y="1762125"/>
              <a:ext cx="289560" cy="289560"/>
            </a:xfrm>
            <a:prstGeom prst="donu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14" name="Anillo 13"/>
            <p:cNvSpPr/>
            <p:nvPr/>
          </p:nvSpPr>
          <p:spPr>
            <a:xfrm>
              <a:off x="10903831" y="1762125"/>
              <a:ext cx="289560" cy="289560"/>
            </a:xfrm>
            <a:prstGeom prst="donu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15" name="Anillo 14"/>
            <p:cNvSpPr/>
            <p:nvPr/>
          </p:nvSpPr>
          <p:spPr>
            <a:xfrm>
              <a:off x="11054283" y="1762125"/>
              <a:ext cx="289560" cy="289560"/>
            </a:xfrm>
            <a:prstGeom prst="donu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16" name="Anillo 15"/>
            <p:cNvSpPr/>
            <p:nvPr/>
          </p:nvSpPr>
          <p:spPr>
            <a:xfrm>
              <a:off x="11199063" y="1762125"/>
              <a:ext cx="289560" cy="289560"/>
            </a:xfrm>
            <a:prstGeom prst="donu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grpSp>
      <p:sp>
        <p:nvSpPr>
          <p:cNvPr id="18" name="Anillo 17"/>
          <p:cNvSpPr/>
          <p:nvPr/>
        </p:nvSpPr>
        <p:spPr>
          <a:xfrm>
            <a:off x="6777990" y="2750344"/>
            <a:ext cx="217170" cy="217170"/>
          </a:xfrm>
          <a:prstGeom prst="donut">
            <a:avLst/>
          </a:prstGeom>
          <a:solidFill>
            <a:srgbClr val="CE86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19" name="Anillo 18"/>
          <p:cNvSpPr/>
          <p:nvPr/>
        </p:nvSpPr>
        <p:spPr>
          <a:xfrm>
            <a:off x="960120" y="5300663"/>
            <a:ext cx="217170" cy="217170"/>
          </a:xfrm>
          <a:prstGeom prst="donut">
            <a:avLst/>
          </a:prstGeom>
          <a:solidFill>
            <a:schemeClr val="accent1">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20" name="Anillo 19"/>
          <p:cNvSpPr/>
          <p:nvPr/>
        </p:nvSpPr>
        <p:spPr>
          <a:xfrm>
            <a:off x="3732626" y="5031489"/>
            <a:ext cx="217170" cy="217170"/>
          </a:xfrm>
          <a:prstGeom prst="donut">
            <a:avLst/>
          </a:prstGeom>
          <a:solidFill>
            <a:schemeClr val="accent1">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grpSp>
        <p:nvGrpSpPr>
          <p:cNvPr id="21" name="Grupo 20"/>
          <p:cNvGrpSpPr/>
          <p:nvPr/>
        </p:nvGrpSpPr>
        <p:grpSpPr>
          <a:xfrm>
            <a:off x="4078758" y="4113371"/>
            <a:ext cx="671887" cy="217170"/>
            <a:chOff x="10592774" y="1762125"/>
            <a:chExt cx="895849" cy="289560"/>
          </a:xfrm>
          <a:solidFill>
            <a:srgbClr val="FF9999"/>
          </a:solidFill>
        </p:grpSpPr>
        <p:sp>
          <p:nvSpPr>
            <p:cNvPr id="22" name="Anillo 21"/>
            <p:cNvSpPr/>
            <p:nvPr/>
          </p:nvSpPr>
          <p:spPr>
            <a:xfrm>
              <a:off x="10592774" y="1762125"/>
              <a:ext cx="289560" cy="289560"/>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23" name="Anillo 22"/>
            <p:cNvSpPr/>
            <p:nvPr/>
          </p:nvSpPr>
          <p:spPr>
            <a:xfrm>
              <a:off x="10740390" y="1762125"/>
              <a:ext cx="289560" cy="289560"/>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24" name="Anillo 23"/>
            <p:cNvSpPr/>
            <p:nvPr/>
          </p:nvSpPr>
          <p:spPr>
            <a:xfrm>
              <a:off x="10903831" y="1762125"/>
              <a:ext cx="289560" cy="289560"/>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25" name="Anillo 24"/>
            <p:cNvSpPr/>
            <p:nvPr/>
          </p:nvSpPr>
          <p:spPr>
            <a:xfrm>
              <a:off x="11054283" y="1762125"/>
              <a:ext cx="289560" cy="289560"/>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26" name="Anillo 25"/>
            <p:cNvSpPr/>
            <p:nvPr/>
          </p:nvSpPr>
          <p:spPr>
            <a:xfrm>
              <a:off x="11199063" y="1762125"/>
              <a:ext cx="289560" cy="289560"/>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grpSp>
      <p:sp>
        <p:nvSpPr>
          <p:cNvPr id="27" name="Anillo 26"/>
          <p:cNvSpPr/>
          <p:nvPr/>
        </p:nvSpPr>
        <p:spPr>
          <a:xfrm>
            <a:off x="5282089" y="4210526"/>
            <a:ext cx="217170" cy="217170"/>
          </a:xfrm>
          <a:prstGeom prst="donu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35" name="Anillo 34"/>
          <p:cNvSpPr/>
          <p:nvPr/>
        </p:nvSpPr>
        <p:spPr>
          <a:xfrm>
            <a:off x="6777990" y="3471863"/>
            <a:ext cx="217170" cy="217170"/>
          </a:xfrm>
          <a:prstGeom prst="donut">
            <a:avLst/>
          </a:prstGeom>
          <a:solidFill>
            <a:srgbClr val="CE86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grpSp>
        <p:nvGrpSpPr>
          <p:cNvPr id="36" name="Grupo 35"/>
          <p:cNvGrpSpPr/>
          <p:nvPr/>
        </p:nvGrpSpPr>
        <p:grpSpPr>
          <a:xfrm>
            <a:off x="5012923" y="3704465"/>
            <a:ext cx="671887" cy="217170"/>
            <a:chOff x="7752918" y="3563876"/>
            <a:chExt cx="895849" cy="289560"/>
          </a:xfrm>
        </p:grpSpPr>
        <p:sp>
          <p:nvSpPr>
            <p:cNvPr id="37" name="Anillo 36"/>
            <p:cNvSpPr/>
            <p:nvPr/>
          </p:nvSpPr>
          <p:spPr>
            <a:xfrm>
              <a:off x="7752918" y="3563876"/>
              <a:ext cx="289560" cy="289560"/>
            </a:xfrm>
            <a:prstGeom prst="donu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38" name="Anillo 37"/>
            <p:cNvSpPr/>
            <p:nvPr/>
          </p:nvSpPr>
          <p:spPr>
            <a:xfrm>
              <a:off x="7900534" y="3563876"/>
              <a:ext cx="289560" cy="289560"/>
            </a:xfrm>
            <a:prstGeom prst="donut">
              <a:avLst/>
            </a:prstGeom>
            <a:solidFill>
              <a:srgbClr val="FF99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39" name="Anillo 38"/>
            <p:cNvSpPr/>
            <p:nvPr/>
          </p:nvSpPr>
          <p:spPr>
            <a:xfrm>
              <a:off x="8063975" y="3563876"/>
              <a:ext cx="289560" cy="289560"/>
            </a:xfrm>
            <a:prstGeom prst="donut">
              <a:avLst/>
            </a:prstGeom>
            <a:solidFill>
              <a:srgbClr val="FF99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40" name="Anillo 39"/>
            <p:cNvSpPr/>
            <p:nvPr/>
          </p:nvSpPr>
          <p:spPr>
            <a:xfrm>
              <a:off x="8214427" y="3563876"/>
              <a:ext cx="289560" cy="289560"/>
            </a:xfrm>
            <a:prstGeom prst="donut">
              <a:avLst/>
            </a:prstGeom>
            <a:solidFill>
              <a:srgbClr val="FF99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41" name="Anillo 40"/>
            <p:cNvSpPr/>
            <p:nvPr/>
          </p:nvSpPr>
          <p:spPr>
            <a:xfrm>
              <a:off x="8359207" y="3563876"/>
              <a:ext cx="289560" cy="289560"/>
            </a:xfrm>
            <a:prstGeom prst="donut">
              <a:avLst/>
            </a:prstGeom>
            <a:solidFill>
              <a:srgbClr val="FF99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grpSp>
      <p:pic>
        <p:nvPicPr>
          <p:cNvPr id="42" name="Imagen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890" y="4005000"/>
            <a:ext cx="3499074" cy="1167861"/>
          </a:xfrm>
          <a:prstGeom prst="rect">
            <a:avLst/>
          </a:prstGeom>
        </p:spPr>
      </p:pic>
      <p:sp>
        <p:nvSpPr>
          <p:cNvPr id="3" name="Date Placeholder 2">
            <a:extLst>
              <a:ext uri="{FF2B5EF4-FFF2-40B4-BE49-F238E27FC236}">
                <a16:creationId xmlns:a16="http://schemas.microsoft.com/office/drawing/2014/main" id="{3D12FCBE-2767-DF1A-752E-64E4CAE89F02}"/>
              </a:ext>
            </a:extLst>
          </p:cNvPr>
          <p:cNvSpPr>
            <a:spLocks noGrp="1"/>
          </p:cNvSpPr>
          <p:nvPr>
            <p:ph type="dt" idx="10"/>
          </p:nvPr>
        </p:nvSpPr>
        <p:spPr/>
        <p:txBody>
          <a:bodyPr/>
          <a:lstStyle/>
          <a:p>
            <a:fld id="{3AAD780C-BC17-004E-BC80-82CADA381DE2}" type="datetime10">
              <a:rPr lang="es-ES_tradnl" smtClean="0"/>
              <a:t>00:52</a:t>
            </a:fld>
            <a:endParaRPr lang="es-ES_tradnl"/>
          </a:p>
        </p:txBody>
      </p:sp>
    </p:spTree>
    <p:extLst>
      <p:ext uri="{BB962C8B-B14F-4D97-AF65-F5344CB8AC3E}">
        <p14:creationId xmlns:p14="http://schemas.microsoft.com/office/powerpoint/2010/main" val="33397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3.95833E-6 4.07407E-6 L 0.12435 0.0331 " pathEditMode="relative" rAng="0" ptsTypes="AA">
                                      <p:cBhvr>
                                        <p:cTn id="16" dur="2000" fill="hold"/>
                                        <p:tgtEl>
                                          <p:spTgt spid="11"/>
                                        </p:tgtEl>
                                        <p:attrNameLst>
                                          <p:attrName>ppt_x</p:attrName>
                                          <p:attrName>ppt_y</p:attrName>
                                        </p:attrNameLst>
                                      </p:cBhvr>
                                      <p:rCtr x="6211" y="1644"/>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0.12435 0.0331 L 0.30494 0.0331 " pathEditMode="relative" rAng="0" ptsTypes="AA">
                                      <p:cBhvr>
                                        <p:cTn id="20" dur="2000" fill="hold"/>
                                        <p:tgtEl>
                                          <p:spTgt spid="11"/>
                                        </p:tgtEl>
                                        <p:attrNameLst>
                                          <p:attrName>ppt_x</p:attrName>
                                          <p:attrName>ppt_y</p:attrName>
                                        </p:attrNameLst>
                                      </p:cBhvr>
                                      <p:rCtr x="9023" y="0"/>
                                    </p:animMotion>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3" nodeType="click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3.95833E-6 2.22222E-6 L 0.24935 0.14676 " pathEditMode="relative" rAng="0" ptsTypes="AA">
                                      <p:cBhvr>
                                        <p:cTn id="32" dur="2000" fill="hold"/>
                                        <p:tgtEl>
                                          <p:spTgt spid="17"/>
                                        </p:tgtEl>
                                        <p:attrNameLst>
                                          <p:attrName>ppt_x</p:attrName>
                                          <p:attrName>ppt_y</p:attrName>
                                        </p:attrNameLst>
                                      </p:cBhvr>
                                      <p:rCtr x="12461" y="7338"/>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xit" presetSubtype="0" fill="hold" nodeType="withEffect">
                                  <p:stCondLst>
                                    <p:cond delay="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1" nodeType="clickEffect">
                                  <p:stCondLst>
                                    <p:cond delay="0"/>
                                  </p:stCondLst>
                                  <p:childTnLst>
                                    <p:animMotion origin="layout" path="M 3.125E-6 -3.7037E-6 L 0.12148 -0.03125 " pathEditMode="relative" rAng="0" ptsTypes="AA">
                                      <p:cBhvr>
                                        <p:cTn id="54" dur="2000" fill="hold"/>
                                        <p:tgtEl>
                                          <p:spTgt spid="19"/>
                                        </p:tgtEl>
                                        <p:attrNameLst>
                                          <p:attrName>ppt_x</p:attrName>
                                          <p:attrName>ppt_y</p:attrName>
                                        </p:attrNameLst>
                                      </p:cBhvr>
                                      <p:rCtr x="6068" y="-1574"/>
                                    </p:animMotion>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2" nodeType="clickEffect">
                                  <p:stCondLst>
                                    <p:cond delay="0"/>
                                  </p:stCondLst>
                                  <p:childTnLst>
                                    <p:animMotion origin="layout" path="M 0.12149 -0.03125 L 0.30351 -0.05578 " pathEditMode="relative" rAng="0" ptsTypes="AA">
                                      <p:cBhvr>
                                        <p:cTn id="58" dur="2000" fill="hold"/>
                                        <p:tgtEl>
                                          <p:spTgt spid="19"/>
                                        </p:tgtEl>
                                        <p:attrNameLst>
                                          <p:attrName>ppt_x</p:attrName>
                                          <p:attrName>ppt_y</p:attrName>
                                        </p:attrNameLst>
                                      </p:cBhvr>
                                      <p:rCtr x="9180" y="-1227"/>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42" presetClass="path" presetSubtype="0" accel="50000" decel="50000" fill="hold" grpId="1" nodeType="withEffect">
                                  <p:stCondLst>
                                    <p:cond delay="0"/>
                                  </p:stCondLst>
                                  <p:childTnLst>
                                    <p:animMotion origin="layout" path="M -2.08333E-6 1.11111E-6 L 0.12448 -0.00764 " pathEditMode="relative" rAng="0" ptsTypes="AA">
                                      <p:cBhvr>
                                        <p:cTn id="65" dur="2000" fill="hold"/>
                                        <p:tgtEl>
                                          <p:spTgt spid="20"/>
                                        </p:tgtEl>
                                        <p:attrNameLst>
                                          <p:attrName>ppt_x</p:attrName>
                                          <p:attrName>ppt_y</p:attrName>
                                        </p:attrNameLst>
                                      </p:cBhvr>
                                      <p:rCtr x="6224" y="-394"/>
                                    </p:animMotion>
                                  </p:childTnLst>
                                </p:cTn>
                              </p:par>
                              <p:par>
                                <p:cTn id="66" presetID="42" presetClass="path" presetSubtype="0" accel="50000" decel="50000" fill="hold" grpId="3" nodeType="withEffect">
                                  <p:stCondLst>
                                    <p:cond delay="0"/>
                                  </p:stCondLst>
                                  <p:childTnLst>
                                    <p:animMotion origin="layout" path="M 0.30351 -0.05579 L 0.26771 -0.26273 " pathEditMode="relative" rAng="0" ptsTypes="AA">
                                      <p:cBhvr>
                                        <p:cTn id="67" dur="2000" fill="hold"/>
                                        <p:tgtEl>
                                          <p:spTgt spid="19"/>
                                        </p:tgtEl>
                                        <p:attrNameLst>
                                          <p:attrName>ppt_x</p:attrName>
                                          <p:attrName>ppt_y</p:attrName>
                                        </p:attrNameLst>
                                      </p:cBhvr>
                                      <p:rCtr x="-1797" y="-10556"/>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xit" presetSubtype="0" fill="hold" grpId="4" nodeType="withEffect">
                                  <p:stCondLst>
                                    <p:cond delay="0"/>
                                  </p:stCondLst>
                                  <p:childTnLst>
                                    <p:animEffect transition="out" filter="fade">
                                      <p:cBhvr>
                                        <p:cTn id="77" dur="500"/>
                                        <p:tgtEl>
                                          <p:spTgt spid="19"/>
                                        </p:tgtEl>
                                      </p:cBhvr>
                                    </p:animEffect>
                                    <p:set>
                                      <p:cBhvr>
                                        <p:cTn id="78" dur="1" fill="hold">
                                          <p:stCondLst>
                                            <p:cond delay="499"/>
                                          </p:stCondLst>
                                        </p:cTn>
                                        <p:tgtEl>
                                          <p:spTgt spid="19"/>
                                        </p:tgtEl>
                                        <p:attrNameLst>
                                          <p:attrName>style.visibility</p:attrName>
                                        </p:attrNameLst>
                                      </p:cBhvr>
                                      <p:to>
                                        <p:strVal val="hidden"/>
                                      </p:to>
                                    </p:set>
                                  </p:childTnLst>
                                </p:cTn>
                              </p:par>
                              <p:par>
                                <p:cTn id="79" presetID="10" presetClass="exit" presetSubtype="0" fill="hold" grpId="2" nodeType="withEffect">
                                  <p:stCondLst>
                                    <p:cond delay="0"/>
                                  </p:stCondLst>
                                  <p:childTnLst>
                                    <p:animEffect transition="out" filter="fade">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xit" presetSubtype="0" fill="hold" nodeType="withEffect">
                                  <p:stCondLst>
                                    <p:cond delay="0"/>
                                  </p:stCondLst>
                                  <p:childTnLst>
                                    <p:animEffect transition="out" filter="fade">
                                      <p:cBhvr>
                                        <p:cTn id="88" dur="500"/>
                                        <p:tgtEl>
                                          <p:spTgt spid="21"/>
                                        </p:tgtEl>
                                      </p:cBhvr>
                                    </p:animEffect>
                                    <p:set>
                                      <p:cBhvr>
                                        <p:cTn id="89" dur="1" fill="hold">
                                          <p:stCondLst>
                                            <p:cond delay="499"/>
                                          </p:stCondLst>
                                        </p:cTn>
                                        <p:tgtEl>
                                          <p:spTgt spid="21"/>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4.16667E-6 2.96296E-6 L 0.08776 -0.03102 " pathEditMode="relative" rAng="0" ptsTypes="AA">
                                      <p:cBhvr>
                                        <p:cTn id="96" dur="2000" fill="hold"/>
                                        <p:tgtEl>
                                          <p:spTgt spid="36"/>
                                        </p:tgtEl>
                                        <p:attrNameLst>
                                          <p:attrName>ppt_x</p:attrName>
                                          <p:attrName>ppt_y</p:attrName>
                                        </p:attrNameLst>
                                      </p:cBhvr>
                                      <p:rCtr x="4388" y="-1551"/>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xit" presetSubtype="0" fill="hold" nodeType="withEffect">
                                  <p:stCondLst>
                                    <p:cond delay="0"/>
                                  </p:stCondLst>
                                  <p:childTnLst>
                                    <p:animEffect transition="out" filter="fade">
                                      <p:cBhvr>
                                        <p:cTn id="103" dur="500"/>
                                        <p:tgtEl>
                                          <p:spTgt spid="36"/>
                                        </p:tgtEl>
                                      </p:cBhvr>
                                    </p:animEffect>
                                    <p:set>
                                      <p:cBhvr>
                                        <p:cTn id="104"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8" grpId="0" animBg="1"/>
      <p:bldP spid="19" grpId="0" animBg="1"/>
      <p:bldP spid="19" grpId="1" animBg="1"/>
      <p:bldP spid="19" grpId="2" animBg="1"/>
      <p:bldP spid="19" grpId="3" animBg="1"/>
      <p:bldP spid="19" grpId="4" animBg="1"/>
      <p:bldP spid="20" grpId="0" animBg="1"/>
      <p:bldP spid="20" grpId="1" animBg="1"/>
      <p:bldP spid="20" grpId="2" animBg="1"/>
      <p:bldP spid="27" grpId="0" animBg="1"/>
      <p:bldP spid="27" grpId="1" animBg="1"/>
      <p:bldP spid="3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1DA0-B075-BFA2-ABF9-C277707D4EED}"/>
              </a:ext>
            </a:extLst>
          </p:cNvPr>
          <p:cNvSpPr>
            <a:spLocks noGrp="1"/>
          </p:cNvSpPr>
          <p:nvPr>
            <p:ph type="title"/>
          </p:nvPr>
        </p:nvSpPr>
        <p:spPr/>
        <p:txBody>
          <a:bodyPr>
            <a:noAutofit/>
          </a:bodyPr>
          <a:lstStyle/>
          <a:p>
            <a:r>
              <a:rPr lang="en-GB" sz="2400" dirty="0">
                <a:effectLst/>
                <a:latin typeface="Helvetica" pitchFamily="2" charset="0"/>
              </a:rPr>
              <a:t>Self-Attention in order to obtain ”context-aware” representations</a:t>
            </a:r>
            <a:endParaRPr lang="en-GB" sz="2400" dirty="0"/>
          </a:p>
        </p:txBody>
      </p:sp>
      <p:sp>
        <p:nvSpPr>
          <p:cNvPr id="3" name="Text Placeholder 2">
            <a:extLst>
              <a:ext uri="{FF2B5EF4-FFF2-40B4-BE49-F238E27FC236}">
                <a16:creationId xmlns:a16="http://schemas.microsoft.com/office/drawing/2014/main" id="{FCD0DB57-9B4B-5DB8-2FED-2499E5DE1A4E}"/>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D1527C7D-95F5-D2D1-5152-C4B361940D3C}"/>
              </a:ext>
            </a:extLst>
          </p:cNvPr>
          <p:cNvSpPr>
            <a:spLocks noGrp="1"/>
          </p:cNvSpPr>
          <p:nvPr>
            <p:ph type="dt" idx="10"/>
          </p:nvPr>
        </p:nvSpPr>
        <p:spPr/>
        <p:txBody>
          <a:bodyPr/>
          <a:lstStyle/>
          <a:p>
            <a:fld id="{73AC493F-9065-B24E-8071-CB32654B41B0}" type="datetime10">
              <a:rPr lang="es-ES_tradnl" smtClean="0"/>
              <a:t>00:52</a:t>
            </a:fld>
            <a:endParaRPr lang="es-ES_tradnl"/>
          </a:p>
        </p:txBody>
      </p:sp>
      <p:pic>
        <p:nvPicPr>
          <p:cNvPr id="6" name="Picture 5" descr="Diagram&#10;&#10;Description automatically generated">
            <a:extLst>
              <a:ext uri="{FF2B5EF4-FFF2-40B4-BE49-F238E27FC236}">
                <a16:creationId xmlns:a16="http://schemas.microsoft.com/office/drawing/2014/main" id="{8D435433-A8CF-B3A9-72AB-4151F7A3AEFC}"/>
              </a:ext>
            </a:extLst>
          </p:cNvPr>
          <p:cNvPicPr>
            <a:picLocks noChangeAspect="1"/>
          </p:cNvPicPr>
          <p:nvPr/>
        </p:nvPicPr>
        <p:blipFill>
          <a:blip r:embed="rId2"/>
          <a:stretch>
            <a:fillRect/>
          </a:stretch>
        </p:blipFill>
        <p:spPr>
          <a:xfrm>
            <a:off x="756745" y="1482132"/>
            <a:ext cx="7220172" cy="4330016"/>
          </a:xfrm>
          <a:prstGeom prst="rect">
            <a:avLst/>
          </a:prstGeom>
        </p:spPr>
      </p:pic>
    </p:spTree>
    <p:extLst>
      <p:ext uri="{BB962C8B-B14F-4D97-AF65-F5344CB8AC3E}">
        <p14:creationId xmlns:p14="http://schemas.microsoft.com/office/powerpoint/2010/main" val="1513174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srcRect l="18048"/>
          <a:stretch/>
        </p:blipFill>
        <p:spPr>
          <a:xfrm>
            <a:off x="3070861" y="1786330"/>
            <a:ext cx="1463039" cy="800422"/>
          </a:xfrm>
          <a:prstGeom prst="rect">
            <a:avLst/>
          </a:prstGeom>
        </p:spPr>
      </p:pic>
      <p:sp>
        <p:nvSpPr>
          <p:cNvPr id="5" name="CuadroTexto 4"/>
          <p:cNvSpPr txBox="1"/>
          <p:nvPr/>
        </p:nvSpPr>
        <p:spPr>
          <a:xfrm>
            <a:off x="269847" y="447349"/>
            <a:ext cx="8743950" cy="600164"/>
          </a:xfrm>
          <a:prstGeom prst="rect">
            <a:avLst/>
          </a:prstGeom>
          <a:noFill/>
        </p:spPr>
        <p:txBody>
          <a:bodyPr wrap="square" rtlCol="0">
            <a:spAutoFit/>
          </a:bodyPr>
          <a:lstStyle/>
          <a:p>
            <a:r>
              <a:rPr lang="es-ES" sz="3300" dirty="0" err="1">
                <a:solidFill>
                  <a:schemeClr val="bg1"/>
                </a:solidFill>
                <a:latin typeface="Book Antiqua" panose="02040602050305030304" pitchFamily="18" charset="0"/>
              </a:rPr>
              <a:t>Reducing</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Redundancy</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Feature</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Contrast</a:t>
            </a:r>
            <a:endParaRPr lang="es-ES" sz="3300" dirty="0">
              <a:solidFill>
                <a:schemeClr val="bg1"/>
              </a:solidFill>
              <a:latin typeface="Book Antiqua" panose="02040602050305030304" pitchFamily="18" charset="0"/>
            </a:endParaRPr>
          </a:p>
        </p:txBody>
      </p:sp>
      <p:sp>
        <p:nvSpPr>
          <p:cNvPr id="6" name="Rectángulo 5"/>
          <p:cNvSpPr/>
          <p:nvPr/>
        </p:nvSpPr>
        <p:spPr>
          <a:xfrm>
            <a:off x="0" y="857250"/>
            <a:ext cx="64294" cy="892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7" name="CuadroTexto 6"/>
          <p:cNvSpPr txBox="1"/>
          <p:nvPr/>
        </p:nvSpPr>
        <p:spPr>
          <a:xfrm>
            <a:off x="8786812" y="5529262"/>
            <a:ext cx="453970" cy="415498"/>
          </a:xfrm>
          <a:prstGeom prst="rect">
            <a:avLst/>
          </a:prstGeom>
          <a:noFill/>
        </p:spPr>
        <p:txBody>
          <a:bodyPr wrap="none" rtlCol="0">
            <a:spAutoFit/>
          </a:bodyPr>
          <a:lstStyle/>
          <a:p>
            <a:r>
              <a:rPr lang="es-ES" sz="2100" dirty="0">
                <a:latin typeface="Book Antiqua" panose="02040602050305030304" pitchFamily="18" charset="0"/>
              </a:rPr>
              <a:t>11</a:t>
            </a: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98" y="2028825"/>
            <a:ext cx="2694454" cy="3219834"/>
          </a:xfrm>
          <a:prstGeom prst="rect">
            <a:avLst/>
          </a:prstGeom>
        </p:spPr>
      </p:pic>
      <p:grpSp>
        <p:nvGrpSpPr>
          <p:cNvPr id="11" name="Grupo 10"/>
          <p:cNvGrpSpPr/>
          <p:nvPr/>
        </p:nvGrpSpPr>
        <p:grpSpPr>
          <a:xfrm>
            <a:off x="3128011" y="4668203"/>
            <a:ext cx="1470977" cy="861060"/>
            <a:chOff x="4170680" y="5081270"/>
            <a:chExt cx="1961303" cy="1148080"/>
          </a:xfrm>
        </p:grpSpPr>
        <p:pic>
          <p:nvPicPr>
            <p:cNvPr id="4" name="Imagen 3"/>
            <p:cNvPicPr>
              <a:picLocks noChangeAspect="1"/>
            </p:cNvPicPr>
            <p:nvPr/>
          </p:nvPicPr>
          <p:blipFill>
            <a:blip r:embed="rId5"/>
            <a:stretch>
              <a:fillRect/>
            </a:stretch>
          </p:blipFill>
          <p:spPr>
            <a:xfrm>
              <a:off x="4170680" y="5081270"/>
              <a:ext cx="1961303" cy="1148080"/>
            </a:xfrm>
            <a:prstGeom prst="rect">
              <a:avLst/>
            </a:prstGeom>
          </p:spPr>
        </p:pic>
        <p:sp>
          <p:nvSpPr>
            <p:cNvPr id="10" name="Elipse 9"/>
            <p:cNvSpPr/>
            <p:nvPr/>
          </p:nvSpPr>
          <p:spPr>
            <a:xfrm>
              <a:off x="4549140" y="6038850"/>
              <a:ext cx="236220" cy="190500"/>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grpSp>
      <p:pic>
        <p:nvPicPr>
          <p:cNvPr id="12" name="Imagen 11"/>
          <p:cNvPicPr>
            <a:picLocks noChangeAspect="1"/>
          </p:cNvPicPr>
          <p:nvPr/>
        </p:nvPicPr>
        <p:blipFill>
          <a:blip r:embed="rId6"/>
          <a:stretch>
            <a:fillRect/>
          </a:stretch>
        </p:blipFill>
        <p:spPr>
          <a:xfrm>
            <a:off x="2570321" y="3141889"/>
            <a:ext cx="784538" cy="795746"/>
          </a:xfrm>
          <a:prstGeom prst="rect">
            <a:avLst/>
          </a:prstGeom>
        </p:spPr>
      </p:pic>
      <p:pic>
        <p:nvPicPr>
          <p:cNvPr id="13" name="Imagen 12"/>
          <p:cNvPicPr>
            <a:picLocks noChangeAspect="1"/>
          </p:cNvPicPr>
          <p:nvPr/>
        </p:nvPicPr>
        <p:blipFill>
          <a:blip r:embed="rId7"/>
          <a:stretch>
            <a:fillRect/>
          </a:stretch>
        </p:blipFill>
        <p:spPr>
          <a:xfrm>
            <a:off x="4050506" y="3145859"/>
            <a:ext cx="787797" cy="784099"/>
          </a:xfrm>
          <a:prstGeom prst="rect">
            <a:avLst/>
          </a:prstGeom>
        </p:spPr>
      </p:pic>
      <p:cxnSp>
        <p:nvCxnSpPr>
          <p:cNvPr id="15" name="Conector recto de flecha 14"/>
          <p:cNvCxnSpPr>
            <a:stCxn id="12" idx="3"/>
            <a:endCxn id="13" idx="1"/>
          </p:cNvCxnSpPr>
          <p:nvPr/>
        </p:nvCxnSpPr>
        <p:spPr>
          <a:xfrm flipV="1">
            <a:off x="3354859" y="3537908"/>
            <a:ext cx="695648" cy="1854"/>
          </a:xfrm>
          <a:prstGeom prst="straightConnector1">
            <a:avLst/>
          </a:prstGeom>
          <a:ln w="38100">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17" name="CuadroTexto 16"/>
          <p:cNvSpPr txBox="1"/>
          <p:nvPr/>
        </p:nvSpPr>
        <p:spPr>
          <a:xfrm>
            <a:off x="3376155" y="3260909"/>
            <a:ext cx="609462" cy="253916"/>
          </a:xfrm>
          <a:prstGeom prst="rect">
            <a:avLst/>
          </a:prstGeom>
          <a:noFill/>
        </p:spPr>
        <p:txBody>
          <a:bodyPr wrap="none" rtlCol="0">
            <a:spAutoFit/>
          </a:bodyPr>
          <a:lstStyle/>
          <a:p>
            <a:r>
              <a:rPr lang="es-ES" sz="1050" dirty="0">
                <a:latin typeface="Book Antiqua" panose="02040602050305030304" pitchFamily="18" charset="0"/>
              </a:rPr>
              <a:t>Similar</a:t>
            </a:r>
          </a:p>
        </p:txBody>
      </p:sp>
      <p:sp>
        <p:nvSpPr>
          <p:cNvPr id="18" name="Anillo 17"/>
          <p:cNvSpPr/>
          <p:nvPr/>
        </p:nvSpPr>
        <p:spPr>
          <a:xfrm>
            <a:off x="954405" y="1750219"/>
            <a:ext cx="217170" cy="217170"/>
          </a:xfrm>
          <a:prstGeom prst="donut">
            <a:avLst/>
          </a:prstGeom>
          <a:solidFill>
            <a:schemeClr val="accent1">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20" name="Anillo 19"/>
          <p:cNvSpPr/>
          <p:nvPr/>
        </p:nvSpPr>
        <p:spPr>
          <a:xfrm>
            <a:off x="960120" y="5300663"/>
            <a:ext cx="217170" cy="217170"/>
          </a:xfrm>
          <a:prstGeom prst="donut">
            <a:avLst/>
          </a:prstGeom>
          <a:solidFill>
            <a:schemeClr val="accent1">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tx1"/>
              </a:solidFill>
            </a:endParaRPr>
          </a:p>
        </p:txBody>
      </p:sp>
      <p:sp>
        <p:nvSpPr>
          <p:cNvPr id="2" name="Date Placeholder 1">
            <a:extLst>
              <a:ext uri="{FF2B5EF4-FFF2-40B4-BE49-F238E27FC236}">
                <a16:creationId xmlns:a16="http://schemas.microsoft.com/office/drawing/2014/main" id="{11A54987-8FFB-2362-B6D0-8D459D6E6025}"/>
              </a:ext>
            </a:extLst>
          </p:cNvPr>
          <p:cNvSpPr>
            <a:spLocks noGrp="1"/>
          </p:cNvSpPr>
          <p:nvPr>
            <p:ph type="dt" idx="10"/>
          </p:nvPr>
        </p:nvSpPr>
        <p:spPr/>
        <p:txBody>
          <a:bodyPr/>
          <a:lstStyle/>
          <a:p>
            <a:fld id="{FD157060-5622-2447-8F45-F4B37E74654B}" type="datetime10">
              <a:rPr lang="es-ES_tradnl" smtClean="0"/>
              <a:t>00:52</a:t>
            </a:fld>
            <a:endParaRPr lang="es-ES_tradnl"/>
          </a:p>
        </p:txBody>
      </p:sp>
    </p:spTree>
    <p:extLst>
      <p:ext uri="{BB962C8B-B14F-4D97-AF65-F5344CB8AC3E}">
        <p14:creationId xmlns:p14="http://schemas.microsoft.com/office/powerpoint/2010/main" val="293187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3.95833E-6 4.07407E-6 L 0.12435 0.0331 " pathEditMode="relative" rAng="0" ptsTypes="AA">
                                      <p:cBhvr>
                                        <p:cTn id="19" dur="2000" fill="hold"/>
                                        <p:tgtEl>
                                          <p:spTgt spid="18"/>
                                        </p:tgtEl>
                                        <p:attrNameLst>
                                          <p:attrName>ppt_x</p:attrName>
                                          <p:attrName>ppt_y</p:attrName>
                                        </p:attrNameLst>
                                      </p:cBhvr>
                                      <p:rCtr x="6211" y="1644"/>
                                    </p:animMotion>
                                  </p:childTnLst>
                                </p:cTn>
                              </p:par>
                              <p:par>
                                <p:cTn id="20" presetID="42" presetClass="path" presetSubtype="0" accel="50000" decel="50000" fill="hold" grpId="1" nodeType="withEffect">
                                  <p:stCondLst>
                                    <p:cond delay="0"/>
                                  </p:stCondLst>
                                  <p:childTnLst>
                                    <p:animMotion origin="layout" path="M 3.125E-6 -3.7037E-6 L 0.12148 -0.03125 " pathEditMode="relative" rAng="0" ptsTypes="AA">
                                      <p:cBhvr>
                                        <p:cTn id="21" dur="2000" fill="hold"/>
                                        <p:tgtEl>
                                          <p:spTgt spid="20"/>
                                        </p:tgtEl>
                                        <p:attrNameLst>
                                          <p:attrName>ppt_x</p:attrName>
                                          <p:attrName>ppt_y</p:attrName>
                                        </p:attrNameLst>
                                      </p:cBhvr>
                                      <p:rCtr x="6068" y="-1574"/>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2" nodeType="clickEffect">
                                  <p:stCondLst>
                                    <p:cond delay="0"/>
                                  </p:stCondLst>
                                  <p:childTnLst>
                                    <p:animMotion origin="layout" path="M 0.12435 0.0331 L 0.30494 0.0331 " pathEditMode="relative" rAng="0" ptsTypes="AA">
                                      <p:cBhvr>
                                        <p:cTn id="25" dur="2000" fill="hold"/>
                                        <p:tgtEl>
                                          <p:spTgt spid="18"/>
                                        </p:tgtEl>
                                        <p:attrNameLst>
                                          <p:attrName>ppt_x</p:attrName>
                                          <p:attrName>ppt_y</p:attrName>
                                        </p:attrNameLst>
                                      </p:cBhvr>
                                      <p:rCtr x="9023" y="0"/>
                                    </p:animMotion>
                                  </p:childTnLst>
                                </p:cTn>
                              </p:par>
                              <p:par>
                                <p:cTn id="26" presetID="42" presetClass="path" presetSubtype="0" accel="50000" decel="50000" fill="hold" grpId="2" nodeType="withEffect">
                                  <p:stCondLst>
                                    <p:cond delay="0"/>
                                  </p:stCondLst>
                                  <p:childTnLst>
                                    <p:animMotion origin="layout" path="M 0.12149 -0.03125 L 0.30351 -0.05578 " pathEditMode="relative" rAng="0" ptsTypes="AA">
                                      <p:cBhvr>
                                        <p:cTn id="27" dur="2000" fill="hold"/>
                                        <p:tgtEl>
                                          <p:spTgt spid="20"/>
                                        </p:tgtEl>
                                        <p:attrNameLst>
                                          <p:attrName>ppt_x</p:attrName>
                                          <p:attrName>ppt_y</p:attrName>
                                        </p:attrNameLst>
                                      </p:cBhvr>
                                      <p:rCtr x="9180" y="-1227"/>
                                    </p:animMotion>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3" nodeType="click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par>
                                <p:cTn id="33" presetID="10" presetClass="exit" presetSubtype="0" fill="hold" grpId="3" nodeType="with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4.79167E-6 -3.33333E-6 L -0.10079 0.26273 " pathEditMode="relative" rAng="0" ptsTypes="AA">
                                      <p:cBhvr>
                                        <p:cTn id="45" dur="2000" fill="hold"/>
                                        <p:tgtEl>
                                          <p:spTgt spid="3"/>
                                        </p:tgtEl>
                                        <p:attrNameLst>
                                          <p:attrName>ppt_x</p:attrName>
                                          <p:attrName>ppt_y</p:attrName>
                                        </p:attrNameLst>
                                      </p:cBhvr>
                                      <p:rCtr x="-5039" y="13125"/>
                                    </p:animMotion>
                                  </p:childTnLst>
                                </p:cTn>
                              </p:par>
                              <p:par>
                                <p:cTn id="46" presetID="42" presetClass="path" presetSubtype="0" accel="50000" decel="50000" fill="hold" nodeType="withEffect">
                                  <p:stCondLst>
                                    <p:cond delay="0"/>
                                  </p:stCondLst>
                                  <p:childTnLst>
                                    <p:animMotion origin="layout" path="M 3.95833E-6 2.96296E-6 L -0.10508 -0.29144 " pathEditMode="relative" rAng="0" ptsTypes="AA">
                                      <p:cBhvr>
                                        <p:cTn id="47" dur="2000" fill="hold"/>
                                        <p:tgtEl>
                                          <p:spTgt spid="11"/>
                                        </p:tgtEl>
                                        <p:attrNameLst>
                                          <p:attrName>ppt_x</p:attrName>
                                          <p:attrName>ppt_y</p:attrName>
                                        </p:attrNameLst>
                                      </p:cBhvr>
                                      <p:rCtr x="-5260" y="-14583"/>
                                    </p:animMotion>
                                  </p:childTnLst>
                                </p:cTn>
                              </p:par>
                              <p:par>
                                <p:cTn id="48" presetID="10" presetClass="exit" presetSubtype="0" fill="hold" nodeType="with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1"/>
                                        </p:tgtEl>
                                      </p:cBhvr>
                                    </p:animEffect>
                                    <p:set>
                                      <p:cBhvr>
                                        <p:cTn id="53" dur="1" fill="hold">
                                          <p:stCondLst>
                                            <p:cond delay="499"/>
                                          </p:stCondLst>
                                        </p:cTn>
                                        <p:tgtEl>
                                          <p:spTgt spid="11"/>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18" grpId="3" animBg="1"/>
      <p:bldP spid="20" grpId="0" animBg="1"/>
      <p:bldP spid="20" grpId="1" animBg="1"/>
      <p:bldP spid="20" grpId="2" animBg="1"/>
      <p:bldP spid="20" grpId="3"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43"/>
          <p:cNvSpPr txBox="1"/>
          <p:nvPr/>
        </p:nvSpPr>
        <p:spPr>
          <a:xfrm>
            <a:off x="1944694" y="3718489"/>
            <a:ext cx="6683765" cy="960668"/>
          </a:xfrm>
          <a:prstGeom prst="rect">
            <a:avLst/>
          </a:prstGeom>
          <a:noFill/>
          <a:ln>
            <a:noFill/>
          </a:ln>
        </p:spPr>
        <p:txBody>
          <a:bodyPr spcFirstLastPara="1" wrap="square" lIns="68575" tIns="34275" rIns="68575" bIns="34275" anchor="b" anchorCtr="0">
            <a:normAutofit/>
          </a:bodyPr>
          <a:lstStyle/>
          <a:p>
            <a:pPr marL="0" marR="0" lvl="0" indent="0" algn="l" rtl="0">
              <a:spcBef>
                <a:spcPts val="0"/>
              </a:spcBef>
              <a:spcAft>
                <a:spcPts val="0"/>
              </a:spcAft>
              <a:buClr>
                <a:srgbClr val="BF4C00"/>
              </a:buClr>
              <a:buSzPts val="4050"/>
              <a:buFont typeface="Calibri"/>
              <a:buNone/>
            </a:pPr>
            <a:r>
              <a:rPr lang="en-GB" sz="4050" dirty="0">
                <a:solidFill>
                  <a:srgbClr val="BF4C00"/>
                </a:solidFill>
                <a:latin typeface="Calibri"/>
                <a:ea typeface="Calibri"/>
                <a:cs typeface="Calibri"/>
                <a:sym typeface="Calibri"/>
              </a:rPr>
              <a:t>Application</a:t>
            </a:r>
            <a:endParaRP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6"/>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Dataset and Evaluation Metrics</a:t>
            </a:r>
            <a:endParaRPr/>
          </a:p>
        </p:txBody>
      </p:sp>
      <p:sp>
        <p:nvSpPr>
          <p:cNvPr id="1134" name="Google Shape;1134;p46"/>
          <p:cNvSpPr txBox="1">
            <a:spLocks noGrp="1"/>
          </p:cNvSpPr>
          <p:nvPr>
            <p:ph type="body" idx="1"/>
          </p:nvPr>
        </p:nvSpPr>
        <p:spPr>
          <a:xfrm>
            <a:off x="262890" y="1583989"/>
            <a:ext cx="6686550" cy="283321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60"/>
              <a:buNone/>
            </a:pPr>
            <a:r>
              <a:rPr lang="en-GB" dirty="0"/>
              <a:t>Dataset</a:t>
            </a:r>
            <a:endParaRPr dirty="0"/>
          </a:p>
          <a:p>
            <a:pPr marL="137160" indent="0">
              <a:buSzPts val="2160"/>
              <a:buNone/>
            </a:pPr>
            <a:endParaRPr dirty="0"/>
          </a:p>
          <a:p>
            <a:pPr marL="137160" indent="0">
              <a:buSzPts val="2160"/>
              <a:buNone/>
            </a:pPr>
            <a:endParaRPr dirty="0"/>
          </a:p>
          <a:p>
            <a:pPr marL="0" indent="0">
              <a:buSzPts val="2160"/>
              <a:buNone/>
            </a:pPr>
            <a:endParaRPr dirty="0"/>
          </a:p>
          <a:p>
            <a:pPr marL="0" lvl="0" indent="0" algn="l" rtl="0">
              <a:spcBef>
                <a:spcPts val="2000"/>
              </a:spcBef>
              <a:spcAft>
                <a:spcPts val="0"/>
              </a:spcAft>
              <a:buSzPts val="2160"/>
              <a:buNone/>
            </a:pPr>
            <a:r>
              <a:rPr lang="en-GB" dirty="0"/>
              <a:t>Evaluation Metrics</a:t>
            </a:r>
            <a:endParaRPr dirty="0"/>
          </a:p>
        </p:txBody>
      </p:sp>
      <p:pic>
        <p:nvPicPr>
          <p:cNvPr id="1135" name="Google Shape;1135;p46" descr="Un conjunto de imágenes de una persona&#10;&#10;Descripción generada automáticamente con confianza media"/>
          <p:cNvPicPr preferRelativeResize="0"/>
          <p:nvPr/>
        </p:nvPicPr>
        <p:blipFill rotWithShape="1">
          <a:blip r:embed="rId3">
            <a:alphaModFix/>
          </a:blip>
          <a:srcRect/>
          <a:stretch/>
        </p:blipFill>
        <p:spPr>
          <a:xfrm>
            <a:off x="2135981" y="2414587"/>
            <a:ext cx="4872038" cy="1243013"/>
          </a:xfrm>
          <a:prstGeom prst="rect">
            <a:avLst/>
          </a:prstGeom>
          <a:noFill/>
          <a:ln>
            <a:noFill/>
          </a:ln>
        </p:spPr>
      </p:pic>
      <p:sp>
        <p:nvSpPr>
          <p:cNvPr id="1136" name="Google Shape;1136;p46"/>
          <p:cNvSpPr txBox="1"/>
          <p:nvPr/>
        </p:nvSpPr>
        <p:spPr>
          <a:xfrm>
            <a:off x="2135981" y="3652064"/>
            <a:ext cx="487203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chemeClr val="dk1"/>
                </a:solidFill>
                <a:latin typeface="Calibri"/>
                <a:ea typeface="Calibri"/>
                <a:cs typeface="Calibri"/>
                <a:sym typeface="Calibri"/>
              </a:rPr>
              <a:t>Food-101</a:t>
            </a:r>
            <a:endParaRPr/>
          </a:p>
        </p:txBody>
      </p:sp>
      <p:sp>
        <p:nvSpPr>
          <p:cNvPr id="1137" name="Google Shape;1137;p46"/>
          <p:cNvSpPr txBox="1"/>
          <p:nvPr/>
        </p:nvSpPr>
        <p:spPr>
          <a:xfrm>
            <a:off x="1799457" y="4870432"/>
            <a:ext cx="22379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3F3F3F"/>
                </a:solidFill>
                <a:latin typeface="Calibri"/>
                <a:ea typeface="Calibri"/>
                <a:cs typeface="Calibri"/>
                <a:sym typeface="Calibri"/>
              </a:rPr>
              <a:t>SSL Model</a:t>
            </a:r>
            <a:endParaRPr/>
          </a:p>
        </p:txBody>
      </p:sp>
      <p:sp>
        <p:nvSpPr>
          <p:cNvPr id="1138" name="Google Shape;1138;p46"/>
          <p:cNvSpPr txBox="1"/>
          <p:nvPr/>
        </p:nvSpPr>
        <p:spPr>
          <a:xfrm>
            <a:off x="5361348" y="4919255"/>
            <a:ext cx="282604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rgbClr val="3F3F3F"/>
                </a:solidFill>
                <a:latin typeface="Calibri"/>
                <a:ea typeface="Calibri"/>
                <a:cs typeface="Calibri"/>
                <a:sym typeface="Calibri"/>
              </a:rPr>
              <a:t>Classifier</a:t>
            </a:r>
            <a:endParaRPr/>
          </a:p>
        </p:txBody>
      </p:sp>
      <p:sp>
        <p:nvSpPr>
          <p:cNvPr id="1139" name="Google Shape;1139;p46"/>
          <p:cNvSpPr txBox="1"/>
          <p:nvPr/>
        </p:nvSpPr>
        <p:spPr>
          <a:xfrm>
            <a:off x="1686914" y="5790437"/>
            <a:ext cx="2600325" cy="923330"/>
          </a:xfrm>
          <a:prstGeom prst="rect">
            <a:avLst/>
          </a:prstGeom>
          <a:noFill/>
          <a:ln>
            <a:noFill/>
          </a:ln>
        </p:spPr>
        <p:txBody>
          <a:bodyPr spcFirstLastPara="1" wrap="square" lIns="91425" tIns="45700" rIns="91425" bIns="45700" anchor="t" anchorCtr="0">
            <a:spAutoFit/>
          </a:bodyPr>
          <a:lstStyle/>
          <a:p>
            <a:pPr marL="214313" marR="0" lvl="0" indent="-214313" algn="l" rtl="0">
              <a:spcBef>
                <a:spcPts val="0"/>
              </a:spcBef>
              <a:spcAft>
                <a:spcPts val="0"/>
              </a:spcAft>
              <a:buClr>
                <a:srgbClr val="3F3F3F"/>
              </a:buClr>
              <a:buSzPts val="1800"/>
              <a:buFont typeface="Noto Sans Symbols"/>
              <a:buChar char="▪"/>
            </a:pPr>
            <a:r>
              <a:rPr lang="en-GB" sz="1800">
                <a:solidFill>
                  <a:srgbClr val="3F3F3F"/>
                </a:solidFill>
                <a:latin typeface="Calibri"/>
                <a:ea typeface="Calibri"/>
                <a:cs typeface="Calibri"/>
                <a:sym typeface="Calibri"/>
              </a:rPr>
              <a:t>Top 1 and top 5 accuracy using a k-NN classifier</a:t>
            </a:r>
            <a:endParaRPr/>
          </a:p>
        </p:txBody>
      </p:sp>
      <p:sp>
        <p:nvSpPr>
          <p:cNvPr id="1140" name="Google Shape;1140;p46"/>
          <p:cNvSpPr txBox="1"/>
          <p:nvPr/>
        </p:nvSpPr>
        <p:spPr>
          <a:xfrm>
            <a:off x="5361348" y="5553360"/>
            <a:ext cx="2600325" cy="1200329"/>
          </a:xfrm>
          <a:prstGeom prst="rect">
            <a:avLst/>
          </a:prstGeom>
          <a:noFill/>
          <a:ln>
            <a:noFill/>
          </a:ln>
        </p:spPr>
        <p:txBody>
          <a:bodyPr spcFirstLastPara="1" wrap="square" lIns="91425" tIns="45700" rIns="91425" bIns="45700" anchor="t" anchorCtr="0">
            <a:spAutoFit/>
          </a:bodyPr>
          <a:lstStyle/>
          <a:p>
            <a:pPr marL="214313" marR="0" lvl="0" indent="-214313" algn="l" rtl="0">
              <a:spcBef>
                <a:spcPts val="0"/>
              </a:spcBef>
              <a:spcAft>
                <a:spcPts val="0"/>
              </a:spcAft>
              <a:buClr>
                <a:srgbClr val="3F3F3F"/>
              </a:buClr>
              <a:buSzPts val="1800"/>
              <a:buFont typeface="Noto Sans Symbols"/>
              <a:buChar char="▪"/>
            </a:pPr>
            <a:r>
              <a:rPr lang="en-GB" sz="1800">
                <a:solidFill>
                  <a:srgbClr val="3F3F3F"/>
                </a:solidFill>
                <a:latin typeface="Calibri"/>
                <a:ea typeface="Calibri"/>
                <a:cs typeface="Calibri"/>
                <a:sym typeface="Calibri"/>
              </a:rPr>
              <a:t>Overall accuracy</a:t>
            </a:r>
            <a:endParaRPr/>
          </a:p>
          <a:p>
            <a:pPr marL="214313" marR="0" lvl="0" indent="-214313" algn="l" rtl="0">
              <a:spcBef>
                <a:spcPts val="0"/>
              </a:spcBef>
              <a:spcAft>
                <a:spcPts val="0"/>
              </a:spcAft>
              <a:buClr>
                <a:srgbClr val="3F3F3F"/>
              </a:buClr>
              <a:buSzPts val="1800"/>
              <a:buFont typeface="Noto Sans Symbols"/>
              <a:buChar char="▪"/>
            </a:pPr>
            <a:r>
              <a:rPr lang="en-GB" sz="1800">
                <a:solidFill>
                  <a:srgbClr val="3F3F3F"/>
                </a:solidFill>
                <a:latin typeface="Calibri"/>
                <a:ea typeface="Calibri"/>
                <a:cs typeface="Calibri"/>
                <a:sym typeface="Calibri"/>
              </a:rPr>
              <a:t>Variance</a:t>
            </a:r>
            <a:endParaRPr/>
          </a:p>
          <a:p>
            <a:pPr marL="214313" marR="0" lvl="0" indent="-214313" algn="l" rtl="0">
              <a:spcBef>
                <a:spcPts val="0"/>
              </a:spcBef>
              <a:spcAft>
                <a:spcPts val="0"/>
              </a:spcAft>
              <a:buClr>
                <a:srgbClr val="3F3F3F"/>
              </a:buClr>
              <a:buSzPts val="1800"/>
              <a:buFont typeface="Noto Sans Symbols"/>
              <a:buChar char="▪"/>
            </a:pPr>
            <a:r>
              <a:rPr lang="en-GB" sz="1800">
                <a:solidFill>
                  <a:srgbClr val="3F3F3F"/>
                </a:solidFill>
                <a:latin typeface="Calibri"/>
                <a:ea typeface="Calibri"/>
                <a:cs typeface="Calibri"/>
                <a:sym typeface="Calibri"/>
              </a:rPr>
              <a:t>Entropy</a:t>
            </a:r>
            <a:endParaRPr/>
          </a:p>
          <a:p>
            <a:pPr marL="214313" marR="0" lvl="0" indent="-214313" algn="l" rtl="0">
              <a:spcBef>
                <a:spcPts val="0"/>
              </a:spcBef>
              <a:spcAft>
                <a:spcPts val="0"/>
              </a:spcAft>
              <a:buClr>
                <a:srgbClr val="3F3F3F"/>
              </a:buClr>
              <a:buSzPts val="1800"/>
              <a:buFont typeface="Noto Sans Symbols"/>
              <a:buChar char="▪"/>
            </a:pPr>
            <a:r>
              <a:rPr lang="en-GB" sz="1800">
                <a:solidFill>
                  <a:srgbClr val="3F3F3F"/>
                </a:solidFill>
                <a:latin typeface="Calibri"/>
                <a:ea typeface="Calibri"/>
                <a:cs typeface="Calibri"/>
                <a:sym typeface="Calibri"/>
              </a:rPr>
              <a:t>Mutual Information</a:t>
            </a:r>
            <a:endParaRPr/>
          </a:p>
        </p:txBody>
      </p:sp>
      <p:sp>
        <p:nvSpPr>
          <p:cNvPr id="2" name="Date Placeholder 1">
            <a:extLst>
              <a:ext uri="{FF2B5EF4-FFF2-40B4-BE49-F238E27FC236}">
                <a16:creationId xmlns:a16="http://schemas.microsoft.com/office/drawing/2014/main" id="{C51121EC-53B8-5711-F17F-801BF18C13A1}"/>
              </a:ext>
            </a:extLst>
          </p:cNvPr>
          <p:cNvSpPr>
            <a:spLocks noGrp="1"/>
          </p:cNvSpPr>
          <p:nvPr>
            <p:ph type="dt" idx="10"/>
          </p:nvPr>
        </p:nvSpPr>
        <p:spPr/>
        <p:txBody>
          <a:bodyPr/>
          <a:lstStyle/>
          <a:p>
            <a:fld id="{8F9DB36D-9BA1-AE4C-9E07-50F7E114B19F}" type="datetime10">
              <a:rPr lang="es-ES_tradnl" smtClean="0"/>
              <a:t>00:52</a:t>
            </a:fld>
            <a:endParaRPr lang="es-ES_tradnl"/>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44"/>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Baselines</a:t>
            </a:r>
            <a:endParaRPr/>
          </a:p>
        </p:txBody>
      </p:sp>
      <p:pic>
        <p:nvPicPr>
          <p:cNvPr id="1121" name="Google Shape;1121;p44" descr="Diagrama&#10;&#10;Descripción generada automáticamente"/>
          <p:cNvPicPr preferRelativeResize="0"/>
          <p:nvPr/>
        </p:nvPicPr>
        <p:blipFill rotWithShape="1">
          <a:blip r:embed="rId3">
            <a:alphaModFix/>
          </a:blip>
          <a:srcRect/>
          <a:stretch/>
        </p:blipFill>
        <p:spPr>
          <a:xfrm>
            <a:off x="359447" y="1403643"/>
            <a:ext cx="8051444" cy="5061339"/>
          </a:xfrm>
          <a:prstGeom prst="rect">
            <a:avLst/>
          </a:prstGeom>
          <a:noFill/>
          <a:ln>
            <a:noFill/>
          </a:ln>
        </p:spPr>
      </p:pic>
      <p:sp>
        <p:nvSpPr>
          <p:cNvPr id="2" name="Date Placeholder 1">
            <a:extLst>
              <a:ext uri="{FF2B5EF4-FFF2-40B4-BE49-F238E27FC236}">
                <a16:creationId xmlns:a16="http://schemas.microsoft.com/office/drawing/2014/main" id="{7D0AAC24-E80D-DD33-EC29-7A358EAF103D}"/>
              </a:ext>
            </a:extLst>
          </p:cNvPr>
          <p:cNvSpPr>
            <a:spLocks noGrp="1"/>
          </p:cNvSpPr>
          <p:nvPr>
            <p:ph type="dt" idx="10"/>
          </p:nvPr>
        </p:nvSpPr>
        <p:spPr/>
        <p:txBody>
          <a:bodyPr/>
          <a:lstStyle/>
          <a:p>
            <a:fld id="{AABAEE0A-0ACD-C645-B2B3-0A0077A676B3}" type="datetime10">
              <a:rPr lang="es-ES_tradnl" smtClean="0"/>
              <a:t>00:52</a:t>
            </a:fld>
            <a:endParaRPr lang="es-ES_tradn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What</a:t>
            </a:r>
            <a:r>
              <a:rPr lang="es-ES_tradnl"/>
              <a:t> </a:t>
            </a:r>
            <a:r>
              <a:rPr lang="es-ES_tradnl" err="1"/>
              <a:t>is</a:t>
            </a:r>
            <a:r>
              <a:rPr lang="es-ES_tradnl"/>
              <a:t> Transfer </a:t>
            </a:r>
            <a:r>
              <a:rPr lang="es-ES_tradnl" err="1"/>
              <a:t>learning</a:t>
            </a:r>
            <a:r>
              <a:rPr lang="es-ES_tradnl"/>
              <a:t>?</a:t>
            </a:r>
            <a:endParaRPr lang="en"/>
          </a:p>
        </p:txBody>
      </p:sp>
      <p:pic>
        <p:nvPicPr>
          <p:cNvPr id="4" name="Imagen 3"/>
          <p:cNvPicPr>
            <a:picLocks noChangeAspect="1"/>
          </p:cNvPicPr>
          <p:nvPr/>
        </p:nvPicPr>
        <p:blipFill>
          <a:blip r:embed="rId3"/>
          <a:stretch>
            <a:fillRect/>
          </a:stretch>
        </p:blipFill>
        <p:spPr>
          <a:xfrm>
            <a:off x="1876037" y="1650360"/>
            <a:ext cx="5577463" cy="3557279"/>
          </a:xfrm>
          <a:prstGeom prst="rect">
            <a:avLst/>
          </a:prstGeom>
        </p:spPr>
      </p:pic>
      <p:sp>
        <p:nvSpPr>
          <p:cNvPr id="8" name="CuadroTexto 7"/>
          <p:cNvSpPr txBox="1"/>
          <p:nvPr/>
        </p:nvSpPr>
        <p:spPr>
          <a:xfrm>
            <a:off x="1876037" y="6550223"/>
            <a:ext cx="4643772" cy="276999"/>
          </a:xfrm>
          <a:prstGeom prst="rect">
            <a:avLst/>
          </a:prstGeom>
          <a:noFill/>
        </p:spPr>
        <p:txBody>
          <a:bodyPr wrap="none" rtlCol="0">
            <a:spAutoFit/>
          </a:bodyPr>
          <a:lstStyle/>
          <a:p>
            <a:r>
              <a:rPr lang="en" sz="1200" dirty="0">
                <a:latin typeface="Arial" panose="020B0604020202020204" pitchFamily="34" charset="0"/>
                <a:cs typeface="Arial" panose="020B0604020202020204" pitchFamily="34" charset="0"/>
              </a:rPr>
              <a:t>https://</a:t>
            </a:r>
            <a:r>
              <a:rPr lang="en" sz="1200" dirty="0" err="1">
                <a:latin typeface="Arial" panose="020B0604020202020204" pitchFamily="34" charset="0"/>
                <a:cs typeface="Arial" panose="020B0604020202020204" pitchFamily="34" charset="0"/>
              </a:rPr>
              <a:t>ruder.io</a:t>
            </a:r>
            <a:r>
              <a:rPr lang="en" sz="1200" dirty="0">
                <a:latin typeface="Arial" panose="020B0604020202020204" pitchFamily="34" charset="0"/>
                <a:cs typeface="Arial" panose="020B0604020202020204" pitchFamily="34" charset="0"/>
              </a:rPr>
              <a:t>/transfer-learning/</a:t>
            </a:r>
            <a:r>
              <a:rPr lang="en" sz="1200" dirty="0" err="1">
                <a:latin typeface="Arial" panose="020B0604020202020204" pitchFamily="34" charset="0"/>
                <a:cs typeface="Arial" panose="020B0604020202020204" pitchFamily="34" charset="0"/>
              </a:rPr>
              <a:t>index.html#whatistransferlearning</a:t>
            </a:r>
            <a:endParaRPr lang="en" sz="1200" dirty="0">
              <a:latin typeface="Arial" panose="020B0604020202020204" pitchFamily="34" charset="0"/>
              <a:cs typeface="Arial" panose="020B0604020202020204" pitchFamily="34" charset="0"/>
            </a:endParaRPr>
          </a:p>
        </p:txBody>
      </p:sp>
      <p:pic>
        <p:nvPicPr>
          <p:cNvPr id="5" name="Imagen 3">
            <a:extLst>
              <a:ext uri="{FF2B5EF4-FFF2-40B4-BE49-F238E27FC236}">
                <a16:creationId xmlns:a16="http://schemas.microsoft.com/office/drawing/2014/main" id="{AC6F159B-1546-5A46-87DA-F7CF6FD397FC}"/>
              </a:ext>
            </a:extLst>
          </p:cNvPr>
          <p:cNvPicPr>
            <a:picLocks noChangeAspect="1"/>
          </p:cNvPicPr>
          <p:nvPr/>
        </p:nvPicPr>
        <p:blipFill>
          <a:blip r:embed="rId4"/>
          <a:stretch>
            <a:fillRect/>
          </a:stretch>
        </p:blipFill>
        <p:spPr>
          <a:xfrm>
            <a:off x="1876037" y="1650359"/>
            <a:ext cx="5577462" cy="3557279"/>
          </a:xfrm>
          <a:prstGeom prst="rect">
            <a:avLst/>
          </a:prstGeom>
        </p:spPr>
      </p:pic>
      <p:sp>
        <p:nvSpPr>
          <p:cNvPr id="6" name="Marcador de texto 2">
            <a:extLst>
              <a:ext uri="{FF2B5EF4-FFF2-40B4-BE49-F238E27FC236}">
                <a16:creationId xmlns:a16="http://schemas.microsoft.com/office/drawing/2014/main" id="{26986BCC-B92F-6049-B06D-8ABD6F234747}"/>
              </a:ext>
            </a:extLst>
          </p:cNvPr>
          <p:cNvSpPr txBox="1">
            <a:spLocks/>
          </p:cNvSpPr>
          <p:nvPr/>
        </p:nvSpPr>
        <p:spPr>
          <a:xfrm>
            <a:off x="457200" y="5257798"/>
            <a:ext cx="8229600" cy="12924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rgbClr val="7F7F7F"/>
              </a:buClr>
              <a:buSzPts val="1800"/>
              <a:buFont typeface="Arial"/>
              <a:buChar char="•"/>
              <a:defRPr sz="2400" b="0" i="0" u="none" strike="noStrike" cap="none">
                <a:solidFill>
                  <a:srgbClr val="7F7F7F"/>
                </a:solidFill>
                <a:latin typeface="Arial" panose="020B0604020202020204" pitchFamily="34" charset="0"/>
                <a:ea typeface="Calibri"/>
                <a:cs typeface="Arial" panose="020B0604020202020204" pitchFamily="34" charset="0"/>
                <a:sym typeface="Calibri"/>
              </a:defRPr>
            </a:lvl1pPr>
            <a:lvl2pPr marL="914400" marR="0" lvl="1" indent="-342900" algn="l" rtl="0">
              <a:lnSpc>
                <a:spcPct val="100000"/>
              </a:lnSpc>
              <a:spcBef>
                <a:spcPts val="360"/>
              </a:spcBef>
              <a:spcAft>
                <a:spcPts val="0"/>
              </a:spcAft>
              <a:buClr>
                <a:srgbClr val="7F7F7F"/>
              </a:buClr>
              <a:buSzPts val="1800"/>
              <a:buFont typeface="Courier New"/>
              <a:buChar char="o"/>
              <a:defRPr sz="1600" b="0" i="0" u="none" strike="noStrike" cap="none">
                <a:solidFill>
                  <a:srgbClr val="7F7F7F"/>
                </a:solidFill>
                <a:latin typeface="Calibri"/>
                <a:ea typeface="Calibri"/>
                <a:cs typeface="Calibri"/>
                <a:sym typeface="Calibri"/>
              </a:defRPr>
            </a:lvl2pPr>
            <a:lvl3pPr marL="1371600" marR="0" lvl="2" indent="-342900" algn="l" rtl="0">
              <a:lnSpc>
                <a:spcPct val="100000"/>
              </a:lnSpc>
              <a:spcBef>
                <a:spcPts val="360"/>
              </a:spcBef>
              <a:spcAft>
                <a:spcPts val="0"/>
              </a:spcAft>
              <a:buClr>
                <a:srgbClr val="7F7F7F"/>
              </a:buClr>
              <a:buSzPts val="1800"/>
              <a:buFont typeface="Arial"/>
              <a:buChar char="•"/>
              <a:defRPr sz="1600" b="0" i="0" u="none" strike="noStrike" cap="none">
                <a:solidFill>
                  <a:srgbClr val="7F7F7F"/>
                </a:solidFill>
                <a:latin typeface="Calibri"/>
                <a:ea typeface="Calibri"/>
                <a:cs typeface="Calibri"/>
                <a:sym typeface="Calibri"/>
              </a:defRPr>
            </a:lvl3pPr>
            <a:lvl4pPr marL="1828800" marR="0" lvl="3" indent="-342900" algn="l" rtl="0">
              <a:lnSpc>
                <a:spcPct val="100000"/>
              </a:lnSpc>
              <a:spcBef>
                <a:spcPts val="360"/>
              </a:spcBef>
              <a:spcAft>
                <a:spcPts val="0"/>
              </a:spcAft>
              <a:buClr>
                <a:srgbClr val="7F7F7F"/>
              </a:buClr>
              <a:buSzPts val="1800"/>
              <a:buFont typeface="Courier New"/>
              <a:buChar char="o"/>
              <a:defRPr sz="1600" b="0" i="0" u="none" strike="noStrike" cap="none">
                <a:solidFill>
                  <a:srgbClr val="7F7F7F"/>
                </a:solidFill>
                <a:latin typeface="Calibri"/>
                <a:ea typeface="Calibri"/>
                <a:cs typeface="Calibri"/>
                <a:sym typeface="Calibri"/>
              </a:defRPr>
            </a:lvl4pPr>
            <a:lvl5pPr marL="2286000" marR="0" lvl="4"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Calibri"/>
                <a:ea typeface="Calibri"/>
                <a:cs typeface="Calibri"/>
                <a:sym typeface="Calibri"/>
              </a:defRPr>
            </a:lvl5pPr>
            <a:lvl6pPr marL="2743200" marR="0" lvl="5" indent="-330200" algn="l" rtl="0">
              <a:lnSpc>
                <a:spcPct val="100000"/>
              </a:lnSpc>
              <a:spcBef>
                <a:spcPts val="320"/>
              </a:spcBef>
              <a:spcAft>
                <a:spcPts val="0"/>
              </a:spcAft>
              <a:buClr>
                <a:srgbClr val="7F7F7F"/>
              </a:buClr>
              <a:buSzPts val="1600"/>
              <a:buFont typeface="Courier New"/>
              <a:buChar char="o"/>
              <a:defRPr sz="1600" b="0" i="0" u="none" strike="noStrike" cap="none">
                <a:solidFill>
                  <a:srgbClr val="7F7F7F"/>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7F7F7F"/>
              </a:buClr>
              <a:buSzPts val="1600"/>
              <a:buFont typeface="Courier New"/>
              <a:buChar char="o"/>
              <a:defRPr sz="1600" b="0" i="0" u="none" strike="noStrike" cap="none">
                <a:solidFill>
                  <a:srgbClr val="7F7F7F"/>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Century Gothic"/>
                <a:ea typeface="Century Gothic"/>
                <a:cs typeface="Century Gothic"/>
                <a:sym typeface="Century Gothic"/>
              </a:defRPr>
            </a:lvl9pPr>
          </a:lstStyle>
          <a:p>
            <a:pPr marL="114300" indent="0">
              <a:buFont typeface="Arial"/>
              <a:buNone/>
            </a:pPr>
            <a:r>
              <a:rPr lang="en" dirty="0">
                <a:solidFill>
                  <a:srgbClr val="FF0000"/>
                </a:solidFill>
              </a:rPr>
              <a:t>Transfer Learning (TL):</a:t>
            </a:r>
          </a:p>
          <a:p>
            <a:r>
              <a:rPr lang="en" sz="2000" dirty="0">
                <a:solidFill>
                  <a:schemeClr val="tx1"/>
                </a:solidFill>
              </a:rPr>
              <a:t>The ability of a system to recognize and apply knowledge and</a:t>
            </a:r>
            <a:r>
              <a:rPr lang="es-ES_tradnl" sz="2000" dirty="0">
                <a:solidFill>
                  <a:schemeClr val="tx1"/>
                </a:solidFill>
              </a:rPr>
              <a:t> </a:t>
            </a:r>
            <a:r>
              <a:rPr lang="en" sz="2000" dirty="0">
                <a:solidFill>
                  <a:schemeClr val="tx1"/>
                </a:solidFill>
              </a:rPr>
              <a:t>skills learned in previous tasks to novel tasks (in new domains)</a:t>
            </a:r>
            <a:r>
              <a:rPr lang="es-ES_tradnl" sz="2000" dirty="0">
                <a:solidFill>
                  <a:schemeClr val="tx1"/>
                </a:solidFill>
              </a:rPr>
              <a:t>.</a:t>
            </a:r>
            <a:endParaRPr lang="en" sz="2000" dirty="0">
              <a:solidFill>
                <a:schemeClr val="tx1"/>
              </a:solidFill>
            </a:endParaRPr>
          </a:p>
        </p:txBody>
      </p:sp>
      <p:sp>
        <p:nvSpPr>
          <p:cNvPr id="3" name="Date Placeholder 2">
            <a:extLst>
              <a:ext uri="{FF2B5EF4-FFF2-40B4-BE49-F238E27FC236}">
                <a16:creationId xmlns:a16="http://schemas.microsoft.com/office/drawing/2014/main" id="{6F25389B-740E-D742-898C-19087534E912}"/>
              </a:ext>
            </a:extLst>
          </p:cNvPr>
          <p:cNvSpPr>
            <a:spLocks noGrp="1"/>
          </p:cNvSpPr>
          <p:nvPr>
            <p:ph type="dt" idx="10"/>
          </p:nvPr>
        </p:nvSpPr>
        <p:spPr/>
        <p:txBody>
          <a:bodyPr/>
          <a:lstStyle/>
          <a:p>
            <a:fld id="{61866122-A468-4340-AC04-2374F67B967B}" type="datetime10">
              <a:rPr lang="es-ES_tradnl" smtClean="0"/>
              <a:t>00:52</a:t>
            </a:fld>
            <a:endParaRPr lang="es-ES_tradnl"/>
          </a:p>
        </p:txBody>
      </p:sp>
      <p:sp>
        <p:nvSpPr>
          <p:cNvPr id="7" name="Slide Number Placeholder 6">
            <a:extLst>
              <a:ext uri="{FF2B5EF4-FFF2-40B4-BE49-F238E27FC236}">
                <a16:creationId xmlns:a16="http://schemas.microsoft.com/office/drawing/2014/main" id="{F2DC6D9D-5314-A241-B2F1-8D2EB1649F6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11</a:t>
            </a:fld>
            <a:endParaRPr lang="es-ES"/>
          </a:p>
        </p:txBody>
      </p:sp>
    </p:spTree>
    <p:extLst>
      <p:ext uri="{BB962C8B-B14F-4D97-AF65-F5344CB8AC3E}">
        <p14:creationId xmlns:p14="http://schemas.microsoft.com/office/powerpoint/2010/main" val="1209655422"/>
      </p:ext>
    </p:extLst>
  </p:cSld>
  <p:clrMapOvr>
    <a:masterClrMapping/>
  </p:clrMapOvr>
  <mc:AlternateContent xmlns:mc="http://schemas.openxmlformats.org/markup-compatibility/2006" xmlns:p14="http://schemas.microsoft.com/office/powerpoint/2010/main">
    <mc:Choice Requires="p14">
      <p:transition p14:dur="10" advTm="21999">
        <p:fade/>
      </p:transition>
    </mc:Choice>
    <mc:Fallback xmlns="">
      <p:transition advTm="21999">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47"/>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dirty="0"/>
              <a:t>Results and analysis (</a:t>
            </a:r>
            <a:r>
              <a:rPr lang="en-GB" dirty="0" err="1"/>
              <a:t>OptSSL</a:t>
            </a:r>
            <a:r>
              <a:rPr lang="en-GB" dirty="0"/>
              <a:t>)</a:t>
            </a:r>
            <a:endParaRPr dirty="0"/>
          </a:p>
        </p:txBody>
      </p:sp>
      <p:graphicFrame>
        <p:nvGraphicFramePr>
          <p:cNvPr id="1146" name="Google Shape;1146;p47"/>
          <p:cNvGraphicFramePr/>
          <p:nvPr/>
        </p:nvGraphicFramePr>
        <p:xfrm>
          <a:off x="4666593" y="4485011"/>
          <a:ext cx="4286251" cy="1979971"/>
        </p:xfrm>
        <a:graphic>
          <a:graphicData uri="http://schemas.openxmlformats.org/drawingml/2006/table">
            <a:tbl>
              <a:tblPr firstRow="1" bandRow="1">
                <a:noFill/>
              </a:tblPr>
              <a:tblGrid>
                <a:gridCol w="1251302">
                  <a:extLst>
                    <a:ext uri="{9D8B030D-6E8A-4147-A177-3AD203B41FA5}">
                      <a16:colId xmlns:a16="http://schemas.microsoft.com/office/drawing/2014/main" val="20000"/>
                    </a:ext>
                  </a:extLst>
                </a:gridCol>
                <a:gridCol w="798360">
                  <a:extLst>
                    <a:ext uri="{9D8B030D-6E8A-4147-A177-3AD203B41FA5}">
                      <a16:colId xmlns:a16="http://schemas.microsoft.com/office/drawing/2014/main" val="20001"/>
                    </a:ext>
                  </a:extLst>
                </a:gridCol>
                <a:gridCol w="1151485">
                  <a:extLst>
                    <a:ext uri="{9D8B030D-6E8A-4147-A177-3AD203B41FA5}">
                      <a16:colId xmlns:a16="http://schemas.microsoft.com/office/drawing/2014/main" val="20002"/>
                    </a:ext>
                  </a:extLst>
                </a:gridCol>
                <a:gridCol w="1085104">
                  <a:extLst>
                    <a:ext uri="{9D8B030D-6E8A-4147-A177-3AD203B41FA5}">
                      <a16:colId xmlns:a16="http://schemas.microsoft.com/office/drawing/2014/main" val="20003"/>
                    </a:ext>
                  </a:extLst>
                </a:gridCol>
              </a:tblGrid>
              <a:tr h="334505">
                <a:tc rowSpan="2">
                  <a:txBody>
                    <a:bodyPr/>
                    <a:lstStyle/>
                    <a:p>
                      <a:pPr marL="0" marR="0" lvl="0" indent="0" algn="ctr" rtl="0">
                        <a:spcBef>
                          <a:spcPts val="0"/>
                        </a:spcBef>
                        <a:spcAft>
                          <a:spcPts val="0"/>
                        </a:spcAft>
                        <a:buNone/>
                      </a:pPr>
                      <a:r>
                        <a:rPr lang="en-GB" sz="1600"/>
                        <a:t>SSL Model</a:t>
                      </a:r>
                      <a:endParaRPr sz="1600"/>
                    </a:p>
                  </a:txBody>
                  <a:tcPr marL="68575" marR="68575" marT="34300" marB="34300" anchor="ctr"/>
                </a:tc>
                <a:tc rowSpan="2">
                  <a:txBody>
                    <a:bodyPr/>
                    <a:lstStyle/>
                    <a:p>
                      <a:pPr marL="0" marR="0" lvl="0" indent="0" algn="ctr" rtl="0">
                        <a:spcBef>
                          <a:spcPts val="0"/>
                        </a:spcBef>
                        <a:spcAft>
                          <a:spcPts val="0"/>
                        </a:spcAft>
                        <a:buNone/>
                      </a:pPr>
                      <a:r>
                        <a:rPr lang="en-GB" sz="1600"/>
                        <a:t>λ</a:t>
                      </a:r>
                      <a:endParaRPr sz="1600"/>
                    </a:p>
                  </a:txBody>
                  <a:tcPr marL="68575" marR="68575" marT="34300" marB="34300" anchor="ctr"/>
                </a:tc>
                <a:tc gridSpan="2">
                  <a:txBody>
                    <a:bodyPr/>
                    <a:lstStyle/>
                    <a:p>
                      <a:pPr marL="0" marR="0" lvl="0" indent="0" algn="ctr" rtl="0">
                        <a:spcBef>
                          <a:spcPts val="0"/>
                        </a:spcBef>
                        <a:spcAft>
                          <a:spcPts val="0"/>
                        </a:spcAft>
                        <a:buNone/>
                      </a:pPr>
                      <a:r>
                        <a:rPr lang="en-GB" sz="1600"/>
                        <a:t>K-NN Acc.</a:t>
                      </a:r>
                      <a:endParaRPr sz="2000"/>
                    </a:p>
                  </a:txBody>
                  <a:tcPr marL="68575" marR="68575" marT="34300" marB="34300"/>
                </a:tc>
                <a:tc hMerge="1">
                  <a:txBody>
                    <a:bodyPr/>
                    <a:lstStyle/>
                    <a:p>
                      <a:endParaRPr lang="en-ES"/>
                    </a:p>
                  </a:txBody>
                  <a:tcPr/>
                </a:tc>
                <a:extLst>
                  <a:ext uri="{0D108BD9-81ED-4DB2-BD59-A6C34878D82A}">
                    <a16:rowId xmlns:a16="http://schemas.microsoft.com/office/drawing/2014/main" val="10000"/>
                  </a:ext>
                </a:extLst>
              </a:tr>
              <a:tr h="463967">
                <a:tc vMerge="1">
                  <a:txBody>
                    <a:bodyPr/>
                    <a:lstStyle/>
                    <a:p>
                      <a:endParaRPr lang="en-ES"/>
                    </a:p>
                  </a:txBody>
                  <a:tcPr/>
                </a:tc>
                <a:tc vMerge="1">
                  <a:txBody>
                    <a:bodyPr/>
                    <a:lstStyle/>
                    <a:p>
                      <a:endParaRPr lang="en-ES"/>
                    </a:p>
                  </a:txBody>
                  <a:tcPr/>
                </a:tc>
                <a:tc>
                  <a:txBody>
                    <a:bodyPr/>
                    <a:lstStyle/>
                    <a:p>
                      <a:pPr marL="0" marR="0" lvl="0" indent="0" algn="ctr" rtl="0">
                        <a:spcBef>
                          <a:spcPts val="0"/>
                        </a:spcBef>
                        <a:spcAft>
                          <a:spcPts val="0"/>
                        </a:spcAft>
                        <a:buNone/>
                      </a:pPr>
                      <a:r>
                        <a:rPr lang="en-GB" sz="1100" b="1">
                          <a:solidFill>
                            <a:schemeClr val="lt1"/>
                          </a:solidFill>
                          <a:latin typeface="Calibri"/>
                          <a:ea typeface="Calibri"/>
                          <a:cs typeface="Calibri"/>
                          <a:sym typeface="Calibri"/>
                        </a:rPr>
                        <a:t>Top 1 acc. (%)</a:t>
                      </a:r>
                      <a:endParaRPr sz="2000"/>
                    </a:p>
                  </a:txBody>
                  <a:tcPr marL="68575" marR="68575" marT="34300" marB="34300">
                    <a:solidFill>
                      <a:schemeClr val="accent1"/>
                    </a:solidFill>
                  </a:tcPr>
                </a:tc>
                <a:tc>
                  <a:txBody>
                    <a:bodyPr/>
                    <a:lstStyle/>
                    <a:p>
                      <a:pPr marL="0" marR="0" lvl="0" indent="0" algn="ctr" rtl="0">
                        <a:lnSpc>
                          <a:spcPct val="100000"/>
                        </a:lnSpc>
                        <a:spcBef>
                          <a:spcPts val="0"/>
                        </a:spcBef>
                        <a:spcAft>
                          <a:spcPts val="0"/>
                        </a:spcAft>
                        <a:buClr>
                          <a:schemeClr val="lt1"/>
                        </a:buClr>
                        <a:buSzPts val="900"/>
                        <a:buFont typeface="Calibri"/>
                        <a:buNone/>
                      </a:pPr>
                      <a:r>
                        <a:rPr lang="en-GB" sz="1100" b="1">
                          <a:solidFill>
                            <a:schemeClr val="lt1"/>
                          </a:solidFill>
                          <a:latin typeface="Calibri"/>
                          <a:ea typeface="Calibri"/>
                          <a:cs typeface="Calibri"/>
                          <a:sym typeface="Calibri"/>
                        </a:rPr>
                        <a:t>Top 5 acc. (%)</a:t>
                      </a:r>
                      <a:endParaRPr sz="2000"/>
                    </a:p>
                    <a:p>
                      <a:pPr marL="0" marR="0" lvl="0" indent="0" algn="ctr" rtl="0">
                        <a:spcBef>
                          <a:spcPts val="0"/>
                        </a:spcBef>
                        <a:spcAft>
                          <a:spcPts val="0"/>
                        </a:spcAft>
                        <a:buNone/>
                      </a:pPr>
                      <a:endParaRPr sz="1050" b="1">
                        <a:solidFill>
                          <a:schemeClr val="lt1"/>
                        </a:solidFill>
                        <a:latin typeface="Calibri"/>
                        <a:ea typeface="Calibri"/>
                        <a:cs typeface="Calibri"/>
                        <a:sym typeface="Calibri"/>
                      </a:endParaRPr>
                    </a:p>
                  </a:txBody>
                  <a:tcPr marL="68575" marR="68575" marT="34300" marB="34300">
                    <a:solidFill>
                      <a:schemeClr val="accent1"/>
                    </a:solidFill>
                  </a:tcPr>
                </a:tc>
                <a:extLst>
                  <a:ext uri="{0D108BD9-81ED-4DB2-BD59-A6C34878D82A}">
                    <a16:rowId xmlns:a16="http://schemas.microsoft.com/office/drawing/2014/main" val="10001"/>
                  </a:ext>
                </a:extLst>
              </a:tr>
              <a:tr h="393833">
                <a:tc>
                  <a:txBody>
                    <a:bodyPr/>
                    <a:lstStyle/>
                    <a:p>
                      <a:pPr marL="0" marR="0" lvl="0" indent="0" algn="ctr" rtl="0">
                        <a:spcBef>
                          <a:spcPts val="0"/>
                        </a:spcBef>
                        <a:spcAft>
                          <a:spcPts val="0"/>
                        </a:spcAft>
                        <a:buNone/>
                      </a:pPr>
                      <a:r>
                        <a:rPr lang="en-GB" sz="1600"/>
                        <a:t>Barlow Twins</a:t>
                      </a:r>
                      <a:endParaRPr sz="1600"/>
                    </a:p>
                  </a:txBody>
                  <a:tcPr marL="68575" marR="68575" marT="34300" marB="34300">
                    <a:solidFill>
                      <a:srgbClr val="D8D8D8"/>
                    </a:solidFill>
                  </a:tcPr>
                </a:tc>
                <a:tc>
                  <a:txBody>
                    <a:bodyPr/>
                    <a:lstStyle/>
                    <a:p>
                      <a:pPr marL="0" marR="0" lvl="0" indent="0" algn="ctr" rtl="0">
                        <a:spcBef>
                          <a:spcPts val="0"/>
                        </a:spcBef>
                        <a:spcAft>
                          <a:spcPts val="0"/>
                        </a:spcAft>
                        <a:buNone/>
                      </a:pPr>
                      <a:r>
                        <a:rPr lang="en-GB" sz="1600"/>
                        <a:t>0,0051</a:t>
                      </a:r>
                      <a:endParaRPr sz="2000"/>
                    </a:p>
                  </a:txBody>
                  <a:tcPr marL="68575" marR="68575" marT="34300" marB="34300">
                    <a:solidFill>
                      <a:srgbClr val="D8D8D8"/>
                    </a:solidFill>
                  </a:tcPr>
                </a:tc>
                <a:tc>
                  <a:txBody>
                    <a:bodyPr/>
                    <a:lstStyle/>
                    <a:p>
                      <a:pPr marL="0" marR="0" lvl="0" indent="0" algn="ctr" rtl="0">
                        <a:spcBef>
                          <a:spcPts val="0"/>
                        </a:spcBef>
                        <a:spcAft>
                          <a:spcPts val="0"/>
                        </a:spcAft>
                        <a:buNone/>
                      </a:pPr>
                      <a:r>
                        <a:rPr lang="en-GB" sz="1600"/>
                        <a:t>49,89</a:t>
                      </a:r>
                      <a:endParaRPr sz="2000"/>
                    </a:p>
                  </a:txBody>
                  <a:tcPr marL="68575" marR="68575" marT="34300" marB="34300">
                    <a:solidFill>
                      <a:srgbClr val="D8D8D8"/>
                    </a:solidFill>
                  </a:tcPr>
                </a:tc>
                <a:tc>
                  <a:txBody>
                    <a:bodyPr/>
                    <a:lstStyle/>
                    <a:p>
                      <a:pPr marL="0" marR="0" lvl="0" indent="0" algn="ctr" rtl="0">
                        <a:spcBef>
                          <a:spcPts val="0"/>
                        </a:spcBef>
                        <a:spcAft>
                          <a:spcPts val="0"/>
                        </a:spcAft>
                        <a:buNone/>
                      </a:pPr>
                      <a:r>
                        <a:rPr lang="en-GB" sz="1600"/>
                        <a:t>79,07</a:t>
                      </a:r>
                      <a:endParaRPr sz="2000"/>
                    </a:p>
                  </a:txBody>
                  <a:tcPr marL="68575" marR="68575" marT="34300" marB="34300">
                    <a:solidFill>
                      <a:srgbClr val="D8D8D8"/>
                    </a:solidFill>
                  </a:tcPr>
                </a:tc>
                <a:extLst>
                  <a:ext uri="{0D108BD9-81ED-4DB2-BD59-A6C34878D82A}">
                    <a16:rowId xmlns:a16="http://schemas.microsoft.com/office/drawing/2014/main" val="10002"/>
                  </a:ext>
                </a:extLst>
              </a:tr>
              <a:tr h="393833">
                <a:tc>
                  <a:txBody>
                    <a:bodyPr/>
                    <a:lstStyle/>
                    <a:p>
                      <a:pPr marL="0" marR="0" lvl="0" indent="0" algn="ctr" rtl="0">
                        <a:spcBef>
                          <a:spcPts val="0"/>
                        </a:spcBef>
                        <a:spcAft>
                          <a:spcPts val="0"/>
                        </a:spcAft>
                        <a:buNone/>
                      </a:pPr>
                      <a:r>
                        <a:rPr lang="en-GB" sz="1600"/>
                        <a:t>SimSiam</a:t>
                      </a:r>
                      <a:endParaRPr sz="1600"/>
                    </a:p>
                  </a:txBody>
                  <a:tcPr marL="68575" marR="68575" marT="34300" marB="34300">
                    <a:solidFill>
                      <a:srgbClr val="D8D8D8"/>
                    </a:solidFill>
                  </a:tcPr>
                </a:tc>
                <a:tc>
                  <a:txBody>
                    <a:bodyPr/>
                    <a:lstStyle/>
                    <a:p>
                      <a:pPr marL="0" marR="0" lvl="0" indent="0" algn="ctr" rtl="0">
                        <a:spcBef>
                          <a:spcPts val="0"/>
                        </a:spcBef>
                        <a:spcAft>
                          <a:spcPts val="0"/>
                        </a:spcAft>
                        <a:buNone/>
                      </a:pPr>
                      <a:r>
                        <a:rPr lang="en-GB" sz="1600"/>
                        <a:t>-</a:t>
                      </a:r>
                      <a:endParaRPr sz="2000"/>
                    </a:p>
                  </a:txBody>
                  <a:tcPr marL="68575" marR="68575" marT="34300" marB="34300">
                    <a:solidFill>
                      <a:srgbClr val="D8D8D8"/>
                    </a:solidFill>
                  </a:tcPr>
                </a:tc>
                <a:tc>
                  <a:txBody>
                    <a:bodyPr/>
                    <a:lstStyle/>
                    <a:p>
                      <a:pPr marL="0" marR="0" lvl="0" indent="0" algn="ctr" rtl="0">
                        <a:spcBef>
                          <a:spcPts val="0"/>
                        </a:spcBef>
                        <a:spcAft>
                          <a:spcPts val="0"/>
                        </a:spcAft>
                        <a:buNone/>
                      </a:pPr>
                      <a:r>
                        <a:rPr lang="en-GB" sz="1600"/>
                        <a:t>54,33</a:t>
                      </a:r>
                      <a:endParaRPr sz="2000"/>
                    </a:p>
                  </a:txBody>
                  <a:tcPr marL="68575" marR="68575" marT="34300" marB="34300">
                    <a:solidFill>
                      <a:srgbClr val="D8D8D8"/>
                    </a:solidFill>
                  </a:tcPr>
                </a:tc>
                <a:tc>
                  <a:txBody>
                    <a:bodyPr/>
                    <a:lstStyle/>
                    <a:p>
                      <a:pPr marL="0" marR="0" lvl="0" indent="0" algn="ctr" rtl="0">
                        <a:spcBef>
                          <a:spcPts val="0"/>
                        </a:spcBef>
                        <a:spcAft>
                          <a:spcPts val="0"/>
                        </a:spcAft>
                        <a:buNone/>
                      </a:pPr>
                      <a:r>
                        <a:rPr lang="en-GB" sz="1600"/>
                        <a:t>81,62</a:t>
                      </a:r>
                      <a:endParaRPr sz="2000"/>
                    </a:p>
                  </a:txBody>
                  <a:tcPr marL="68575" marR="68575" marT="34300" marB="34300">
                    <a:solidFill>
                      <a:srgbClr val="D8D8D8"/>
                    </a:solidFill>
                  </a:tcPr>
                </a:tc>
                <a:extLst>
                  <a:ext uri="{0D108BD9-81ED-4DB2-BD59-A6C34878D82A}">
                    <a16:rowId xmlns:a16="http://schemas.microsoft.com/office/drawing/2014/main" val="10003"/>
                  </a:ext>
                </a:extLst>
              </a:tr>
              <a:tr h="393833">
                <a:tc>
                  <a:txBody>
                    <a:bodyPr/>
                    <a:lstStyle/>
                    <a:p>
                      <a:pPr marL="0" marR="0" lvl="0" indent="0" algn="ctr" rtl="0">
                        <a:spcBef>
                          <a:spcPts val="0"/>
                        </a:spcBef>
                        <a:spcAft>
                          <a:spcPts val="0"/>
                        </a:spcAft>
                        <a:buNone/>
                      </a:pPr>
                      <a:r>
                        <a:rPr lang="en-GB" sz="1600"/>
                        <a:t>OptSSL</a:t>
                      </a:r>
                      <a:endParaRPr sz="1600"/>
                    </a:p>
                  </a:txBody>
                  <a:tcPr marL="68575" marR="68575" marT="34300" marB="34300">
                    <a:solidFill>
                      <a:srgbClr val="D8D8D8"/>
                    </a:solidFill>
                  </a:tcPr>
                </a:tc>
                <a:tc>
                  <a:txBody>
                    <a:bodyPr/>
                    <a:lstStyle/>
                    <a:p>
                      <a:pPr marL="0" marR="0" lvl="0" indent="0" algn="ctr" rtl="0">
                        <a:spcBef>
                          <a:spcPts val="0"/>
                        </a:spcBef>
                        <a:spcAft>
                          <a:spcPts val="0"/>
                        </a:spcAft>
                        <a:buNone/>
                      </a:pPr>
                      <a:r>
                        <a:rPr lang="en-GB" sz="1600"/>
                        <a:t>0,5</a:t>
                      </a:r>
                      <a:endParaRPr sz="2000"/>
                    </a:p>
                  </a:txBody>
                  <a:tcPr marL="68575" marR="68575" marT="34300" marB="34300">
                    <a:solidFill>
                      <a:srgbClr val="D8D8D8"/>
                    </a:solidFill>
                  </a:tcPr>
                </a:tc>
                <a:tc>
                  <a:txBody>
                    <a:bodyPr/>
                    <a:lstStyle/>
                    <a:p>
                      <a:pPr marL="0" marR="0" lvl="0" indent="0" algn="ctr" rtl="0">
                        <a:spcBef>
                          <a:spcPts val="0"/>
                        </a:spcBef>
                        <a:spcAft>
                          <a:spcPts val="0"/>
                        </a:spcAft>
                        <a:buNone/>
                      </a:pPr>
                      <a:r>
                        <a:rPr lang="en-GB" sz="1600" b="1"/>
                        <a:t>63,52</a:t>
                      </a:r>
                      <a:endParaRPr sz="2000"/>
                    </a:p>
                  </a:txBody>
                  <a:tcPr marL="68575" marR="68575" marT="34300" marB="34300">
                    <a:solidFill>
                      <a:srgbClr val="D8D8D8"/>
                    </a:solidFill>
                  </a:tcPr>
                </a:tc>
                <a:tc>
                  <a:txBody>
                    <a:bodyPr/>
                    <a:lstStyle/>
                    <a:p>
                      <a:pPr marL="0" marR="0" lvl="0" indent="0" algn="ctr" rtl="0">
                        <a:spcBef>
                          <a:spcPts val="0"/>
                        </a:spcBef>
                        <a:spcAft>
                          <a:spcPts val="0"/>
                        </a:spcAft>
                        <a:buNone/>
                      </a:pPr>
                      <a:r>
                        <a:rPr lang="en-GB" sz="1600" b="1" dirty="0"/>
                        <a:t>87,48</a:t>
                      </a:r>
                      <a:endParaRPr sz="2000" dirty="0"/>
                    </a:p>
                  </a:txBody>
                  <a:tcPr marL="68575" marR="68575" marT="34300" marB="34300">
                    <a:solidFill>
                      <a:srgbClr val="D8D8D8"/>
                    </a:solidFill>
                  </a:tcPr>
                </a:tc>
                <a:extLst>
                  <a:ext uri="{0D108BD9-81ED-4DB2-BD59-A6C34878D82A}">
                    <a16:rowId xmlns:a16="http://schemas.microsoft.com/office/drawing/2014/main" val="10004"/>
                  </a:ext>
                </a:extLst>
              </a:tr>
            </a:tbl>
          </a:graphicData>
        </a:graphic>
      </p:graphicFrame>
      <p:graphicFrame>
        <p:nvGraphicFramePr>
          <p:cNvPr id="1147" name="Google Shape;1147;p47"/>
          <p:cNvGraphicFramePr/>
          <p:nvPr/>
        </p:nvGraphicFramePr>
        <p:xfrm>
          <a:off x="191156" y="1866633"/>
          <a:ext cx="4160164" cy="3608363"/>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2EE53205-2314-86F7-1707-76DDE1F403A8}"/>
              </a:ext>
            </a:extLst>
          </p:cNvPr>
          <p:cNvSpPr>
            <a:spLocks noGrp="1"/>
          </p:cNvSpPr>
          <p:nvPr>
            <p:ph type="dt" idx="10"/>
          </p:nvPr>
        </p:nvSpPr>
        <p:spPr/>
        <p:txBody>
          <a:bodyPr/>
          <a:lstStyle/>
          <a:p>
            <a:fld id="{C9FA4E65-6366-C24D-9E47-23ECBA7B144B}" type="datetime10">
              <a:rPr lang="es-ES_tradnl" smtClean="0"/>
              <a:t>00:52</a:t>
            </a:fld>
            <a:endParaRPr lang="es-ES_tradnl"/>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pic>
        <p:nvPicPr>
          <p:cNvPr id="1237" name="Google Shape;1237;p58" descr="/tmp/beautiful_ai_exports/6c458022-a3de-414c-8a72-bdc755421f30.jpg"/>
          <p:cNvPicPr preferRelativeResize="0"/>
          <p:nvPr/>
        </p:nvPicPr>
        <p:blipFill rotWithShape="1">
          <a:blip r:embed="rId3">
            <a:alphaModFix/>
          </a:blip>
          <a:srcRect l="1692"/>
          <a:stretch/>
        </p:blipFill>
        <p:spPr>
          <a:xfrm>
            <a:off x="154744" y="1448094"/>
            <a:ext cx="8989255" cy="5143500"/>
          </a:xfrm>
          <a:prstGeom prst="rect">
            <a:avLst/>
          </a:prstGeom>
          <a:noFill/>
          <a:ln>
            <a:noFill/>
          </a:ln>
        </p:spPr>
      </p:pic>
      <p:sp>
        <p:nvSpPr>
          <p:cNvPr id="1238" name="Google Shape;1238;p58"/>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dirty="0"/>
              <a:t>Comparison</a:t>
            </a:r>
            <a:endParaRPr dirty="0"/>
          </a:p>
        </p:txBody>
      </p:sp>
    </p:spTree>
    <p:extLst>
      <p:ext uri="{BB962C8B-B14F-4D97-AF65-F5344CB8AC3E}">
        <p14:creationId xmlns:p14="http://schemas.microsoft.com/office/powerpoint/2010/main" val="38904300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4428262" y="2245179"/>
            <a:ext cx="4620817" cy="3256257"/>
          </a:xfrm>
          <a:prstGeom prst="rect">
            <a:avLst/>
          </a:prstGeom>
        </p:spPr>
      </p:pic>
      <p:pic>
        <p:nvPicPr>
          <p:cNvPr id="8" name="Imagen 7"/>
          <p:cNvPicPr>
            <a:picLocks noChangeAspect="1"/>
          </p:cNvPicPr>
          <p:nvPr/>
        </p:nvPicPr>
        <p:blipFill>
          <a:blip r:embed="rId4"/>
          <a:stretch>
            <a:fillRect/>
          </a:stretch>
        </p:blipFill>
        <p:spPr>
          <a:xfrm>
            <a:off x="175533" y="2236051"/>
            <a:ext cx="4178754" cy="3282435"/>
          </a:xfrm>
          <a:prstGeom prst="rect">
            <a:avLst/>
          </a:prstGeom>
        </p:spPr>
      </p:pic>
      <p:sp>
        <p:nvSpPr>
          <p:cNvPr id="5" name="CuadroTexto 4"/>
          <p:cNvSpPr txBox="1"/>
          <p:nvPr/>
        </p:nvSpPr>
        <p:spPr>
          <a:xfrm>
            <a:off x="435584" y="475934"/>
            <a:ext cx="8743950" cy="600164"/>
          </a:xfrm>
          <a:prstGeom prst="rect">
            <a:avLst/>
          </a:prstGeom>
          <a:noFill/>
        </p:spPr>
        <p:txBody>
          <a:bodyPr wrap="square" rtlCol="0">
            <a:spAutoFit/>
          </a:bodyPr>
          <a:lstStyle/>
          <a:p>
            <a:r>
              <a:rPr lang="es-ES" sz="3300" dirty="0" err="1">
                <a:solidFill>
                  <a:schemeClr val="bg1"/>
                </a:solidFill>
                <a:latin typeface="Book Antiqua" panose="02040602050305030304" pitchFamily="18" charset="0"/>
              </a:rPr>
              <a:t>Quantitative</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Results</a:t>
            </a:r>
            <a:r>
              <a:rPr lang="es-ES" sz="3300" dirty="0">
                <a:solidFill>
                  <a:schemeClr val="bg1"/>
                </a:solidFill>
                <a:latin typeface="Book Antiqua" panose="02040602050305030304" pitchFamily="18" charset="0"/>
              </a:rPr>
              <a:t>: CIFAR</a:t>
            </a:r>
          </a:p>
        </p:txBody>
      </p:sp>
      <p:sp>
        <p:nvSpPr>
          <p:cNvPr id="6" name="Rectángulo 5"/>
          <p:cNvSpPr/>
          <p:nvPr/>
        </p:nvSpPr>
        <p:spPr>
          <a:xfrm>
            <a:off x="0" y="857250"/>
            <a:ext cx="64294" cy="892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3" name="CuadroTexto 2"/>
          <p:cNvSpPr txBox="1"/>
          <p:nvPr/>
        </p:nvSpPr>
        <p:spPr>
          <a:xfrm>
            <a:off x="1712460" y="1937280"/>
            <a:ext cx="1104900" cy="253916"/>
          </a:xfrm>
          <a:prstGeom prst="rect">
            <a:avLst/>
          </a:prstGeom>
          <a:noFill/>
        </p:spPr>
        <p:txBody>
          <a:bodyPr wrap="square" rtlCol="0">
            <a:spAutoFit/>
          </a:bodyPr>
          <a:lstStyle/>
          <a:p>
            <a:r>
              <a:rPr lang="es-ES" sz="1050" dirty="0">
                <a:latin typeface="Book Antiqua" panose="02040602050305030304" pitchFamily="18" charset="0"/>
              </a:rPr>
              <a:t>CIFAR-10</a:t>
            </a:r>
          </a:p>
        </p:txBody>
      </p:sp>
      <p:sp>
        <p:nvSpPr>
          <p:cNvPr id="9" name="CuadroTexto 8"/>
          <p:cNvSpPr txBox="1"/>
          <p:nvPr/>
        </p:nvSpPr>
        <p:spPr>
          <a:xfrm>
            <a:off x="6366103" y="1937280"/>
            <a:ext cx="1104900" cy="253916"/>
          </a:xfrm>
          <a:prstGeom prst="rect">
            <a:avLst/>
          </a:prstGeom>
          <a:noFill/>
        </p:spPr>
        <p:txBody>
          <a:bodyPr wrap="square" rtlCol="0">
            <a:spAutoFit/>
          </a:bodyPr>
          <a:lstStyle/>
          <a:p>
            <a:r>
              <a:rPr lang="es-ES" sz="1050" dirty="0">
                <a:latin typeface="Book Antiqua" panose="02040602050305030304" pitchFamily="18" charset="0"/>
              </a:rPr>
              <a:t>CIFAR-100</a:t>
            </a:r>
          </a:p>
        </p:txBody>
      </p:sp>
      <p:sp>
        <p:nvSpPr>
          <p:cNvPr id="20" name="Date Placeholder 19">
            <a:extLst>
              <a:ext uri="{FF2B5EF4-FFF2-40B4-BE49-F238E27FC236}">
                <a16:creationId xmlns:a16="http://schemas.microsoft.com/office/drawing/2014/main" id="{01F33FB6-23DD-971E-6432-A40834379B86}"/>
              </a:ext>
            </a:extLst>
          </p:cNvPr>
          <p:cNvSpPr>
            <a:spLocks noGrp="1"/>
          </p:cNvSpPr>
          <p:nvPr>
            <p:ph type="dt" idx="10"/>
          </p:nvPr>
        </p:nvSpPr>
        <p:spPr/>
        <p:txBody>
          <a:bodyPr/>
          <a:lstStyle/>
          <a:p>
            <a:fld id="{D1208985-FCB8-2543-B1E4-85F226577047}" type="datetime10">
              <a:rPr lang="es-ES_tradnl" smtClean="0"/>
              <a:t>00:52</a:t>
            </a:fld>
            <a:endParaRPr lang="es-ES_tradnl"/>
          </a:p>
        </p:txBody>
      </p:sp>
      <p:sp>
        <p:nvSpPr>
          <p:cNvPr id="7" name="TextBox 6">
            <a:extLst>
              <a:ext uri="{FF2B5EF4-FFF2-40B4-BE49-F238E27FC236}">
                <a16:creationId xmlns:a16="http://schemas.microsoft.com/office/drawing/2014/main" id="{B5FDDA5A-36CD-BC79-FD2F-24C3E7854223}"/>
              </a:ext>
            </a:extLst>
          </p:cNvPr>
          <p:cNvSpPr txBox="1"/>
          <p:nvPr/>
        </p:nvSpPr>
        <p:spPr>
          <a:xfrm>
            <a:off x="234599" y="5259448"/>
            <a:ext cx="683200" cy="246221"/>
          </a:xfrm>
          <a:prstGeom prst="rect">
            <a:avLst/>
          </a:prstGeom>
          <a:solidFill>
            <a:schemeClr val="bg1"/>
          </a:solidFill>
        </p:spPr>
        <p:txBody>
          <a:bodyPr wrap="square" rtlCol="0">
            <a:spAutoFit/>
          </a:bodyPr>
          <a:lstStyle/>
          <a:p>
            <a:r>
              <a:rPr lang="en-GB" sz="1000" dirty="0"/>
              <a:t>All4One</a:t>
            </a:r>
          </a:p>
        </p:txBody>
      </p:sp>
      <p:sp>
        <p:nvSpPr>
          <p:cNvPr id="12" name="TextBox 11">
            <a:extLst>
              <a:ext uri="{FF2B5EF4-FFF2-40B4-BE49-F238E27FC236}">
                <a16:creationId xmlns:a16="http://schemas.microsoft.com/office/drawing/2014/main" id="{07995EA6-8796-9901-4AA4-36200E36D45A}"/>
              </a:ext>
            </a:extLst>
          </p:cNvPr>
          <p:cNvSpPr txBox="1"/>
          <p:nvPr/>
        </p:nvSpPr>
        <p:spPr>
          <a:xfrm>
            <a:off x="4465959" y="5291842"/>
            <a:ext cx="683200" cy="246221"/>
          </a:xfrm>
          <a:prstGeom prst="rect">
            <a:avLst/>
          </a:prstGeom>
          <a:solidFill>
            <a:schemeClr val="bg1"/>
          </a:solidFill>
        </p:spPr>
        <p:txBody>
          <a:bodyPr wrap="square" rtlCol="0">
            <a:spAutoFit/>
          </a:bodyPr>
          <a:lstStyle/>
          <a:p>
            <a:r>
              <a:rPr lang="en-GB" sz="1000" dirty="0"/>
              <a:t>All4One</a:t>
            </a:r>
          </a:p>
        </p:txBody>
      </p:sp>
    </p:spTree>
    <p:extLst>
      <p:ext uri="{BB962C8B-B14F-4D97-AF65-F5344CB8AC3E}">
        <p14:creationId xmlns:p14="http://schemas.microsoft.com/office/powerpoint/2010/main" val="24484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69847" y="508183"/>
            <a:ext cx="8743950" cy="600164"/>
          </a:xfrm>
          <a:prstGeom prst="rect">
            <a:avLst/>
          </a:prstGeom>
          <a:noFill/>
        </p:spPr>
        <p:txBody>
          <a:bodyPr wrap="square" rtlCol="0">
            <a:spAutoFit/>
          </a:bodyPr>
          <a:lstStyle/>
          <a:p>
            <a:r>
              <a:rPr lang="es-ES" sz="3300" dirty="0" err="1">
                <a:solidFill>
                  <a:schemeClr val="bg1"/>
                </a:solidFill>
                <a:latin typeface="Book Antiqua" panose="02040602050305030304" pitchFamily="18" charset="0"/>
              </a:rPr>
              <a:t>Quantitative</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Results</a:t>
            </a:r>
            <a:r>
              <a:rPr lang="es-ES" sz="3300" dirty="0">
                <a:solidFill>
                  <a:schemeClr val="bg1"/>
                </a:solidFill>
                <a:latin typeface="Book Antiqua" panose="02040602050305030304" pitchFamily="18" charset="0"/>
              </a:rPr>
              <a:t>: ImageNet-100</a:t>
            </a:r>
          </a:p>
        </p:txBody>
      </p:sp>
      <p:sp>
        <p:nvSpPr>
          <p:cNvPr id="6" name="Rectángulo 5"/>
          <p:cNvSpPr/>
          <p:nvPr/>
        </p:nvSpPr>
        <p:spPr>
          <a:xfrm>
            <a:off x="0" y="857250"/>
            <a:ext cx="64294" cy="892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grpSp>
        <p:nvGrpSpPr>
          <p:cNvPr id="8" name="Group 7">
            <a:extLst>
              <a:ext uri="{FF2B5EF4-FFF2-40B4-BE49-F238E27FC236}">
                <a16:creationId xmlns:a16="http://schemas.microsoft.com/office/drawing/2014/main" id="{26B777F7-FC14-2F8E-3F60-5C4290415FEC}"/>
              </a:ext>
            </a:extLst>
          </p:cNvPr>
          <p:cNvGrpSpPr/>
          <p:nvPr/>
        </p:nvGrpSpPr>
        <p:grpSpPr>
          <a:xfrm>
            <a:off x="880836" y="1750219"/>
            <a:ext cx="7382328" cy="4910893"/>
            <a:chOff x="1202872" y="1718507"/>
            <a:chExt cx="6177643" cy="3684523"/>
          </a:xfrm>
        </p:grpSpPr>
        <p:pic>
          <p:nvPicPr>
            <p:cNvPr id="4" name="Imagen 3"/>
            <p:cNvPicPr>
              <a:picLocks noChangeAspect="1"/>
            </p:cNvPicPr>
            <p:nvPr/>
          </p:nvPicPr>
          <p:blipFill>
            <a:blip r:embed="rId3"/>
            <a:stretch>
              <a:fillRect/>
            </a:stretch>
          </p:blipFill>
          <p:spPr>
            <a:xfrm>
              <a:off x="1202872" y="1718507"/>
              <a:ext cx="6177643" cy="3684523"/>
            </a:xfrm>
            <a:prstGeom prst="rect">
              <a:avLst/>
            </a:prstGeom>
          </p:spPr>
        </p:pic>
        <p:cxnSp>
          <p:nvCxnSpPr>
            <p:cNvPr id="12" name="Conector recto 11"/>
            <p:cNvCxnSpPr/>
            <p:nvPr/>
          </p:nvCxnSpPr>
          <p:spPr>
            <a:xfrm>
              <a:off x="2128157" y="3560768"/>
              <a:ext cx="1850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2362200" y="2876550"/>
              <a:ext cx="1850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2242457" y="3088822"/>
              <a:ext cx="1850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2128156" y="4405993"/>
              <a:ext cx="1850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1986643" y="2223407"/>
              <a:ext cx="1850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2547257" y="4846864"/>
              <a:ext cx="1850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2117270" y="5053693"/>
              <a:ext cx="185057"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9" name="Date Placeholder 8">
            <a:extLst>
              <a:ext uri="{FF2B5EF4-FFF2-40B4-BE49-F238E27FC236}">
                <a16:creationId xmlns:a16="http://schemas.microsoft.com/office/drawing/2014/main" id="{F515A5FF-0E4F-36EA-86FF-6F710C4695FA}"/>
              </a:ext>
            </a:extLst>
          </p:cNvPr>
          <p:cNvSpPr>
            <a:spLocks noGrp="1"/>
          </p:cNvSpPr>
          <p:nvPr>
            <p:ph type="dt" idx="10"/>
          </p:nvPr>
        </p:nvSpPr>
        <p:spPr/>
        <p:txBody>
          <a:bodyPr/>
          <a:lstStyle/>
          <a:p>
            <a:fld id="{F8E84DD6-6959-304C-B7A2-142034A3F84D}" type="datetime10">
              <a:rPr lang="es-ES_tradnl" smtClean="0"/>
              <a:t>00:52</a:t>
            </a:fld>
            <a:endParaRPr lang="es-ES_tradnl"/>
          </a:p>
        </p:txBody>
      </p:sp>
      <p:sp>
        <p:nvSpPr>
          <p:cNvPr id="7" name="TextBox 6">
            <a:extLst>
              <a:ext uri="{FF2B5EF4-FFF2-40B4-BE49-F238E27FC236}">
                <a16:creationId xmlns:a16="http://schemas.microsoft.com/office/drawing/2014/main" id="{418394E0-AF91-3201-B0BE-1CBDA69446DF}"/>
              </a:ext>
            </a:extLst>
          </p:cNvPr>
          <p:cNvSpPr txBox="1"/>
          <p:nvPr/>
        </p:nvSpPr>
        <p:spPr>
          <a:xfrm>
            <a:off x="880836" y="6243024"/>
            <a:ext cx="1463456" cy="338554"/>
          </a:xfrm>
          <a:prstGeom prst="rect">
            <a:avLst/>
          </a:prstGeom>
          <a:solidFill>
            <a:schemeClr val="bg1"/>
          </a:solidFill>
        </p:spPr>
        <p:txBody>
          <a:bodyPr wrap="square" rtlCol="0">
            <a:spAutoFit/>
          </a:bodyPr>
          <a:lstStyle/>
          <a:p>
            <a:r>
              <a:rPr lang="en-GB" sz="1600" dirty="0"/>
              <a:t>   All4One</a:t>
            </a:r>
            <a:r>
              <a:rPr lang="en-GB" sz="1000" dirty="0"/>
              <a:t>                 </a:t>
            </a:r>
          </a:p>
        </p:txBody>
      </p:sp>
    </p:spTree>
    <p:extLst>
      <p:ext uri="{BB962C8B-B14F-4D97-AF65-F5344CB8AC3E}">
        <p14:creationId xmlns:p14="http://schemas.microsoft.com/office/powerpoint/2010/main" val="31078574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69847" y="582477"/>
            <a:ext cx="8743950" cy="600164"/>
          </a:xfrm>
          <a:prstGeom prst="rect">
            <a:avLst/>
          </a:prstGeom>
          <a:noFill/>
        </p:spPr>
        <p:txBody>
          <a:bodyPr wrap="square" rtlCol="0">
            <a:spAutoFit/>
          </a:bodyPr>
          <a:lstStyle/>
          <a:p>
            <a:r>
              <a:rPr lang="es-ES" sz="3300" dirty="0" err="1">
                <a:solidFill>
                  <a:schemeClr val="bg1"/>
                </a:solidFill>
                <a:latin typeface="Book Antiqua" panose="02040602050305030304" pitchFamily="18" charset="0"/>
              </a:rPr>
              <a:t>Qualitative</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Analysis</a:t>
            </a:r>
            <a:r>
              <a:rPr lang="es-ES" sz="3300" dirty="0">
                <a:solidFill>
                  <a:schemeClr val="bg1"/>
                </a:solidFill>
                <a:latin typeface="Book Antiqua" panose="02040602050305030304" pitchFamily="18" charset="0"/>
              </a:rPr>
              <a:t>: UMAP</a:t>
            </a:r>
          </a:p>
        </p:txBody>
      </p:sp>
      <p:sp>
        <p:nvSpPr>
          <p:cNvPr id="6" name="Rectángulo 5"/>
          <p:cNvSpPr/>
          <p:nvPr/>
        </p:nvSpPr>
        <p:spPr>
          <a:xfrm>
            <a:off x="0" y="857250"/>
            <a:ext cx="64294" cy="892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grpSp>
        <p:nvGrpSpPr>
          <p:cNvPr id="7" name="Grupo 6"/>
          <p:cNvGrpSpPr/>
          <p:nvPr/>
        </p:nvGrpSpPr>
        <p:grpSpPr>
          <a:xfrm>
            <a:off x="762000" y="1541179"/>
            <a:ext cx="6984515" cy="5062821"/>
            <a:chOff x="2365730" y="1033825"/>
            <a:chExt cx="7962956" cy="5824175"/>
          </a:xfrm>
        </p:grpSpPr>
        <p:pic>
          <p:nvPicPr>
            <p:cNvPr id="4" name="Imagen 3"/>
            <p:cNvPicPr>
              <a:picLocks noChangeAspect="1"/>
            </p:cNvPicPr>
            <p:nvPr/>
          </p:nvPicPr>
          <p:blipFill>
            <a:blip r:embed="rId3"/>
            <a:stretch>
              <a:fillRect/>
            </a:stretch>
          </p:blipFill>
          <p:spPr>
            <a:xfrm>
              <a:off x="2365730" y="1033825"/>
              <a:ext cx="7962956" cy="5824175"/>
            </a:xfrm>
            <a:prstGeom prst="rect">
              <a:avLst/>
            </a:prstGeom>
          </p:spPr>
        </p:pic>
        <p:sp>
          <p:nvSpPr>
            <p:cNvPr id="11" name="Rectángulo 10"/>
            <p:cNvSpPr/>
            <p:nvPr/>
          </p:nvSpPr>
          <p:spPr>
            <a:xfrm>
              <a:off x="2659739" y="1351483"/>
              <a:ext cx="3392716" cy="2480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13" name="Rectángulo 12"/>
            <p:cNvSpPr/>
            <p:nvPr/>
          </p:nvSpPr>
          <p:spPr>
            <a:xfrm>
              <a:off x="2659739" y="4315826"/>
              <a:ext cx="3392716" cy="2480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14" name="Rectángulo 13"/>
            <p:cNvSpPr/>
            <p:nvPr/>
          </p:nvSpPr>
          <p:spPr>
            <a:xfrm>
              <a:off x="6636102" y="1351483"/>
              <a:ext cx="3392716" cy="2480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15" name="Rectángulo 14"/>
            <p:cNvSpPr/>
            <p:nvPr/>
          </p:nvSpPr>
          <p:spPr>
            <a:xfrm>
              <a:off x="6636102" y="4315826"/>
              <a:ext cx="3392716" cy="2480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grpSp>
      <p:grpSp>
        <p:nvGrpSpPr>
          <p:cNvPr id="2" name="Grupo 9">
            <a:extLst>
              <a:ext uri="{FF2B5EF4-FFF2-40B4-BE49-F238E27FC236}">
                <a16:creationId xmlns:a16="http://schemas.microsoft.com/office/drawing/2014/main" id="{67E1CBCD-5F0B-46B9-9189-F81EAC0A61D1}"/>
              </a:ext>
            </a:extLst>
          </p:cNvPr>
          <p:cNvGrpSpPr/>
          <p:nvPr/>
        </p:nvGrpSpPr>
        <p:grpSpPr>
          <a:xfrm>
            <a:off x="1019883" y="4200077"/>
            <a:ext cx="6726632" cy="2350127"/>
            <a:chOff x="192312" y="1245092"/>
            <a:chExt cx="12192000" cy="4778337"/>
          </a:xfrm>
        </p:grpSpPr>
        <p:pic>
          <p:nvPicPr>
            <p:cNvPr id="3" name="Imagen 1">
              <a:extLst>
                <a:ext uri="{FF2B5EF4-FFF2-40B4-BE49-F238E27FC236}">
                  <a16:creationId xmlns:a16="http://schemas.microsoft.com/office/drawing/2014/main" id="{24C4B7BA-E0A9-3244-0BA0-F0A44B822D7C}"/>
                </a:ext>
              </a:extLst>
            </p:cNvPr>
            <p:cNvPicPr>
              <a:picLocks noChangeAspect="1"/>
            </p:cNvPicPr>
            <p:nvPr/>
          </p:nvPicPr>
          <p:blipFill>
            <a:blip r:embed="rId4"/>
            <a:stretch>
              <a:fillRect/>
            </a:stretch>
          </p:blipFill>
          <p:spPr>
            <a:xfrm>
              <a:off x="192312" y="1245092"/>
              <a:ext cx="12192000" cy="4719198"/>
            </a:xfrm>
            <a:prstGeom prst="rect">
              <a:avLst/>
            </a:prstGeom>
          </p:spPr>
        </p:pic>
        <p:sp>
          <p:nvSpPr>
            <p:cNvPr id="8" name="Rectángulo 2">
              <a:extLst>
                <a:ext uri="{FF2B5EF4-FFF2-40B4-BE49-F238E27FC236}">
                  <a16:creationId xmlns:a16="http://schemas.microsoft.com/office/drawing/2014/main" id="{59A2D3A3-323C-C1D5-D727-2898C92D8BC6}"/>
                </a:ext>
              </a:extLst>
            </p:cNvPr>
            <p:cNvSpPr/>
            <p:nvPr/>
          </p:nvSpPr>
          <p:spPr>
            <a:xfrm>
              <a:off x="275769" y="1748971"/>
              <a:ext cx="5413829" cy="4274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10" name="Rectángulo 7">
              <a:extLst>
                <a:ext uri="{FF2B5EF4-FFF2-40B4-BE49-F238E27FC236}">
                  <a16:creationId xmlns:a16="http://schemas.microsoft.com/office/drawing/2014/main" id="{134A7D48-E216-AD24-E5EB-5ABB3D38E3E3}"/>
                </a:ext>
              </a:extLst>
            </p:cNvPr>
            <p:cNvSpPr/>
            <p:nvPr/>
          </p:nvSpPr>
          <p:spPr>
            <a:xfrm>
              <a:off x="6418033" y="1748970"/>
              <a:ext cx="5413829" cy="4274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grpSp>
      <p:sp>
        <p:nvSpPr>
          <p:cNvPr id="12" name="Date Placeholder 11">
            <a:extLst>
              <a:ext uri="{FF2B5EF4-FFF2-40B4-BE49-F238E27FC236}">
                <a16:creationId xmlns:a16="http://schemas.microsoft.com/office/drawing/2014/main" id="{1CCEDD9F-FE59-8DB6-3784-D484B8574FDE}"/>
              </a:ext>
            </a:extLst>
          </p:cNvPr>
          <p:cNvSpPr>
            <a:spLocks noGrp="1"/>
          </p:cNvSpPr>
          <p:nvPr>
            <p:ph type="dt" idx="10"/>
          </p:nvPr>
        </p:nvSpPr>
        <p:spPr/>
        <p:txBody>
          <a:bodyPr/>
          <a:lstStyle/>
          <a:p>
            <a:fld id="{B5A68F7D-665A-AF42-AF3E-A484F4FB2474}" type="datetime10">
              <a:rPr lang="es-ES_tradnl" smtClean="0"/>
              <a:t>00:52</a:t>
            </a:fld>
            <a:endParaRPr lang="es-ES_tradnl"/>
          </a:p>
        </p:txBody>
      </p:sp>
      <p:sp>
        <p:nvSpPr>
          <p:cNvPr id="9" name="TextBox 8">
            <a:extLst>
              <a:ext uri="{FF2B5EF4-FFF2-40B4-BE49-F238E27FC236}">
                <a16:creationId xmlns:a16="http://schemas.microsoft.com/office/drawing/2014/main" id="{EBCD91C5-428B-1AEE-B289-54EA9631237C}"/>
              </a:ext>
            </a:extLst>
          </p:cNvPr>
          <p:cNvSpPr txBox="1"/>
          <p:nvPr/>
        </p:nvSpPr>
        <p:spPr>
          <a:xfrm>
            <a:off x="4507654" y="4174802"/>
            <a:ext cx="683200" cy="246221"/>
          </a:xfrm>
          <a:prstGeom prst="rect">
            <a:avLst/>
          </a:prstGeom>
          <a:solidFill>
            <a:schemeClr val="bg1"/>
          </a:solidFill>
        </p:spPr>
        <p:txBody>
          <a:bodyPr wrap="square" rtlCol="0">
            <a:spAutoFit/>
          </a:bodyPr>
          <a:lstStyle/>
          <a:p>
            <a:r>
              <a:rPr lang="en-GB" sz="1000" dirty="0"/>
              <a:t>All4One</a:t>
            </a:r>
          </a:p>
        </p:txBody>
      </p:sp>
    </p:spTree>
    <p:extLst>
      <p:ext uri="{BB962C8B-B14F-4D97-AF65-F5344CB8AC3E}">
        <p14:creationId xmlns:p14="http://schemas.microsoft.com/office/powerpoint/2010/main" val="362193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579892" y="2077660"/>
            <a:ext cx="7495495" cy="4123735"/>
          </a:xfrm>
          <a:prstGeom prst="rect">
            <a:avLst/>
          </a:prstGeom>
        </p:spPr>
      </p:pic>
      <p:cxnSp>
        <p:nvCxnSpPr>
          <p:cNvPr id="8" name="Conector recto de flecha 7"/>
          <p:cNvCxnSpPr/>
          <p:nvPr/>
        </p:nvCxnSpPr>
        <p:spPr>
          <a:xfrm flipH="1">
            <a:off x="5779863" y="5490938"/>
            <a:ext cx="161923" cy="1012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flipH="1">
            <a:off x="5698901" y="3490208"/>
            <a:ext cx="161923" cy="1012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a:off x="400050" y="566852"/>
            <a:ext cx="8743950" cy="600164"/>
          </a:xfrm>
          <a:prstGeom prst="rect">
            <a:avLst/>
          </a:prstGeom>
          <a:noFill/>
        </p:spPr>
        <p:txBody>
          <a:bodyPr wrap="square" rtlCol="0">
            <a:spAutoFit/>
          </a:bodyPr>
          <a:lstStyle/>
          <a:p>
            <a:r>
              <a:rPr lang="es-ES" sz="3300" dirty="0" err="1">
                <a:solidFill>
                  <a:schemeClr val="bg1"/>
                </a:solidFill>
                <a:latin typeface="Book Antiqua" panose="02040602050305030304" pitchFamily="18" charset="0"/>
              </a:rPr>
              <a:t>Qualitative</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Analysis</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Silhouette</a:t>
            </a:r>
            <a:endParaRPr lang="es-ES" sz="3300" dirty="0">
              <a:solidFill>
                <a:schemeClr val="bg1"/>
              </a:solidFill>
              <a:latin typeface="Book Antiqua" panose="02040602050305030304" pitchFamily="18" charset="0"/>
            </a:endParaRPr>
          </a:p>
        </p:txBody>
      </p:sp>
      <p:sp>
        <p:nvSpPr>
          <p:cNvPr id="6" name="Rectángulo 5"/>
          <p:cNvSpPr/>
          <p:nvPr/>
        </p:nvSpPr>
        <p:spPr>
          <a:xfrm>
            <a:off x="0" y="857250"/>
            <a:ext cx="64294" cy="892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pic>
        <p:nvPicPr>
          <p:cNvPr id="4" name="Imagen 3"/>
          <p:cNvPicPr>
            <a:picLocks noChangeAspect="1"/>
          </p:cNvPicPr>
          <p:nvPr/>
        </p:nvPicPr>
        <p:blipFill>
          <a:blip r:embed="rId4"/>
          <a:stretch>
            <a:fillRect/>
          </a:stretch>
        </p:blipFill>
        <p:spPr>
          <a:xfrm>
            <a:off x="1579335" y="3827177"/>
            <a:ext cx="2336132" cy="564302"/>
          </a:xfrm>
          <a:prstGeom prst="rect">
            <a:avLst/>
          </a:prstGeom>
          <a:ln>
            <a:noFill/>
          </a:ln>
          <a:effectLst>
            <a:softEdge rad="112500"/>
          </a:effectLst>
        </p:spPr>
      </p:pic>
      <p:cxnSp>
        <p:nvCxnSpPr>
          <p:cNvPr id="11" name="Conector recto de flecha 10"/>
          <p:cNvCxnSpPr/>
          <p:nvPr/>
        </p:nvCxnSpPr>
        <p:spPr>
          <a:xfrm flipH="1" flipV="1">
            <a:off x="6357487" y="3977586"/>
            <a:ext cx="161241" cy="1317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3497943" y="2589893"/>
            <a:ext cx="25037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9" name="Grupo 28"/>
          <p:cNvGrpSpPr/>
          <p:nvPr/>
        </p:nvGrpSpPr>
        <p:grpSpPr>
          <a:xfrm>
            <a:off x="1628319" y="2443276"/>
            <a:ext cx="1608011" cy="535190"/>
            <a:chOff x="2391225" y="1234167"/>
            <a:chExt cx="2144015" cy="713587"/>
          </a:xfrm>
        </p:grpSpPr>
        <p:pic>
          <p:nvPicPr>
            <p:cNvPr id="14" name="Imagen 13"/>
            <p:cNvPicPr>
              <a:picLocks noChangeAspect="1"/>
            </p:cNvPicPr>
            <p:nvPr/>
          </p:nvPicPr>
          <p:blipFill rotWithShape="1">
            <a:blip r:embed="rId5"/>
            <a:srcRect t="3068"/>
            <a:stretch/>
          </p:blipFill>
          <p:spPr>
            <a:xfrm>
              <a:off x="2391225" y="1234167"/>
              <a:ext cx="2144015" cy="713587"/>
            </a:xfrm>
            <a:prstGeom prst="rect">
              <a:avLst/>
            </a:prstGeom>
            <a:ln>
              <a:noFill/>
            </a:ln>
            <a:effectLst>
              <a:outerShdw blurRad="292100" dist="139700" dir="2700000" algn="tl" rotWithShape="0">
                <a:srgbClr val="333333">
                  <a:alpha val="65000"/>
                </a:srgbClr>
              </a:outerShdw>
            </a:effectLst>
          </p:spPr>
        </p:pic>
        <p:sp>
          <p:nvSpPr>
            <p:cNvPr id="21" name="Elipse 20"/>
            <p:cNvSpPr/>
            <p:nvPr/>
          </p:nvSpPr>
          <p:spPr>
            <a:xfrm>
              <a:off x="3857932" y="1275915"/>
              <a:ext cx="88900" cy="93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24" name="Elipse 23"/>
            <p:cNvSpPr/>
            <p:nvPr/>
          </p:nvSpPr>
          <p:spPr>
            <a:xfrm>
              <a:off x="3141971" y="1275915"/>
              <a:ext cx="88900" cy="93889"/>
            </a:xfrm>
            <a:prstGeom prst="ellipse">
              <a:avLst/>
            </a:prstGeom>
            <a:solidFill>
              <a:srgbClr val="C967A1"/>
            </a:solidFill>
            <a:ln>
              <a:solidFill>
                <a:srgbClr val="BE2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grpSp>
      <p:grpSp>
        <p:nvGrpSpPr>
          <p:cNvPr id="28" name="Grupo 27"/>
          <p:cNvGrpSpPr/>
          <p:nvPr/>
        </p:nvGrpSpPr>
        <p:grpSpPr>
          <a:xfrm>
            <a:off x="5941786" y="2779616"/>
            <a:ext cx="2055019" cy="671027"/>
            <a:chOff x="8142514" y="1682622"/>
            <a:chExt cx="2740025" cy="894702"/>
          </a:xfrm>
        </p:grpSpPr>
        <p:pic>
          <p:nvPicPr>
            <p:cNvPr id="10" name="Imagen 9"/>
            <p:cNvPicPr>
              <a:picLocks noChangeAspect="1"/>
            </p:cNvPicPr>
            <p:nvPr/>
          </p:nvPicPr>
          <p:blipFill>
            <a:blip r:embed="rId6"/>
            <a:stretch>
              <a:fillRect/>
            </a:stretch>
          </p:blipFill>
          <p:spPr>
            <a:xfrm>
              <a:off x="8142514" y="1682622"/>
              <a:ext cx="2740025" cy="894702"/>
            </a:xfrm>
            <a:prstGeom prst="rect">
              <a:avLst/>
            </a:prstGeom>
            <a:ln>
              <a:noFill/>
            </a:ln>
            <a:effectLst>
              <a:outerShdw blurRad="292100" dist="139700" dir="2700000" algn="tl" rotWithShape="0">
                <a:srgbClr val="333333">
                  <a:alpha val="65000"/>
                </a:srgbClr>
              </a:outerShdw>
            </a:effectLst>
          </p:spPr>
        </p:pic>
        <p:sp>
          <p:nvSpPr>
            <p:cNvPr id="22" name="Elipse 21"/>
            <p:cNvSpPr/>
            <p:nvPr/>
          </p:nvSpPr>
          <p:spPr>
            <a:xfrm>
              <a:off x="10020300" y="1758110"/>
              <a:ext cx="88900" cy="93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25" name="Elipse 24"/>
            <p:cNvSpPr/>
            <p:nvPr/>
          </p:nvSpPr>
          <p:spPr>
            <a:xfrm>
              <a:off x="9128202" y="1758109"/>
              <a:ext cx="88900" cy="93889"/>
            </a:xfrm>
            <a:prstGeom prst="ellipse">
              <a:avLst/>
            </a:prstGeom>
            <a:solidFill>
              <a:srgbClr val="C967A1"/>
            </a:solidFill>
            <a:ln>
              <a:solidFill>
                <a:srgbClr val="BE2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grpSp>
      <p:grpSp>
        <p:nvGrpSpPr>
          <p:cNvPr id="27" name="Grupo 26"/>
          <p:cNvGrpSpPr/>
          <p:nvPr/>
        </p:nvGrpSpPr>
        <p:grpSpPr>
          <a:xfrm>
            <a:off x="6520895" y="4111358"/>
            <a:ext cx="2100818" cy="696002"/>
            <a:chOff x="8914660" y="3458276"/>
            <a:chExt cx="2801090" cy="928003"/>
          </a:xfrm>
        </p:grpSpPr>
        <p:pic>
          <p:nvPicPr>
            <p:cNvPr id="13" name="Imagen 12"/>
            <p:cNvPicPr>
              <a:picLocks noChangeAspect="1"/>
            </p:cNvPicPr>
            <p:nvPr/>
          </p:nvPicPr>
          <p:blipFill>
            <a:blip r:embed="rId7"/>
            <a:stretch>
              <a:fillRect/>
            </a:stretch>
          </p:blipFill>
          <p:spPr>
            <a:xfrm>
              <a:off x="8914660" y="3458276"/>
              <a:ext cx="2801090" cy="928003"/>
            </a:xfrm>
            <a:prstGeom prst="rect">
              <a:avLst/>
            </a:prstGeom>
            <a:ln>
              <a:noFill/>
            </a:ln>
            <a:effectLst>
              <a:outerShdw blurRad="292100" dist="139700" dir="2700000" algn="tl" rotWithShape="0">
                <a:srgbClr val="333333">
                  <a:alpha val="65000"/>
                </a:srgbClr>
              </a:outerShdw>
            </a:effectLst>
          </p:spPr>
        </p:pic>
        <p:sp>
          <p:nvSpPr>
            <p:cNvPr id="23" name="Elipse 22"/>
            <p:cNvSpPr/>
            <p:nvPr/>
          </p:nvSpPr>
          <p:spPr>
            <a:xfrm>
              <a:off x="10827280" y="3519510"/>
              <a:ext cx="88900" cy="93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26" name="Elipse 25"/>
            <p:cNvSpPr/>
            <p:nvPr/>
          </p:nvSpPr>
          <p:spPr>
            <a:xfrm>
              <a:off x="9926941" y="3519646"/>
              <a:ext cx="88900" cy="93889"/>
            </a:xfrm>
            <a:prstGeom prst="ellipse">
              <a:avLst/>
            </a:prstGeom>
            <a:solidFill>
              <a:srgbClr val="C967A1"/>
            </a:solidFill>
            <a:ln>
              <a:solidFill>
                <a:srgbClr val="BE2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grpSp>
      <p:sp>
        <p:nvSpPr>
          <p:cNvPr id="3" name="Date Placeholder 2">
            <a:extLst>
              <a:ext uri="{FF2B5EF4-FFF2-40B4-BE49-F238E27FC236}">
                <a16:creationId xmlns:a16="http://schemas.microsoft.com/office/drawing/2014/main" id="{D33C56E8-2845-2B99-E21E-8FF198BCA528}"/>
              </a:ext>
            </a:extLst>
          </p:cNvPr>
          <p:cNvSpPr>
            <a:spLocks noGrp="1"/>
          </p:cNvSpPr>
          <p:nvPr>
            <p:ph type="dt" idx="10"/>
          </p:nvPr>
        </p:nvSpPr>
        <p:spPr/>
        <p:txBody>
          <a:bodyPr/>
          <a:lstStyle/>
          <a:p>
            <a:fld id="{277D2976-846A-A242-B1EF-7FADC469991E}" type="datetime10">
              <a:rPr lang="es-ES_tradnl" smtClean="0"/>
              <a:t>00:52</a:t>
            </a:fld>
            <a:endParaRPr lang="es-ES_tradnl"/>
          </a:p>
        </p:txBody>
      </p:sp>
      <p:sp>
        <p:nvSpPr>
          <p:cNvPr id="7" name="TextBox 6">
            <a:extLst>
              <a:ext uri="{FF2B5EF4-FFF2-40B4-BE49-F238E27FC236}">
                <a16:creationId xmlns:a16="http://schemas.microsoft.com/office/drawing/2014/main" id="{37041A4F-D4C1-C621-7DAB-AC3E14950C83}"/>
              </a:ext>
            </a:extLst>
          </p:cNvPr>
          <p:cNvSpPr txBox="1"/>
          <p:nvPr/>
        </p:nvSpPr>
        <p:spPr>
          <a:xfrm>
            <a:off x="7009635" y="2077660"/>
            <a:ext cx="892441" cy="246221"/>
          </a:xfrm>
          <a:prstGeom prst="rect">
            <a:avLst/>
          </a:prstGeom>
          <a:solidFill>
            <a:schemeClr val="bg1"/>
          </a:solidFill>
        </p:spPr>
        <p:txBody>
          <a:bodyPr wrap="square" rtlCol="0">
            <a:spAutoFit/>
          </a:bodyPr>
          <a:lstStyle/>
          <a:p>
            <a:r>
              <a:rPr lang="en-GB" sz="1000" dirty="0"/>
              <a:t>All4One.  </a:t>
            </a:r>
          </a:p>
        </p:txBody>
      </p:sp>
    </p:spTree>
    <p:extLst>
      <p:ext uri="{BB962C8B-B14F-4D97-AF65-F5344CB8AC3E}">
        <p14:creationId xmlns:p14="http://schemas.microsoft.com/office/powerpoint/2010/main" val="29465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upo 23"/>
          <p:cNvGrpSpPr/>
          <p:nvPr/>
        </p:nvGrpSpPr>
        <p:grpSpPr>
          <a:xfrm>
            <a:off x="1127692" y="1592274"/>
            <a:ext cx="6872288" cy="4245191"/>
            <a:chOff x="1503589" y="980032"/>
            <a:chExt cx="9163050" cy="5660254"/>
          </a:xfrm>
        </p:grpSpPr>
        <p:pic>
          <p:nvPicPr>
            <p:cNvPr id="2" name="Imagen 1"/>
            <p:cNvPicPr>
              <a:picLocks noChangeAspect="1"/>
            </p:cNvPicPr>
            <p:nvPr/>
          </p:nvPicPr>
          <p:blipFill>
            <a:blip r:embed="rId3"/>
            <a:stretch>
              <a:fillRect/>
            </a:stretch>
          </p:blipFill>
          <p:spPr>
            <a:xfrm>
              <a:off x="1503589" y="980032"/>
              <a:ext cx="9163050" cy="5591175"/>
            </a:xfrm>
            <a:prstGeom prst="rect">
              <a:avLst/>
            </a:prstGeom>
          </p:spPr>
        </p:pic>
        <p:cxnSp>
          <p:nvCxnSpPr>
            <p:cNvPr id="23" name="Conector recto 22"/>
            <p:cNvCxnSpPr/>
            <p:nvPr/>
          </p:nvCxnSpPr>
          <p:spPr>
            <a:xfrm>
              <a:off x="3766458" y="980032"/>
              <a:ext cx="10885" cy="566025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grpSp>
        <p:nvGrpSpPr>
          <p:cNvPr id="21" name="Grupo 20"/>
          <p:cNvGrpSpPr/>
          <p:nvPr/>
        </p:nvGrpSpPr>
        <p:grpSpPr>
          <a:xfrm>
            <a:off x="461588" y="1878024"/>
            <a:ext cx="8204496" cy="3651239"/>
            <a:chOff x="615450" y="1361031"/>
            <a:chExt cx="10939328" cy="4868319"/>
          </a:xfrm>
        </p:grpSpPr>
        <p:pic>
          <p:nvPicPr>
            <p:cNvPr id="3" name="Imagen 2"/>
            <p:cNvPicPr>
              <a:picLocks noChangeAspect="1"/>
            </p:cNvPicPr>
            <p:nvPr/>
          </p:nvPicPr>
          <p:blipFill>
            <a:blip r:embed="rId4"/>
            <a:stretch>
              <a:fillRect/>
            </a:stretch>
          </p:blipFill>
          <p:spPr>
            <a:xfrm>
              <a:off x="615450" y="1361031"/>
              <a:ext cx="10939328" cy="4829175"/>
            </a:xfrm>
            <a:prstGeom prst="rect">
              <a:avLst/>
            </a:prstGeom>
          </p:spPr>
        </p:pic>
        <p:cxnSp>
          <p:nvCxnSpPr>
            <p:cNvPr id="20" name="Conector recto 19"/>
            <p:cNvCxnSpPr/>
            <p:nvPr/>
          </p:nvCxnSpPr>
          <p:spPr>
            <a:xfrm>
              <a:off x="2732314" y="1415143"/>
              <a:ext cx="21772" cy="481420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grpSp>
        <p:nvGrpSpPr>
          <p:cNvPr id="18" name="Grupo 17"/>
          <p:cNvGrpSpPr/>
          <p:nvPr/>
        </p:nvGrpSpPr>
        <p:grpSpPr>
          <a:xfrm>
            <a:off x="569459" y="1750219"/>
            <a:ext cx="7854709" cy="3668316"/>
            <a:chOff x="759278" y="1190625"/>
            <a:chExt cx="10472945" cy="4891088"/>
          </a:xfrm>
        </p:grpSpPr>
        <p:pic>
          <p:nvPicPr>
            <p:cNvPr id="7" name="Imagen 6"/>
            <p:cNvPicPr>
              <a:picLocks noChangeAspect="1"/>
            </p:cNvPicPr>
            <p:nvPr/>
          </p:nvPicPr>
          <p:blipFill>
            <a:blip r:embed="rId5"/>
            <a:stretch>
              <a:fillRect/>
            </a:stretch>
          </p:blipFill>
          <p:spPr>
            <a:xfrm>
              <a:off x="759278" y="1190625"/>
              <a:ext cx="10472945" cy="4891088"/>
            </a:xfrm>
            <a:prstGeom prst="rect">
              <a:avLst/>
            </a:prstGeom>
          </p:spPr>
        </p:pic>
        <p:cxnSp>
          <p:nvCxnSpPr>
            <p:cNvPr id="11" name="Conector recto 10"/>
            <p:cNvCxnSpPr/>
            <p:nvPr/>
          </p:nvCxnSpPr>
          <p:spPr>
            <a:xfrm>
              <a:off x="2862943" y="1190625"/>
              <a:ext cx="907" cy="4891088"/>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sp>
        <p:nvSpPr>
          <p:cNvPr id="5" name="CuadroTexto 4"/>
          <p:cNvSpPr txBox="1"/>
          <p:nvPr/>
        </p:nvSpPr>
        <p:spPr>
          <a:xfrm>
            <a:off x="269847" y="481931"/>
            <a:ext cx="8743950" cy="600164"/>
          </a:xfrm>
          <a:prstGeom prst="rect">
            <a:avLst/>
          </a:prstGeom>
          <a:noFill/>
        </p:spPr>
        <p:txBody>
          <a:bodyPr wrap="square" rtlCol="0">
            <a:spAutoFit/>
          </a:bodyPr>
          <a:lstStyle/>
          <a:p>
            <a:r>
              <a:rPr lang="es-ES" sz="3300" dirty="0" err="1">
                <a:solidFill>
                  <a:schemeClr val="bg1"/>
                </a:solidFill>
                <a:latin typeface="Book Antiqua" panose="02040602050305030304" pitchFamily="18" charset="0"/>
              </a:rPr>
              <a:t>Qualitative</a:t>
            </a:r>
            <a:r>
              <a:rPr lang="es-ES" sz="3300" dirty="0">
                <a:solidFill>
                  <a:schemeClr val="bg1"/>
                </a:solidFill>
                <a:latin typeface="Book Antiqua" panose="02040602050305030304" pitchFamily="18" charset="0"/>
              </a:rPr>
              <a:t> </a:t>
            </a:r>
            <a:r>
              <a:rPr lang="es-ES" sz="3300" dirty="0" err="1">
                <a:solidFill>
                  <a:schemeClr val="bg1"/>
                </a:solidFill>
                <a:latin typeface="Book Antiqua" panose="02040602050305030304" pitchFamily="18" charset="0"/>
              </a:rPr>
              <a:t>Analysis</a:t>
            </a:r>
            <a:r>
              <a:rPr lang="es-ES" sz="3300" dirty="0">
                <a:solidFill>
                  <a:schemeClr val="bg1"/>
                </a:solidFill>
                <a:latin typeface="Book Antiqua" panose="02040602050305030304" pitchFamily="18" charset="0"/>
              </a:rPr>
              <a:t>: NN </a:t>
            </a:r>
            <a:r>
              <a:rPr lang="es-ES" sz="3300" dirty="0" err="1">
                <a:solidFill>
                  <a:schemeClr val="bg1"/>
                </a:solidFill>
                <a:latin typeface="Book Antiqua" panose="02040602050305030304" pitchFamily="18" charset="0"/>
              </a:rPr>
              <a:t>Retrieval</a:t>
            </a:r>
            <a:endParaRPr lang="es-ES" sz="3300" dirty="0">
              <a:solidFill>
                <a:schemeClr val="bg1"/>
              </a:solidFill>
              <a:latin typeface="Book Antiqua" panose="02040602050305030304" pitchFamily="18" charset="0"/>
            </a:endParaRPr>
          </a:p>
        </p:txBody>
      </p:sp>
      <p:sp>
        <p:nvSpPr>
          <p:cNvPr id="6" name="Rectángulo 5"/>
          <p:cNvSpPr/>
          <p:nvPr/>
        </p:nvSpPr>
        <p:spPr>
          <a:xfrm>
            <a:off x="0" y="857250"/>
            <a:ext cx="64294" cy="892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cxnSp>
        <p:nvCxnSpPr>
          <p:cNvPr id="10" name="Conector recto de flecha 9"/>
          <p:cNvCxnSpPr/>
          <p:nvPr/>
        </p:nvCxnSpPr>
        <p:spPr>
          <a:xfrm flipV="1">
            <a:off x="5396593" y="3925152"/>
            <a:ext cx="2721" cy="2250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V="1">
            <a:off x="8227166" y="3884401"/>
            <a:ext cx="0" cy="1836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E5A2E9D2-A5D0-8353-3124-998C006B4E31}"/>
              </a:ext>
            </a:extLst>
          </p:cNvPr>
          <p:cNvSpPr>
            <a:spLocks noGrp="1"/>
          </p:cNvSpPr>
          <p:nvPr>
            <p:ph type="dt" idx="10"/>
          </p:nvPr>
        </p:nvSpPr>
        <p:spPr/>
        <p:txBody>
          <a:bodyPr/>
          <a:lstStyle/>
          <a:p>
            <a:fld id="{7AA96CDB-DCEA-C646-A49C-4034F63221AF}" type="datetime10">
              <a:rPr lang="es-ES_tradnl" smtClean="0"/>
              <a:t>00:52</a:t>
            </a:fld>
            <a:endParaRPr lang="es-ES_tradnl"/>
          </a:p>
        </p:txBody>
      </p:sp>
    </p:spTree>
    <p:extLst>
      <p:ext uri="{BB962C8B-B14F-4D97-AF65-F5344CB8AC3E}">
        <p14:creationId xmlns:p14="http://schemas.microsoft.com/office/powerpoint/2010/main" val="381118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4"/>
          <p:cNvSpPr txBox="1">
            <a:spLocks noGrp="1"/>
          </p:cNvSpPr>
          <p:nvPr>
            <p:ph type="title"/>
          </p:nvPr>
        </p:nvSpPr>
        <p:spPr>
          <a:xfrm>
            <a:off x="268397" y="393018"/>
            <a:ext cx="8574086" cy="648338"/>
          </a:xfrm>
          <a:prstGeom prst="rect">
            <a:avLst/>
          </a:prstGeom>
          <a:solidFill>
            <a:srgbClr val="262626">
              <a:alpha val="69803"/>
            </a:srgbClr>
          </a:solidFill>
          <a:ln>
            <a:noFill/>
          </a:ln>
        </p:spPr>
        <p:txBody>
          <a:bodyPr spcFirstLastPara="1" wrap="square" lIns="91425" tIns="45700" rIns="91425" bIns="45700" anchor="ctr" anchorCtr="0">
            <a:noAutofit/>
          </a:bodyPr>
          <a:lstStyle/>
          <a:p>
            <a:pPr marL="0" lvl="0" indent="0" algn="r" rtl="0">
              <a:spcBef>
                <a:spcPts val="0"/>
              </a:spcBef>
              <a:spcAft>
                <a:spcPts val="0"/>
              </a:spcAft>
              <a:buClr>
                <a:schemeClr val="lt1"/>
              </a:buClr>
              <a:buSzPct val="100000"/>
              <a:buFont typeface="Calibri"/>
              <a:buNone/>
            </a:pPr>
            <a:r>
              <a:rPr lang="es-ES" sz="2600" dirty="0" err="1"/>
              <a:t>How</a:t>
            </a:r>
            <a:r>
              <a:rPr lang="es-ES" sz="2600" dirty="0"/>
              <a:t> </a:t>
            </a:r>
            <a:r>
              <a:rPr lang="es-ES" sz="2600" dirty="0" err="1"/>
              <a:t>much</a:t>
            </a:r>
            <a:r>
              <a:rPr lang="es-ES" sz="2600" dirty="0"/>
              <a:t> </a:t>
            </a:r>
            <a:r>
              <a:rPr lang="es-ES" sz="2600" dirty="0" err="1"/>
              <a:t>information</a:t>
            </a:r>
            <a:r>
              <a:rPr lang="es-ES" sz="2600" dirty="0"/>
              <a:t> </a:t>
            </a:r>
            <a:r>
              <a:rPr lang="es-ES" sz="2600" dirty="0" err="1"/>
              <a:t>is</a:t>
            </a:r>
            <a:r>
              <a:rPr lang="es-ES" sz="2600" dirty="0"/>
              <a:t> </a:t>
            </a:r>
            <a:r>
              <a:rPr lang="es-ES" sz="2600" dirty="0" err="1"/>
              <a:t>the</a:t>
            </a:r>
            <a:r>
              <a:rPr lang="es-ES" sz="2600" dirty="0"/>
              <a:t> Machine </a:t>
            </a:r>
            <a:r>
              <a:rPr lang="es-ES" sz="2600" dirty="0" err="1"/>
              <a:t>given</a:t>
            </a:r>
            <a:r>
              <a:rPr lang="es-ES" sz="2600" dirty="0"/>
              <a:t> </a:t>
            </a:r>
            <a:r>
              <a:rPr lang="es-ES" sz="2600" dirty="0" err="1"/>
              <a:t>during</a:t>
            </a:r>
            <a:r>
              <a:rPr lang="es-ES" sz="2600" dirty="0"/>
              <a:t> </a:t>
            </a:r>
            <a:r>
              <a:rPr lang="es-ES" sz="2600" dirty="0" err="1"/>
              <a:t>Learning</a:t>
            </a:r>
            <a:r>
              <a:rPr lang="es-ES" sz="2600" dirty="0"/>
              <a:t>?</a:t>
            </a:r>
            <a:endParaRPr sz="2600" dirty="0"/>
          </a:p>
        </p:txBody>
      </p:sp>
      <p:pic>
        <p:nvPicPr>
          <p:cNvPr id="330" name="Google Shape;330;p14"/>
          <p:cNvPicPr preferRelativeResize="0">
            <a:picLocks noGrp="1"/>
          </p:cNvPicPr>
          <p:nvPr>
            <p:ph type="body" idx="1"/>
          </p:nvPr>
        </p:nvPicPr>
        <p:blipFill rotWithShape="1">
          <a:blip r:embed="rId3">
            <a:alphaModFix/>
          </a:blip>
          <a:srcRect l="6075" t="16519" r="19050" b="16638"/>
          <a:stretch/>
        </p:blipFill>
        <p:spPr>
          <a:xfrm>
            <a:off x="268397" y="1653113"/>
            <a:ext cx="8574086" cy="4783919"/>
          </a:xfrm>
          <a:prstGeom prst="rect">
            <a:avLst/>
          </a:prstGeom>
          <a:noFill/>
          <a:ln>
            <a:noFill/>
          </a:ln>
        </p:spPr>
      </p:pic>
      <p:sp>
        <p:nvSpPr>
          <p:cNvPr id="331" name="Google Shape;331;p14"/>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13D55621-642E-7D49-BD47-D48E8A65F55B}" type="datetime10">
              <a:rPr lang="es-ES_tradnl" smtClean="0"/>
              <a:t>00:52</a:t>
            </a:fld>
            <a:endParaRPr/>
          </a:p>
        </p:txBody>
      </p:sp>
    </p:spTree>
    <p:extLst>
      <p:ext uri="{BB962C8B-B14F-4D97-AF65-F5344CB8AC3E}">
        <p14:creationId xmlns:p14="http://schemas.microsoft.com/office/powerpoint/2010/main" val="11173132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49" descr="Screen Shot 2018-07-19 at 15.03.08.png"/>
          <p:cNvPicPr preferRelativeResize="0"/>
          <p:nvPr/>
        </p:nvPicPr>
        <p:blipFill rotWithShape="1">
          <a:blip r:embed="rId3">
            <a:alphaModFix amt="22000"/>
          </a:blip>
          <a:srcRect/>
          <a:stretch/>
        </p:blipFill>
        <p:spPr>
          <a:xfrm>
            <a:off x="-161636" y="0"/>
            <a:ext cx="9305635" cy="6981949"/>
          </a:xfrm>
          <a:prstGeom prst="rect">
            <a:avLst/>
          </a:prstGeom>
          <a:noFill/>
          <a:ln>
            <a:noFill/>
          </a:ln>
        </p:spPr>
      </p:pic>
      <p:sp>
        <p:nvSpPr>
          <p:cNvPr id="642" name="Google Shape;642;p49"/>
          <p:cNvSpPr txBox="1">
            <a:spLocks noGrp="1"/>
          </p:cNvSpPr>
          <p:nvPr>
            <p:ph type="title"/>
          </p:nvPr>
        </p:nvSpPr>
        <p:spPr>
          <a:xfrm>
            <a:off x="376381" y="563735"/>
            <a:ext cx="8229600" cy="893232"/>
          </a:xfrm>
          <a:prstGeom prst="rect">
            <a:avLst/>
          </a:prstGeom>
          <a:noFill/>
          <a:ln>
            <a:noFill/>
          </a:ln>
        </p:spPr>
        <p:txBody>
          <a:bodyPr spcFirstLastPara="1" wrap="square" lIns="91425" tIns="45700" rIns="91425" bIns="45700" anchor="b" anchorCtr="0">
            <a:noAutofit/>
          </a:bodyPr>
          <a:lstStyle/>
          <a:p>
            <a:pPr marL="0" lvl="0" indent="0" algn="ctr" rtl="0">
              <a:lnSpc>
                <a:spcPct val="107407"/>
              </a:lnSpc>
              <a:spcBef>
                <a:spcPts val="0"/>
              </a:spcBef>
              <a:spcAft>
                <a:spcPts val="0"/>
              </a:spcAft>
              <a:buClr>
                <a:srgbClr val="9837D2"/>
              </a:buClr>
              <a:buSzPts val="5400"/>
              <a:buFont typeface="Calibri"/>
              <a:buNone/>
            </a:pPr>
            <a:r>
              <a:rPr lang="es-ES" dirty="0" err="1"/>
              <a:t>Conclusions</a:t>
            </a:r>
            <a:r>
              <a:rPr lang="es-ES" dirty="0"/>
              <a:t> </a:t>
            </a:r>
            <a:endParaRPr dirty="0"/>
          </a:p>
        </p:txBody>
      </p:sp>
      <p:sp>
        <p:nvSpPr>
          <p:cNvPr id="644" name="Google Shape;644;p49"/>
          <p:cNvSpPr txBox="1"/>
          <p:nvPr/>
        </p:nvSpPr>
        <p:spPr>
          <a:xfrm>
            <a:off x="376381" y="1889727"/>
            <a:ext cx="9105253" cy="5632271"/>
          </a:xfrm>
          <a:prstGeom prst="rect">
            <a:avLst/>
          </a:prstGeom>
          <a:noFill/>
          <a:ln>
            <a:noFill/>
          </a:ln>
        </p:spPr>
        <p:txBody>
          <a:bodyPr spcFirstLastPara="1" wrap="square" lIns="91425" tIns="45700" rIns="91425" bIns="45700" anchor="t" anchorCtr="0">
            <a:spAutoFit/>
          </a:bodyPr>
          <a:lstStyle/>
          <a:p>
            <a:pPr marL="285750" indent="-285750">
              <a:buClr>
                <a:schemeClr val="dk1"/>
              </a:buClr>
              <a:buSzPts val="2000"/>
              <a:buFont typeface="Arial"/>
              <a:buChar char="•"/>
            </a:pPr>
            <a:r>
              <a:rPr lang="es-ES" sz="2400" dirty="0">
                <a:solidFill>
                  <a:schemeClr val="dk1"/>
                </a:solidFill>
                <a:latin typeface="Calibri"/>
                <a:ea typeface="Calibri"/>
                <a:cs typeface="Calibri"/>
              </a:rPr>
              <a:t>Transfer </a:t>
            </a:r>
            <a:r>
              <a:rPr lang="es-ES" sz="2400" dirty="0" err="1">
                <a:solidFill>
                  <a:schemeClr val="dk1"/>
                </a:solidFill>
                <a:latin typeface="Calibri"/>
                <a:ea typeface="Calibri"/>
                <a:cs typeface="Calibri"/>
              </a:rPr>
              <a:t>learning</a:t>
            </a:r>
            <a:r>
              <a:rPr lang="es-ES" sz="2400" dirty="0">
                <a:solidFill>
                  <a:schemeClr val="dk1"/>
                </a:solidFill>
                <a:latin typeface="Calibri"/>
                <a:ea typeface="Calibri"/>
                <a:cs typeface="Calibri"/>
              </a:rPr>
              <a:t> – </a:t>
            </a:r>
            <a:r>
              <a:rPr lang="es-ES" sz="2400" dirty="0" err="1">
                <a:solidFill>
                  <a:schemeClr val="dk1"/>
                </a:solidFill>
                <a:latin typeface="Calibri"/>
                <a:ea typeface="Calibri"/>
                <a:cs typeface="Calibri"/>
              </a:rPr>
              <a:t>one</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of</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the</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main</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advantages</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of</a:t>
            </a:r>
            <a:r>
              <a:rPr lang="es-ES" sz="2400" dirty="0">
                <a:solidFill>
                  <a:schemeClr val="dk1"/>
                </a:solidFill>
                <a:latin typeface="Calibri"/>
                <a:ea typeface="Calibri"/>
                <a:cs typeface="Calibri"/>
              </a:rPr>
              <a:t> Deep </a:t>
            </a:r>
            <a:r>
              <a:rPr lang="es-ES" sz="2400" dirty="0" err="1">
                <a:solidFill>
                  <a:schemeClr val="dk1"/>
                </a:solidFill>
                <a:latin typeface="Calibri"/>
                <a:ea typeface="Calibri"/>
                <a:cs typeface="Calibri"/>
              </a:rPr>
              <a:t>learning</a:t>
            </a:r>
            <a:endParaRPr lang="es-ES" sz="2400" dirty="0">
              <a:solidFill>
                <a:schemeClr val="dk1"/>
              </a:solidFill>
              <a:latin typeface="Calibri"/>
              <a:ea typeface="Calibri"/>
              <a:cs typeface="Calibri"/>
            </a:endParaRPr>
          </a:p>
          <a:p>
            <a:pPr marL="285750" indent="-285750">
              <a:buClr>
                <a:schemeClr val="dk1"/>
              </a:buClr>
              <a:buSzPts val="2000"/>
              <a:buFont typeface="Arial"/>
              <a:buChar char="•"/>
            </a:pPr>
            <a:endParaRPr lang="es-ES" sz="2400" dirty="0">
              <a:solidFill>
                <a:schemeClr val="dk1"/>
              </a:solidFill>
              <a:latin typeface="Calibri"/>
              <a:ea typeface="Calibri"/>
              <a:cs typeface="Calibri"/>
            </a:endParaRPr>
          </a:p>
          <a:p>
            <a:pPr marL="285750" indent="-285750">
              <a:buClr>
                <a:schemeClr val="dk1"/>
              </a:buClr>
              <a:buSzPts val="2000"/>
              <a:buFont typeface="Arial"/>
              <a:buChar char="•"/>
            </a:pPr>
            <a:r>
              <a:rPr lang="es-ES" sz="2400" dirty="0" err="1">
                <a:solidFill>
                  <a:schemeClr val="dk1"/>
                </a:solidFill>
                <a:latin typeface="Calibri"/>
                <a:ea typeface="Calibri"/>
                <a:cs typeface="Calibri"/>
              </a:rPr>
              <a:t>Besides</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the</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well</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known</a:t>
            </a:r>
            <a:r>
              <a:rPr lang="es-ES" sz="2400" dirty="0">
                <a:solidFill>
                  <a:schemeClr val="dk1"/>
                </a:solidFill>
                <a:latin typeface="Calibri"/>
                <a:ea typeface="Calibri"/>
                <a:cs typeface="Calibri"/>
              </a:rPr>
              <a:t> Fine-</a:t>
            </a:r>
            <a:r>
              <a:rPr lang="es-ES" sz="2400" dirty="0" err="1">
                <a:solidFill>
                  <a:schemeClr val="dk1"/>
                </a:solidFill>
                <a:latin typeface="Calibri"/>
                <a:ea typeface="Calibri"/>
                <a:cs typeface="Calibri"/>
              </a:rPr>
              <a:t>tunning</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we</a:t>
            </a:r>
            <a:r>
              <a:rPr lang="es-ES" sz="2400" dirty="0">
                <a:solidFill>
                  <a:schemeClr val="dk1"/>
                </a:solidFill>
                <a:latin typeface="Calibri"/>
                <a:ea typeface="Calibri"/>
                <a:cs typeface="Calibri"/>
              </a:rPr>
              <a:t> can define </a:t>
            </a:r>
            <a:r>
              <a:rPr lang="es-ES" sz="2400" dirty="0" err="1">
                <a:solidFill>
                  <a:schemeClr val="dk1"/>
                </a:solidFill>
                <a:latin typeface="Calibri"/>
                <a:ea typeface="Calibri"/>
                <a:cs typeface="Calibri"/>
              </a:rPr>
              <a:t>several</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other</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approaches</a:t>
            </a:r>
            <a:r>
              <a:rPr lang="es-ES" sz="2400" dirty="0">
                <a:solidFill>
                  <a:schemeClr val="dk1"/>
                </a:solidFill>
                <a:latin typeface="Calibri"/>
                <a:ea typeface="Calibri"/>
                <a:cs typeface="Calibri"/>
              </a:rPr>
              <a:t>:</a:t>
            </a:r>
          </a:p>
          <a:p>
            <a:pPr marL="742950" lvl="1" indent="-285750">
              <a:buClr>
                <a:schemeClr val="dk1"/>
              </a:buClr>
              <a:buSzPts val="2000"/>
              <a:buFont typeface="Arial"/>
              <a:buChar char="•"/>
            </a:pPr>
            <a:r>
              <a:rPr lang="es-ES" sz="2400" dirty="0">
                <a:solidFill>
                  <a:schemeClr val="dk1"/>
                </a:solidFill>
                <a:latin typeface="Calibri"/>
                <a:ea typeface="Calibri"/>
                <a:cs typeface="Calibri"/>
              </a:rPr>
              <a:t>Multi-</a:t>
            </a:r>
            <a:r>
              <a:rPr lang="es-ES" sz="2400" dirty="0" err="1">
                <a:solidFill>
                  <a:schemeClr val="dk1"/>
                </a:solidFill>
                <a:latin typeface="Calibri"/>
                <a:ea typeface="Calibri"/>
                <a:cs typeface="Calibri"/>
              </a:rPr>
              <a:t>task</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learning</a:t>
            </a:r>
            <a:endParaRPr lang="es-ES" sz="2400" dirty="0">
              <a:solidFill>
                <a:schemeClr val="dk1"/>
              </a:solidFill>
              <a:latin typeface="Calibri"/>
              <a:ea typeface="Calibri"/>
              <a:cs typeface="Calibri"/>
            </a:endParaRPr>
          </a:p>
          <a:p>
            <a:pPr marL="742950" lvl="1" indent="-285750">
              <a:buClr>
                <a:schemeClr val="dk1"/>
              </a:buClr>
              <a:buSzPts val="2000"/>
              <a:buFont typeface="Arial"/>
              <a:buChar char="•"/>
            </a:pPr>
            <a:r>
              <a:rPr lang="es-ES" sz="2400" dirty="0" err="1">
                <a:solidFill>
                  <a:schemeClr val="dk1"/>
                </a:solidFill>
                <a:ea typeface="Calibri"/>
                <a:cs typeface="Calibri"/>
              </a:rPr>
              <a:t>Domain</a:t>
            </a:r>
            <a:r>
              <a:rPr lang="es-ES" sz="2400" dirty="0">
                <a:solidFill>
                  <a:schemeClr val="dk1"/>
                </a:solidFill>
                <a:ea typeface="Calibri"/>
                <a:cs typeface="Calibri"/>
              </a:rPr>
              <a:t> </a:t>
            </a:r>
            <a:r>
              <a:rPr lang="es-ES" sz="2400" dirty="0" err="1">
                <a:solidFill>
                  <a:schemeClr val="dk1"/>
                </a:solidFill>
                <a:ea typeface="Calibri"/>
                <a:cs typeface="Calibri"/>
              </a:rPr>
              <a:t>adaptation</a:t>
            </a:r>
            <a:endParaRPr lang="es-ES" sz="2400" dirty="0">
              <a:solidFill>
                <a:schemeClr val="dk1"/>
              </a:solidFill>
              <a:ea typeface="Calibri"/>
              <a:cs typeface="Calibri"/>
            </a:endParaRPr>
          </a:p>
          <a:p>
            <a:pPr marL="742950" lvl="1" indent="-285750">
              <a:buClr>
                <a:schemeClr val="dk1"/>
              </a:buClr>
              <a:buSzPts val="2000"/>
              <a:buFont typeface="Arial"/>
              <a:buChar char="•"/>
            </a:pPr>
            <a:r>
              <a:rPr lang="es-ES" sz="2400" dirty="0" err="1">
                <a:solidFill>
                  <a:schemeClr val="dk1"/>
                </a:solidFill>
                <a:latin typeface="Calibri"/>
                <a:ea typeface="Calibri"/>
                <a:cs typeface="Calibri"/>
              </a:rPr>
              <a:t>Sample</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selection</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bias</a:t>
            </a:r>
            <a:endParaRPr lang="es-ES" sz="2400" dirty="0">
              <a:solidFill>
                <a:schemeClr val="dk1"/>
              </a:solidFill>
              <a:latin typeface="Calibri"/>
              <a:ea typeface="Calibri"/>
              <a:cs typeface="Calibri"/>
            </a:endParaRPr>
          </a:p>
          <a:p>
            <a:pPr marL="742950" lvl="1" indent="-285750">
              <a:buClr>
                <a:schemeClr val="dk1"/>
              </a:buClr>
              <a:buSzPts val="2000"/>
              <a:buFont typeface="Arial"/>
              <a:buChar char="•"/>
            </a:pPr>
            <a:r>
              <a:rPr lang="es-ES" sz="2400" dirty="0">
                <a:solidFill>
                  <a:schemeClr val="dk1"/>
                </a:solidFill>
                <a:latin typeface="Calibri"/>
                <a:ea typeface="Calibri"/>
                <a:cs typeface="Calibri"/>
              </a:rPr>
              <a:t>Negative transfer</a:t>
            </a:r>
          </a:p>
          <a:p>
            <a:pPr marL="742950" lvl="1" indent="-285750">
              <a:buClr>
                <a:schemeClr val="dk1"/>
              </a:buClr>
              <a:buSzPts val="2000"/>
              <a:buFont typeface="Arial"/>
              <a:buChar char="•"/>
            </a:pPr>
            <a:r>
              <a:rPr lang="es-ES" sz="2400" dirty="0" err="1">
                <a:solidFill>
                  <a:schemeClr val="dk1"/>
                </a:solidFill>
                <a:latin typeface="Calibri"/>
                <a:ea typeface="Calibri"/>
                <a:cs typeface="Calibri"/>
              </a:rPr>
              <a:t>Unsupervised</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learning</a:t>
            </a:r>
            <a:endParaRPr lang="es-ES" sz="2400" dirty="0">
              <a:solidFill>
                <a:schemeClr val="dk1"/>
              </a:solidFill>
              <a:latin typeface="Calibri"/>
              <a:ea typeface="Calibri"/>
              <a:cs typeface="Calibri"/>
            </a:endParaRPr>
          </a:p>
          <a:p>
            <a:pPr marL="742950" lvl="1" indent="-285750">
              <a:buClr>
                <a:schemeClr val="dk1"/>
              </a:buClr>
              <a:buSzPts val="2000"/>
              <a:buFont typeface="Arial"/>
              <a:buChar char="•"/>
            </a:pPr>
            <a:r>
              <a:rPr lang="es-ES" sz="2400" dirty="0" err="1">
                <a:solidFill>
                  <a:schemeClr val="dk1"/>
                </a:solidFill>
                <a:ea typeface="Calibri"/>
                <a:cs typeface="Calibri"/>
              </a:rPr>
              <a:t>Self-taught</a:t>
            </a:r>
            <a:r>
              <a:rPr lang="es-ES" sz="2400" dirty="0">
                <a:solidFill>
                  <a:schemeClr val="dk1"/>
                </a:solidFill>
                <a:ea typeface="Calibri"/>
                <a:cs typeface="Calibri"/>
              </a:rPr>
              <a:t> </a:t>
            </a:r>
            <a:r>
              <a:rPr lang="es-ES" sz="2400" dirty="0" err="1">
                <a:solidFill>
                  <a:schemeClr val="dk1"/>
                </a:solidFill>
                <a:ea typeface="Calibri"/>
                <a:cs typeface="Calibri"/>
              </a:rPr>
              <a:t>learning</a:t>
            </a:r>
            <a:endParaRPr lang="es-ES" sz="2400" dirty="0">
              <a:solidFill>
                <a:schemeClr val="dk1"/>
              </a:solidFill>
              <a:latin typeface="Calibri"/>
              <a:ea typeface="Calibri"/>
              <a:cs typeface="Calibri"/>
            </a:endParaRPr>
          </a:p>
          <a:p>
            <a:pPr marL="285750" indent="-285750">
              <a:buClr>
                <a:schemeClr val="dk1"/>
              </a:buClr>
              <a:buSzPts val="2000"/>
              <a:buFont typeface="Arial"/>
              <a:buChar char="•"/>
            </a:pPr>
            <a:endParaRPr lang="es-ES" sz="2400" dirty="0">
              <a:solidFill>
                <a:schemeClr val="dk1"/>
              </a:solidFill>
              <a:latin typeface="Calibri"/>
              <a:ea typeface="Calibri"/>
              <a:cs typeface="Calibri"/>
            </a:endParaRPr>
          </a:p>
          <a:p>
            <a:pPr marL="285750" indent="-285750">
              <a:buClr>
                <a:schemeClr val="dk1"/>
              </a:buClr>
              <a:buSzPts val="2000"/>
              <a:buFont typeface="Arial"/>
              <a:buChar char="•"/>
            </a:pPr>
            <a:r>
              <a:rPr lang="es-ES" sz="2400" dirty="0">
                <a:solidFill>
                  <a:schemeClr val="dk1"/>
                </a:solidFill>
                <a:latin typeface="Calibri"/>
                <a:ea typeface="Calibri"/>
                <a:cs typeface="Calibri"/>
              </a:rPr>
              <a:t>Transfer </a:t>
            </a:r>
            <a:r>
              <a:rPr lang="es-ES" sz="2400" dirty="0" err="1">
                <a:solidFill>
                  <a:schemeClr val="dk1"/>
                </a:solidFill>
                <a:latin typeface="Calibri"/>
                <a:ea typeface="Calibri"/>
                <a:cs typeface="Calibri"/>
              </a:rPr>
              <a:t>learning</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allows</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to</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solve</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complex</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problems</a:t>
            </a:r>
            <a:r>
              <a:rPr lang="es-ES" sz="2400" dirty="0">
                <a:solidFill>
                  <a:schemeClr val="dk1"/>
                </a:solidFill>
                <a:latin typeface="Calibri"/>
                <a:ea typeface="Calibri"/>
                <a:cs typeface="Calibri"/>
              </a:rPr>
              <a:t> and </a:t>
            </a:r>
            <a:r>
              <a:rPr lang="es-ES" sz="2400" dirty="0" err="1">
                <a:solidFill>
                  <a:schemeClr val="dk1"/>
                </a:solidFill>
                <a:latin typeface="Calibri"/>
                <a:ea typeface="Calibri"/>
                <a:cs typeface="Calibri"/>
              </a:rPr>
              <a:t>applications</a:t>
            </a:r>
            <a:r>
              <a:rPr lang="es-ES" sz="2400" dirty="0">
                <a:solidFill>
                  <a:schemeClr val="dk1"/>
                </a:solidFill>
                <a:latin typeface="Calibri"/>
                <a:ea typeface="Calibri"/>
                <a:cs typeface="Calibri"/>
              </a:rPr>
              <a:t> as </a:t>
            </a:r>
            <a:r>
              <a:rPr lang="es-ES" sz="2400" dirty="0" err="1">
                <a:solidFill>
                  <a:schemeClr val="dk1"/>
                </a:solidFill>
                <a:latin typeface="Calibri"/>
                <a:ea typeface="Calibri"/>
                <a:cs typeface="Calibri"/>
              </a:rPr>
              <a:t>food</a:t>
            </a:r>
            <a:r>
              <a:rPr lang="es-ES" sz="2400" dirty="0">
                <a:solidFill>
                  <a:schemeClr val="dk1"/>
                </a:solidFill>
                <a:latin typeface="Calibri"/>
                <a:ea typeface="Calibri"/>
                <a:cs typeface="Calibri"/>
              </a:rPr>
              <a:t> </a:t>
            </a:r>
            <a:r>
              <a:rPr lang="es-ES" sz="2400" dirty="0" err="1">
                <a:solidFill>
                  <a:schemeClr val="dk1"/>
                </a:solidFill>
                <a:latin typeface="Calibri"/>
                <a:ea typeface="Calibri"/>
                <a:cs typeface="Calibri"/>
              </a:rPr>
              <a:t>recognition</a:t>
            </a:r>
            <a:endParaRPr lang="es-ES" sz="2400" dirty="0">
              <a:solidFill>
                <a:schemeClr val="dk1"/>
              </a:solidFill>
              <a:latin typeface="Calibri"/>
              <a:ea typeface="Calibri"/>
              <a:cs typeface="Calibri"/>
            </a:endParaRPr>
          </a:p>
          <a:p>
            <a:pPr marL="285750" indent="-285750">
              <a:buClr>
                <a:schemeClr val="dk1"/>
              </a:buClr>
              <a:buSzPts val="2000"/>
              <a:buFont typeface="Arial"/>
              <a:buChar char="•"/>
            </a:pPr>
            <a:endParaRPr lang="es-ES" sz="2400" dirty="0">
              <a:solidFill>
                <a:schemeClr val="dk1"/>
              </a:solidFill>
              <a:latin typeface="Calibri"/>
              <a:ea typeface="Calibri"/>
              <a:cs typeface="Calibri"/>
            </a:endParaRPr>
          </a:p>
          <a:p>
            <a:pPr marR="0" lvl="0" algn="l" rtl="0">
              <a:spcBef>
                <a:spcPts val="0"/>
              </a:spcBef>
              <a:spcAft>
                <a:spcPts val="0"/>
              </a:spcAft>
              <a:buClr>
                <a:schemeClr val="dk1"/>
              </a:buClr>
              <a:buSzPts val="2000"/>
            </a:pPr>
            <a:endParaRPr lang="es-ES" sz="2400" dirty="0">
              <a:solidFill>
                <a:schemeClr val="dk1"/>
              </a:solidFill>
              <a:latin typeface="Calibri" panose="020F0502020204030204" pitchFamily="34" charset="0"/>
              <a:ea typeface="Calibri"/>
              <a:cs typeface="Calibri"/>
              <a:sym typeface="Calibri"/>
            </a:endParaRPr>
          </a:p>
        </p:txBody>
      </p:sp>
      <p:sp>
        <p:nvSpPr>
          <p:cNvPr id="2" name="Slide Number Placeholder 1">
            <a:extLst>
              <a:ext uri="{FF2B5EF4-FFF2-40B4-BE49-F238E27FC236}">
                <a16:creationId xmlns:a16="http://schemas.microsoft.com/office/drawing/2014/main" id="{F806EB8A-6D1B-E14C-B4B5-2190ABD83F7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118</a:t>
            </a:fld>
            <a:endParaRPr lang="es-ES"/>
          </a:p>
        </p:txBody>
      </p:sp>
      <p:sp>
        <p:nvSpPr>
          <p:cNvPr id="3" name="Date Placeholder 2">
            <a:extLst>
              <a:ext uri="{FF2B5EF4-FFF2-40B4-BE49-F238E27FC236}">
                <a16:creationId xmlns:a16="http://schemas.microsoft.com/office/drawing/2014/main" id="{6AC6362D-EDE6-184C-AE3D-F24C9BF86674}"/>
              </a:ext>
            </a:extLst>
          </p:cNvPr>
          <p:cNvSpPr>
            <a:spLocks noGrp="1"/>
          </p:cNvSpPr>
          <p:nvPr>
            <p:ph type="dt" idx="10"/>
          </p:nvPr>
        </p:nvSpPr>
        <p:spPr/>
        <p:txBody>
          <a:bodyPr/>
          <a:lstStyle/>
          <a:p>
            <a:fld id="{A39BE724-FDAF-624A-9698-89D5D968F572}" type="datetime10">
              <a:rPr lang="es-ES_tradnl" smtClean="0"/>
              <a:t>00:52</a:t>
            </a:fld>
            <a:endParaRPr lang="es-ES_tradnl"/>
          </a:p>
        </p:txBody>
      </p:sp>
    </p:spTree>
    <p:extLst>
      <p:ext uri="{BB962C8B-B14F-4D97-AF65-F5344CB8AC3E}">
        <p14:creationId xmlns:p14="http://schemas.microsoft.com/office/powerpoint/2010/main" val="4003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0"/>
          <p:cNvSpPr txBox="1">
            <a:spLocks noGrp="1"/>
          </p:cNvSpPr>
          <p:nvPr>
            <p:ph type="title"/>
          </p:nvPr>
        </p:nvSpPr>
        <p:spPr>
          <a:xfrm>
            <a:off x="457200" y="0"/>
            <a:ext cx="8229600" cy="1600200"/>
          </a:xfrm>
          <a:prstGeom prst="rect">
            <a:avLst/>
          </a:prstGeom>
          <a:noFill/>
          <a:ln>
            <a:noFill/>
          </a:ln>
        </p:spPr>
        <p:txBody>
          <a:bodyPr spcFirstLastPara="1" wrap="square" lIns="91425" tIns="45700" rIns="91425" bIns="45700" anchor="b" anchorCtr="0">
            <a:noAutofit/>
          </a:bodyPr>
          <a:lstStyle/>
          <a:p>
            <a:pPr marL="0" lvl="0" indent="0" algn="ctr" rtl="0">
              <a:lnSpc>
                <a:spcPct val="107407"/>
              </a:lnSpc>
              <a:spcBef>
                <a:spcPts val="0"/>
              </a:spcBef>
              <a:spcAft>
                <a:spcPts val="0"/>
              </a:spcAft>
              <a:buClr>
                <a:srgbClr val="9837D2"/>
              </a:buClr>
              <a:buSzPts val="5400"/>
              <a:buFont typeface="Calibri"/>
              <a:buNone/>
            </a:pPr>
            <a:endParaRPr/>
          </a:p>
        </p:txBody>
      </p:sp>
      <p:sp>
        <p:nvSpPr>
          <p:cNvPr id="650" name="Google Shape;650;p50"/>
          <p:cNvSpPr txBox="1">
            <a:spLocks noGrp="1"/>
          </p:cNvSpPr>
          <p:nvPr>
            <p:ph type="dt" idx="10"/>
          </p:nvPr>
        </p:nvSpPr>
        <p:spPr>
          <a:xfrm>
            <a:off x="6363347" y="6356350"/>
            <a:ext cx="2085975" cy="365125"/>
          </a:xfrm>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None/>
            </a:pPr>
            <a:fld id="{D8861B2E-7A6A-F647-91E8-1874823C3A24}" type="datetime10">
              <a:rPr lang="es-ES_tradnl" smtClean="0"/>
              <a:t>00:52</a:t>
            </a:fld>
            <a:endParaRPr/>
          </a:p>
        </p:txBody>
      </p:sp>
      <p:pic>
        <p:nvPicPr>
          <p:cNvPr id="651" name="Google Shape;651;p50"/>
          <p:cNvPicPr preferRelativeResize="0"/>
          <p:nvPr/>
        </p:nvPicPr>
        <p:blipFill rotWithShape="1">
          <a:blip r:embed="rId3">
            <a:alphaModFix/>
          </a:blip>
          <a:srcRect/>
          <a:stretch/>
        </p:blipFill>
        <p:spPr>
          <a:xfrm>
            <a:off x="-38747" y="-35864"/>
            <a:ext cx="9144000" cy="6893864"/>
          </a:xfrm>
          <a:prstGeom prst="rect">
            <a:avLst/>
          </a:prstGeom>
          <a:noFill/>
          <a:ln>
            <a:noFill/>
          </a:ln>
        </p:spPr>
      </p:pic>
      <p:sp>
        <p:nvSpPr>
          <p:cNvPr id="652" name="Google Shape;652;p50"/>
          <p:cNvSpPr txBox="1"/>
          <p:nvPr/>
        </p:nvSpPr>
        <p:spPr>
          <a:xfrm>
            <a:off x="-1866253" y="5645680"/>
            <a:ext cx="8229600" cy="893232"/>
          </a:xfrm>
          <a:prstGeom prst="rect">
            <a:avLst/>
          </a:prstGeom>
          <a:noFill/>
          <a:ln>
            <a:noFill/>
          </a:ln>
        </p:spPr>
        <p:txBody>
          <a:bodyPr spcFirstLastPara="1" wrap="square" lIns="91425" tIns="45700" rIns="91425" bIns="45700" anchor="b" anchorCtr="0">
            <a:noAutofit/>
          </a:bodyPr>
          <a:lstStyle/>
          <a:p>
            <a:pPr marL="0" marR="0" lvl="0" indent="0" algn="ctr" rtl="0">
              <a:lnSpc>
                <a:spcPct val="107407"/>
              </a:lnSpc>
              <a:spcBef>
                <a:spcPts val="0"/>
              </a:spcBef>
              <a:spcAft>
                <a:spcPts val="0"/>
              </a:spcAft>
              <a:buClr>
                <a:srgbClr val="FF0000"/>
              </a:buClr>
              <a:buSzPts val="5400"/>
              <a:buFont typeface="Calibri"/>
              <a:buNone/>
            </a:pPr>
            <a:r>
              <a:rPr lang="es-ES" sz="5400" b="1" dirty="0" err="1">
                <a:solidFill>
                  <a:srgbClr val="FF0000"/>
                </a:solidFill>
                <a:latin typeface="Calibri"/>
                <a:ea typeface="Calibri"/>
                <a:cs typeface="Calibri"/>
                <a:sym typeface="Calibri"/>
              </a:rPr>
              <a:t>Questions</a:t>
            </a:r>
            <a:r>
              <a:rPr lang="es-ES" sz="5400" b="1">
                <a:solidFill>
                  <a:srgbClr val="FF0000"/>
                </a:solidFill>
                <a:latin typeface="Calibri"/>
                <a:ea typeface="Calibri"/>
                <a:cs typeface="Calibri"/>
                <a:sym typeface="Calibri"/>
              </a:rPr>
              <a:t>?</a:t>
            </a:r>
            <a:endParaRPr dirty="0">
              <a:latin typeface="Calibri"/>
              <a:ea typeface="Calibri"/>
              <a:cs typeface="Calibri"/>
            </a:endParaRPr>
          </a:p>
        </p:txBody>
      </p:sp>
      <p:sp>
        <p:nvSpPr>
          <p:cNvPr id="2" name="Slide Number Placeholder 1">
            <a:extLst>
              <a:ext uri="{FF2B5EF4-FFF2-40B4-BE49-F238E27FC236}">
                <a16:creationId xmlns:a16="http://schemas.microsoft.com/office/drawing/2014/main" id="{016D05FD-F12E-BE48-B8CC-09FD653D552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119</a:t>
            </a:fld>
            <a:endParaRPr lang="es-ES"/>
          </a:p>
        </p:txBody>
      </p:sp>
      <p:pic>
        <p:nvPicPr>
          <p:cNvPr id="4" name="Google Shape;263;p30">
            <a:extLst>
              <a:ext uri="{FF2B5EF4-FFF2-40B4-BE49-F238E27FC236}">
                <a16:creationId xmlns:a16="http://schemas.microsoft.com/office/drawing/2014/main" id="{2EB894E3-8C4E-D86D-6CE7-88E7239181F5}"/>
              </a:ext>
            </a:extLst>
          </p:cNvPr>
          <p:cNvPicPr preferRelativeResize="0"/>
          <p:nvPr/>
        </p:nvPicPr>
        <p:blipFill rotWithShape="1">
          <a:blip r:embed="rId4">
            <a:alphaModFix/>
          </a:blip>
          <a:srcRect/>
          <a:stretch/>
        </p:blipFill>
        <p:spPr>
          <a:xfrm>
            <a:off x="0" y="6400846"/>
            <a:ext cx="1519888" cy="457154"/>
          </a:xfrm>
          <a:prstGeom prst="rect">
            <a:avLst/>
          </a:prstGeom>
          <a:noFill/>
          <a:ln>
            <a:noFill/>
          </a:ln>
        </p:spPr>
      </p:pic>
      <p:pic>
        <p:nvPicPr>
          <p:cNvPr id="7" name="Picture 6" descr="A picture containing text, clipart&#10;&#10;Description automatically generated">
            <a:extLst>
              <a:ext uri="{FF2B5EF4-FFF2-40B4-BE49-F238E27FC236}">
                <a16:creationId xmlns:a16="http://schemas.microsoft.com/office/drawing/2014/main" id="{7435FA7A-F39A-35C1-481C-EF8F82CD7E36}"/>
              </a:ext>
            </a:extLst>
          </p:cNvPr>
          <p:cNvPicPr>
            <a:picLocks noChangeAspect="1"/>
          </p:cNvPicPr>
          <p:nvPr/>
        </p:nvPicPr>
        <p:blipFill>
          <a:blip r:embed="rId5"/>
          <a:stretch>
            <a:fillRect/>
          </a:stretch>
        </p:blipFill>
        <p:spPr>
          <a:xfrm>
            <a:off x="8329289" y="6373684"/>
            <a:ext cx="735953" cy="4160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nSpc>
                <a:spcPct val="100000"/>
              </a:lnSpc>
            </a:pPr>
            <a:r>
              <a:rPr lang="en"/>
              <a:t>Why Transfer Learning Now?</a:t>
            </a:r>
          </a:p>
        </p:txBody>
      </p:sp>
      <p:sp>
        <p:nvSpPr>
          <p:cNvPr id="3" name="Marcador de texto 2"/>
          <p:cNvSpPr>
            <a:spLocks noGrp="1"/>
          </p:cNvSpPr>
          <p:nvPr>
            <p:ph type="body" idx="1"/>
          </p:nvPr>
        </p:nvSpPr>
        <p:spPr/>
        <p:txBody>
          <a:bodyPr/>
          <a:lstStyle/>
          <a:p>
            <a:endParaRPr lang="en"/>
          </a:p>
        </p:txBody>
      </p:sp>
      <p:pic>
        <p:nvPicPr>
          <p:cNvPr id="5" name="Imagen 4"/>
          <p:cNvPicPr>
            <a:picLocks noChangeAspect="1"/>
          </p:cNvPicPr>
          <p:nvPr/>
        </p:nvPicPr>
        <p:blipFill>
          <a:blip r:embed="rId3"/>
          <a:stretch>
            <a:fillRect/>
          </a:stretch>
        </p:blipFill>
        <p:spPr>
          <a:xfrm>
            <a:off x="473073" y="1692481"/>
            <a:ext cx="2822218" cy="2110506"/>
          </a:xfrm>
          <a:prstGeom prst="rect">
            <a:avLst/>
          </a:prstGeom>
        </p:spPr>
      </p:pic>
      <p:pic>
        <p:nvPicPr>
          <p:cNvPr id="6" name="Imagen 5"/>
          <p:cNvPicPr>
            <a:picLocks noChangeAspect="1"/>
          </p:cNvPicPr>
          <p:nvPr/>
        </p:nvPicPr>
        <p:blipFill>
          <a:blip r:embed="rId4"/>
          <a:stretch>
            <a:fillRect/>
          </a:stretch>
        </p:blipFill>
        <p:spPr>
          <a:xfrm>
            <a:off x="2632245" y="3200400"/>
            <a:ext cx="6337465" cy="3126331"/>
          </a:xfrm>
          <a:prstGeom prst="rect">
            <a:avLst/>
          </a:prstGeom>
        </p:spPr>
      </p:pic>
      <p:sp>
        <p:nvSpPr>
          <p:cNvPr id="8" name="Rectángulo 7"/>
          <p:cNvSpPr/>
          <p:nvPr/>
        </p:nvSpPr>
        <p:spPr>
          <a:xfrm>
            <a:off x="3126172" y="6404002"/>
            <a:ext cx="3981924" cy="307777"/>
          </a:xfrm>
          <a:prstGeom prst="rect">
            <a:avLst/>
          </a:prstGeom>
        </p:spPr>
        <p:txBody>
          <a:bodyPr wrap="none">
            <a:spAutoFit/>
          </a:bodyPr>
          <a:lstStyle/>
          <a:p>
            <a:r>
              <a:rPr lang="en" sz="1400" dirty="0">
                <a:latin typeface="Arial" panose="020B0604020202020204" pitchFamily="34" charset="0"/>
                <a:cs typeface="Arial" panose="020B0604020202020204" pitchFamily="34" charset="0"/>
              </a:rPr>
              <a:t>https://</a:t>
            </a:r>
            <a:r>
              <a:rPr lang="en" sz="1400" dirty="0" err="1">
                <a:latin typeface="Arial" panose="020B0604020202020204" pitchFamily="34" charset="0"/>
                <a:cs typeface="Arial" panose="020B0604020202020204" pitchFamily="34" charset="0"/>
              </a:rPr>
              <a:t>ruder.io</a:t>
            </a:r>
            <a:r>
              <a:rPr lang="en" sz="1400" dirty="0">
                <a:latin typeface="Arial" panose="020B0604020202020204" pitchFamily="34" charset="0"/>
                <a:cs typeface="Arial" panose="020B0604020202020204" pitchFamily="34" charset="0"/>
              </a:rPr>
              <a:t>/transfer-learning/index.html#fn44</a:t>
            </a:r>
          </a:p>
        </p:txBody>
      </p:sp>
      <p:sp>
        <p:nvSpPr>
          <p:cNvPr id="4" name="Date Placeholder 3">
            <a:extLst>
              <a:ext uri="{FF2B5EF4-FFF2-40B4-BE49-F238E27FC236}">
                <a16:creationId xmlns:a16="http://schemas.microsoft.com/office/drawing/2014/main" id="{DE9D47F4-B7E7-1345-B4EC-18173F745A24}"/>
              </a:ext>
            </a:extLst>
          </p:cNvPr>
          <p:cNvSpPr>
            <a:spLocks noGrp="1"/>
          </p:cNvSpPr>
          <p:nvPr>
            <p:ph type="dt" idx="10"/>
          </p:nvPr>
        </p:nvSpPr>
        <p:spPr/>
        <p:txBody>
          <a:bodyPr/>
          <a:lstStyle/>
          <a:p>
            <a:fld id="{E9D13994-7528-9540-A448-C8809AF3381E}" type="datetime10">
              <a:rPr lang="es-ES_tradnl" smtClean="0"/>
              <a:t>00:52</a:t>
            </a:fld>
            <a:endParaRPr lang="es-ES_tradnl"/>
          </a:p>
        </p:txBody>
      </p:sp>
      <p:sp>
        <p:nvSpPr>
          <p:cNvPr id="7" name="Rectangle 6">
            <a:extLst>
              <a:ext uri="{FF2B5EF4-FFF2-40B4-BE49-F238E27FC236}">
                <a16:creationId xmlns:a16="http://schemas.microsoft.com/office/drawing/2014/main" id="{4A17705B-6FE1-3543-B0D7-7B2190D675E6}"/>
              </a:ext>
            </a:extLst>
          </p:cNvPr>
          <p:cNvSpPr/>
          <p:nvPr/>
        </p:nvSpPr>
        <p:spPr>
          <a:xfrm>
            <a:off x="284163" y="3897246"/>
            <a:ext cx="2236622" cy="430887"/>
          </a:xfrm>
          <a:prstGeom prst="rect">
            <a:avLst/>
          </a:prstGeom>
        </p:spPr>
        <p:txBody>
          <a:bodyPr wrap="square">
            <a:spAutoFit/>
          </a:bodyPr>
          <a:lstStyle/>
          <a:p>
            <a:r>
              <a:rPr lang="en" sz="1100">
                <a:latin typeface="Arial" panose="020B0604020202020204" pitchFamily="34" charset="0"/>
                <a:cs typeface="Arial" panose="020B0604020202020204" pitchFamily="34" charset="0"/>
              </a:rPr>
              <a:t>Andrew Ng, chief scientist at Baidu and professor at Stanford</a:t>
            </a:r>
            <a:endParaRPr lang="en-ES" sz="1100"/>
          </a:p>
        </p:txBody>
      </p:sp>
      <p:sp>
        <p:nvSpPr>
          <p:cNvPr id="9" name="Slide Number Placeholder 8">
            <a:extLst>
              <a:ext uri="{FF2B5EF4-FFF2-40B4-BE49-F238E27FC236}">
                <a16:creationId xmlns:a16="http://schemas.microsoft.com/office/drawing/2014/main" id="{778C8B0F-723A-1C4C-9B39-4D7CF59FBBA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12</a:t>
            </a:fld>
            <a:endParaRPr lang="es-ES"/>
          </a:p>
        </p:txBody>
      </p:sp>
    </p:spTree>
    <p:extLst>
      <p:ext uri="{BB962C8B-B14F-4D97-AF65-F5344CB8AC3E}">
        <p14:creationId xmlns:p14="http://schemas.microsoft.com/office/powerpoint/2010/main" val="4067090357"/>
      </p:ext>
    </p:extLst>
  </p:cSld>
  <p:clrMapOvr>
    <a:masterClrMapping/>
  </p:clrMapOvr>
  <mc:AlternateContent xmlns:mc="http://schemas.openxmlformats.org/markup-compatibility/2006" xmlns:p14="http://schemas.microsoft.com/office/powerpoint/2010/main">
    <mc:Choice Requires="p14">
      <p:transition p14:dur="10" advTm="58259">
        <p:fade/>
      </p:transition>
    </mc:Choice>
    <mc:Fallback xmlns="">
      <p:transition advTm="58259">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AE5FD8-9F41-9C4A-B149-48E07A0D1708}"/>
              </a:ext>
            </a:extLst>
          </p:cNvPr>
          <p:cNvSpPr>
            <a:spLocks noGrp="1"/>
          </p:cNvSpPr>
          <p:nvPr>
            <p:ph type="title"/>
          </p:nvPr>
        </p:nvSpPr>
        <p:spPr>
          <a:xfrm>
            <a:off x="266006" y="393018"/>
            <a:ext cx="8545485" cy="704262"/>
          </a:xfrm>
        </p:spPr>
        <p:txBody>
          <a:bodyPr/>
          <a:lstStyle/>
          <a:p>
            <a:r>
              <a:rPr lang="es-ES_tradnl" sz="3600" dirty="0" err="1"/>
              <a:t>Why</a:t>
            </a:r>
            <a:r>
              <a:rPr lang="es-ES_tradnl" sz="3600" dirty="0"/>
              <a:t> do </a:t>
            </a:r>
            <a:r>
              <a:rPr lang="es-ES_tradnl" sz="3600" dirty="0" err="1"/>
              <a:t>we</a:t>
            </a:r>
            <a:r>
              <a:rPr lang="es-ES_tradnl" sz="3600" dirty="0"/>
              <a:t> </a:t>
            </a:r>
            <a:r>
              <a:rPr lang="es-ES_tradnl" sz="3600" dirty="0" err="1"/>
              <a:t>need</a:t>
            </a:r>
            <a:r>
              <a:rPr lang="es-ES_tradnl" sz="3600" dirty="0"/>
              <a:t> Transfer </a:t>
            </a:r>
            <a:r>
              <a:rPr lang="es-ES_tradnl" sz="3600" dirty="0" err="1"/>
              <a:t>Learning</a:t>
            </a:r>
            <a:r>
              <a:rPr lang="es-ES_tradnl" sz="3600" dirty="0"/>
              <a:t>?</a:t>
            </a:r>
            <a:endParaRPr lang="en-ES" sz="6600" dirty="0"/>
          </a:p>
        </p:txBody>
      </p:sp>
      <p:sp>
        <p:nvSpPr>
          <p:cNvPr id="3" name="Marcador de texto 2"/>
          <p:cNvSpPr>
            <a:spLocks noGrp="1"/>
          </p:cNvSpPr>
          <p:nvPr>
            <p:ph type="body" idx="1"/>
          </p:nvPr>
        </p:nvSpPr>
        <p:spPr>
          <a:xfrm>
            <a:off x="457200" y="2020182"/>
            <a:ext cx="7992122" cy="4060052"/>
          </a:xfrm>
        </p:spPr>
        <p:txBody>
          <a:bodyPr>
            <a:noAutofit/>
          </a:bodyPr>
          <a:lstStyle/>
          <a:p>
            <a:pPr marL="428625" lvl="1" indent="0">
              <a:buNone/>
            </a:pPr>
            <a:endParaRPr lang="en" sz="2800" dirty="0">
              <a:solidFill>
                <a:schemeClr val="tx1"/>
              </a:solidFill>
              <a:latin typeface="Arial" panose="020B0604020202020204" pitchFamily="34" charset="0"/>
              <a:cs typeface="Arial" panose="020B0604020202020204" pitchFamily="34" charset="0"/>
            </a:endParaRPr>
          </a:p>
          <a:p>
            <a:r>
              <a:rPr lang="es-ES_tradnl" sz="2800" dirty="0">
                <a:solidFill>
                  <a:schemeClr val="tx1"/>
                </a:solidFill>
                <a:sym typeface="Arial"/>
              </a:rPr>
              <a:t>S</a:t>
            </a:r>
            <a:r>
              <a:rPr lang="en" sz="2800" dirty="0" err="1">
                <a:solidFill>
                  <a:schemeClr val="tx1"/>
                </a:solidFill>
                <a:sym typeface="Arial"/>
              </a:rPr>
              <a:t>uccessful</a:t>
            </a:r>
            <a:r>
              <a:rPr lang="en" sz="2800" dirty="0">
                <a:solidFill>
                  <a:schemeClr val="tx1"/>
                </a:solidFill>
                <a:sym typeface="Arial"/>
              </a:rPr>
              <a:t> models are immensely </a:t>
            </a:r>
            <a:r>
              <a:rPr lang="en" sz="2800" b="1" dirty="0">
                <a:solidFill>
                  <a:schemeClr val="tx1"/>
                </a:solidFill>
                <a:sym typeface="Arial"/>
              </a:rPr>
              <a:t>data-hungry</a:t>
            </a:r>
            <a:r>
              <a:rPr lang="en" sz="2800" dirty="0">
                <a:solidFill>
                  <a:schemeClr val="tx1"/>
                </a:solidFill>
                <a:sym typeface="Arial"/>
              </a:rPr>
              <a:t> relying on </a:t>
            </a:r>
            <a:r>
              <a:rPr lang="en" sz="2800" b="1" dirty="0">
                <a:solidFill>
                  <a:schemeClr val="tx1"/>
                </a:solidFill>
                <a:sym typeface="Arial"/>
              </a:rPr>
              <a:t>huge amounts of labeled data </a:t>
            </a:r>
            <a:r>
              <a:rPr lang="en" sz="2800" dirty="0">
                <a:solidFill>
                  <a:schemeClr val="tx1"/>
                </a:solidFill>
                <a:sym typeface="Arial"/>
              </a:rPr>
              <a:t>to achieve their performance.</a:t>
            </a:r>
          </a:p>
          <a:p>
            <a:pPr marL="68580" indent="0">
              <a:buNone/>
            </a:pPr>
            <a:endParaRPr lang="es-ES_tradnl" sz="2800" dirty="0">
              <a:solidFill>
                <a:schemeClr val="tx1"/>
              </a:solidFill>
              <a:sym typeface="Arial"/>
            </a:endParaRPr>
          </a:p>
          <a:p>
            <a:r>
              <a:rPr lang="es-ES_tradnl" sz="2800" dirty="0">
                <a:solidFill>
                  <a:schemeClr val="tx1"/>
                </a:solidFill>
                <a:sym typeface="Arial"/>
              </a:rPr>
              <a:t>A </a:t>
            </a:r>
            <a:r>
              <a:rPr lang="es-ES_tradnl" sz="2800" dirty="0" err="1">
                <a:solidFill>
                  <a:schemeClr val="tx1"/>
                </a:solidFill>
                <a:sym typeface="Arial"/>
              </a:rPr>
              <a:t>model</a:t>
            </a:r>
            <a:r>
              <a:rPr lang="es-ES_tradnl" sz="2800" dirty="0">
                <a:solidFill>
                  <a:schemeClr val="tx1"/>
                </a:solidFill>
                <a:sym typeface="Arial"/>
              </a:rPr>
              <a:t> </a:t>
            </a:r>
            <a:r>
              <a:rPr lang="es-ES_tradnl" sz="2800" dirty="0" err="1">
                <a:solidFill>
                  <a:schemeClr val="tx1"/>
                </a:solidFill>
                <a:sym typeface="Arial"/>
              </a:rPr>
              <a:t>is</a:t>
            </a:r>
            <a:r>
              <a:rPr lang="es-ES_tradnl" sz="2800" dirty="0">
                <a:solidFill>
                  <a:schemeClr val="tx1"/>
                </a:solidFill>
                <a:sym typeface="Arial"/>
              </a:rPr>
              <a:t> </a:t>
            </a:r>
            <a:r>
              <a:rPr lang="es-ES_tradnl" sz="2800" b="1" dirty="0" err="1">
                <a:solidFill>
                  <a:schemeClr val="tx1"/>
                </a:solidFill>
                <a:sym typeface="Arial"/>
              </a:rPr>
              <a:t>asked</a:t>
            </a:r>
            <a:r>
              <a:rPr lang="es-ES_tradnl" sz="2800" b="1" dirty="0">
                <a:solidFill>
                  <a:schemeClr val="tx1"/>
                </a:solidFill>
                <a:sym typeface="Arial"/>
              </a:rPr>
              <a:t> to </a:t>
            </a:r>
            <a:r>
              <a:rPr lang="es-ES_tradnl" sz="2800" b="1" dirty="0" err="1">
                <a:solidFill>
                  <a:schemeClr val="tx1"/>
                </a:solidFill>
                <a:sym typeface="Arial"/>
              </a:rPr>
              <a:t>behave</a:t>
            </a:r>
            <a:r>
              <a:rPr lang="es-ES_tradnl" sz="2800" b="1" dirty="0">
                <a:solidFill>
                  <a:schemeClr val="tx1"/>
                </a:solidFill>
                <a:sym typeface="Arial"/>
              </a:rPr>
              <a:t> in a new </a:t>
            </a:r>
            <a:r>
              <a:rPr lang="es-ES_tradnl" sz="2800" b="1" dirty="0" err="1">
                <a:solidFill>
                  <a:schemeClr val="tx1"/>
                </a:solidFill>
                <a:sym typeface="Arial"/>
              </a:rPr>
              <a:t>situation</a:t>
            </a:r>
            <a:r>
              <a:rPr lang="es-ES_tradnl" sz="2800" b="1" dirty="0">
                <a:solidFill>
                  <a:schemeClr val="tx1"/>
                </a:solidFill>
                <a:sym typeface="Arial"/>
              </a:rPr>
              <a:t> </a:t>
            </a:r>
            <a:r>
              <a:rPr lang="es-ES_tradnl" sz="2800" dirty="0" err="1">
                <a:solidFill>
                  <a:schemeClr val="tx1"/>
                </a:solidFill>
                <a:sym typeface="Arial"/>
              </a:rPr>
              <a:t>on</a:t>
            </a:r>
            <a:r>
              <a:rPr lang="es-ES_tradnl" sz="2800" dirty="0">
                <a:solidFill>
                  <a:schemeClr val="tx1"/>
                </a:solidFill>
                <a:sym typeface="Arial"/>
              </a:rPr>
              <a:t> </a:t>
            </a:r>
            <a:r>
              <a:rPr lang="es-ES_tradnl" sz="2800" dirty="0" err="1">
                <a:solidFill>
                  <a:schemeClr val="tx1"/>
                </a:solidFill>
                <a:sym typeface="Arial"/>
              </a:rPr>
              <a:t>tasks</a:t>
            </a:r>
            <a:r>
              <a:rPr lang="es-ES_tradnl" sz="2800" dirty="0">
                <a:solidFill>
                  <a:schemeClr val="tx1"/>
                </a:solidFill>
                <a:sym typeface="Arial"/>
              </a:rPr>
              <a:t> </a:t>
            </a:r>
            <a:r>
              <a:rPr lang="es-ES_tradnl" sz="2800" dirty="0" err="1">
                <a:solidFill>
                  <a:schemeClr val="tx1"/>
                </a:solidFill>
                <a:sym typeface="Arial"/>
              </a:rPr>
              <a:t>that</a:t>
            </a:r>
            <a:r>
              <a:rPr lang="es-ES_tradnl" sz="2800" dirty="0">
                <a:solidFill>
                  <a:schemeClr val="tx1"/>
                </a:solidFill>
                <a:sym typeface="Arial"/>
              </a:rPr>
              <a:t> </a:t>
            </a:r>
            <a:r>
              <a:rPr lang="es-ES_tradnl" sz="2800" dirty="0" err="1">
                <a:solidFill>
                  <a:schemeClr val="tx1"/>
                </a:solidFill>
                <a:sym typeface="Arial"/>
              </a:rPr>
              <a:t>not</a:t>
            </a:r>
            <a:r>
              <a:rPr lang="es-ES_tradnl" sz="2800" dirty="0">
                <a:solidFill>
                  <a:schemeClr val="tx1"/>
                </a:solidFill>
                <a:sym typeface="Arial"/>
              </a:rPr>
              <a:t> </a:t>
            </a:r>
            <a:r>
              <a:rPr lang="es-ES_tradnl" sz="2800" dirty="0" err="1">
                <a:solidFill>
                  <a:schemeClr val="tx1"/>
                </a:solidFill>
                <a:sym typeface="Arial"/>
              </a:rPr>
              <a:t>exactly</a:t>
            </a:r>
            <a:r>
              <a:rPr lang="es-ES_tradnl" sz="2800" dirty="0">
                <a:solidFill>
                  <a:schemeClr val="tx1"/>
                </a:solidFill>
                <a:sym typeface="Arial"/>
              </a:rPr>
              <a:t> </a:t>
            </a:r>
            <a:r>
              <a:rPr lang="es-ES_tradnl" sz="2800" dirty="0" err="1">
                <a:solidFill>
                  <a:schemeClr val="tx1"/>
                </a:solidFill>
                <a:sym typeface="Arial"/>
              </a:rPr>
              <a:t>it</a:t>
            </a:r>
            <a:r>
              <a:rPr lang="es-ES_tradnl" sz="2800" dirty="0">
                <a:solidFill>
                  <a:schemeClr val="tx1"/>
                </a:solidFill>
                <a:sym typeface="Arial"/>
              </a:rPr>
              <a:t> </a:t>
            </a:r>
            <a:r>
              <a:rPr lang="es-ES_tradnl" sz="2800" dirty="0" err="1">
                <a:solidFill>
                  <a:schemeClr val="tx1"/>
                </a:solidFill>
                <a:sym typeface="Arial"/>
              </a:rPr>
              <a:t>was</a:t>
            </a:r>
            <a:r>
              <a:rPr lang="es-ES_tradnl" sz="2800" dirty="0">
                <a:solidFill>
                  <a:schemeClr val="tx1"/>
                </a:solidFill>
                <a:sym typeface="Arial"/>
              </a:rPr>
              <a:t> </a:t>
            </a:r>
            <a:r>
              <a:rPr lang="es-ES_tradnl" sz="2800" dirty="0" err="1">
                <a:solidFill>
                  <a:schemeClr val="tx1"/>
                </a:solidFill>
                <a:sym typeface="Arial"/>
              </a:rPr>
              <a:t>trained</a:t>
            </a:r>
            <a:r>
              <a:rPr lang="es-ES_tradnl" sz="2800" dirty="0">
                <a:solidFill>
                  <a:schemeClr val="tx1"/>
                </a:solidFill>
                <a:sym typeface="Arial"/>
              </a:rPr>
              <a:t> </a:t>
            </a:r>
            <a:r>
              <a:rPr lang="es-ES_tradnl" sz="2800" dirty="0" err="1">
                <a:solidFill>
                  <a:schemeClr val="tx1"/>
                </a:solidFill>
                <a:sym typeface="Arial"/>
              </a:rPr>
              <a:t>for</a:t>
            </a:r>
            <a:r>
              <a:rPr lang="es-ES_tradnl" sz="2800" dirty="0">
                <a:solidFill>
                  <a:schemeClr val="tx1"/>
                </a:solidFill>
                <a:sym typeface="Arial"/>
              </a:rPr>
              <a:t>.</a:t>
            </a:r>
          </a:p>
          <a:p>
            <a:endParaRPr lang="es-ES_tradnl" sz="2800" dirty="0">
              <a:solidFill>
                <a:schemeClr val="tx1"/>
              </a:solidFill>
              <a:sym typeface="Arial"/>
            </a:endParaRPr>
          </a:p>
          <a:p>
            <a:endParaRPr lang="en" sz="2800" dirty="0">
              <a:solidFill>
                <a:schemeClr val="tx1"/>
              </a:solidFill>
            </a:endParaRPr>
          </a:p>
        </p:txBody>
      </p:sp>
      <p:sp>
        <p:nvSpPr>
          <p:cNvPr id="4" name="Date Placeholder 3">
            <a:extLst>
              <a:ext uri="{FF2B5EF4-FFF2-40B4-BE49-F238E27FC236}">
                <a16:creationId xmlns:a16="http://schemas.microsoft.com/office/drawing/2014/main" id="{DE606857-1E99-B64D-8495-8B54A83620B0}"/>
              </a:ext>
            </a:extLst>
          </p:cNvPr>
          <p:cNvSpPr>
            <a:spLocks noGrp="1"/>
          </p:cNvSpPr>
          <p:nvPr>
            <p:ph type="dt" idx="10"/>
          </p:nvPr>
        </p:nvSpPr>
        <p:spPr/>
        <p:txBody>
          <a:bodyPr/>
          <a:lstStyle/>
          <a:p>
            <a:fld id="{932174D3-154D-0C41-9744-51BD08C229B8}" type="datetime10">
              <a:rPr lang="es-ES_tradnl" smtClean="0"/>
              <a:t>00:52</a:t>
            </a:fld>
            <a:endParaRPr lang="es-ES_tradnl"/>
          </a:p>
        </p:txBody>
      </p:sp>
      <p:sp>
        <p:nvSpPr>
          <p:cNvPr id="18" name="Rectángulo 17"/>
          <p:cNvSpPr/>
          <p:nvPr/>
        </p:nvSpPr>
        <p:spPr>
          <a:xfrm>
            <a:off x="2409944" y="6467559"/>
            <a:ext cx="3057247" cy="253916"/>
          </a:xfrm>
          <a:prstGeom prst="rect">
            <a:avLst/>
          </a:prstGeom>
        </p:spPr>
        <p:txBody>
          <a:bodyPr wrap="none">
            <a:spAutoFit/>
          </a:bodyPr>
          <a:lstStyle/>
          <a:p>
            <a:r>
              <a:rPr lang="en" sz="1050">
                <a:latin typeface="Arial" panose="020B0604020202020204" pitchFamily="34" charset="0"/>
                <a:cs typeface="Arial" panose="020B0604020202020204" pitchFamily="34" charset="0"/>
              </a:rPr>
              <a:t>https://ruder.io/transfer-learning/index.html#fn44</a:t>
            </a:r>
          </a:p>
        </p:txBody>
      </p:sp>
      <p:sp>
        <p:nvSpPr>
          <p:cNvPr id="2" name="Slide Number Placeholder 1">
            <a:extLst>
              <a:ext uri="{FF2B5EF4-FFF2-40B4-BE49-F238E27FC236}">
                <a16:creationId xmlns:a16="http://schemas.microsoft.com/office/drawing/2014/main" id="{F3AB9091-E562-474A-987E-2010BC6DFEF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13</a:t>
            </a:fld>
            <a:endParaRPr lang="es-ES"/>
          </a:p>
        </p:txBody>
      </p:sp>
    </p:spTree>
    <p:extLst>
      <p:ext uri="{BB962C8B-B14F-4D97-AF65-F5344CB8AC3E}">
        <p14:creationId xmlns:p14="http://schemas.microsoft.com/office/powerpoint/2010/main" val="1594557408"/>
      </p:ext>
    </p:extLst>
  </p:cSld>
  <p:clrMapOvr>
    <a:masterClrMapping/>
  </p:clrMapOvr>
  <mc:AlternateContent xmlns:mc="http://schemas.openxmlformats.org/markup-compatibility/2006" xmlns:p14="http://schemas.microsoft.com/office/powerpoint/2010/main">
    <mc:Choice Requires="p14">
      <p:transition p14:dur="10" advTm="38749">
        <p:fade/>
      </p:transition>
    </mc:Choice>
    <mc:Fallback xmlns="">
      <p:transition advTm="38749">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4956" y="496588"/>
            <a:ext cx="8574087" cy="648338"/>
          </a:xfrm>
        </p:spPr>
        <p:txBody>
          <a:bodyPr>
            <a:noAutofit/>
          </a:bodyPr>
          <a:lstStyle/>
          <a:p>
            <a:pPr>
              <a:lnSpc>
                <a:spcPct val="100000"/>
              </a:lnSpc>
            </a:pPr>
            <a:r>
              <a:rPr lang="es-ES_tradnl" sz="3600" dirty="0" err="1"/>
              <a:t>Why</a:t>
            </a:r>
            <a:r>
              <a:rPr lang="es-ES_tradnl" sz="3600" dirty="0"/>
              <a:t> </a:t>
            </a:r>
            <a:r>
              <a:rPr lang="es-ES_tradnl" sz="3600" dirty="0" err="1"/>
              <a:t>now</a:t>
            </a:r>
            <a:r>
              <a:rPr lang="es-ES_tradnl" sz="3600" dirty="0"/>
              <a:t> </a:t>
            </a:r>
            <a:r>
              <a:rPr lang="es-ES_tradnl" sz="3600" dirty="0" err="1"/>
              <a:t>is</a:t>
            </a:r>
            <a:r>
              <a:rPr lang="es-ES_tradnl" sz="3600" dirty="0"/>
              <a:t> </a:t>
            </a:r>
            <a:r>
              <a:rPr lang="es-ES_tradnl" sz="3600" dirty="0" err="1"/>
              <a:t>the</a:t>
            </a:r>
            <a:r>
              <a:rPr lang="es-ES_tradnl" sz="3600" dirty="0"/>
              <a:t> time </a:t>
            </a:r>
            <a:r>
              <a:rPr lang="es-ES_tradnl" sz="3600" dirty="0" err="1"/>
              <a:t>for</a:t>
            </a:r>
            <a:r>
              <a:rPr lang="es-ES_tradnl" sz="3600" dirty="0"/>
              <a:t> Transfer </a:t>
            </a:r>
            <a:r>
              <a:rPr lang="es-ES_tradnl" sz="3600" dirty="0" err="1"/>
              <a:t>Learning</a:t>
            </a:r>
            <a:r>
              <a:rPr lang="es-ES_tradnl" sz="3600" dirty="0"/>
              <a:t>?</a:t>
            </a:r>
            <a:endParaRPr lang="en" sz="3600" dirty="0"/>
          </a:p>
        </p:txBody>
      </p:sp>
      <p:sp>
        <p:nvSpPr>
          <p:cNvPr id="3" name="Marcador de texto 2"/>
          <p:cNvSpPr>
            <a:spLocks noGrp="1"/>
          </p:cNvSpPr>
          <p:nvPr>
            <p:ph type="body" idx="1"/>
          </p:nvPr>
        </p:nvSpPr>
        <p:spPr>
          <a:xfrm>
            <a:off x="457200" y="1600200"/>
            <a:ext cx="8229600" cy="2573159"/>
          </a:xfrm>
        </p:spPr>
        <p:txBody>
          <a:bodyPr>
            <a:noAutofit/>
          </a:bodyPr>
          <a:lstStyle/>
          <a:p>
            <a:r>
              <a:rPr lang="es-ES_tradnl" err="1">
                <a:solidFill>
                  <a:schemeClr val="tx1"/>
                </a:solidFill>
              </a:rPr>
              <a:t>Availability</a:t>
            </a:r>
            <a:r>
              <a:rPr lang="es-ES_tradnl">
                <a:solidFill>
                  <a:schemeClr val="tx1"/>
                </a:solidFill>
              </a:rPr>
              <a:t> of </a:t>
            </a:r>
            <a:r>
              <a:rPr lang="es-ES_tradnl" err="1">
                <a:solidFill>
                  <a:schemeClr val="tx1"/>
                </a:solidFill>
              </a:rPr>
              <a:t>well</a:t>
            </a:r>
            <a:r>
              <a:rPr lang="es-ES_tradnl">
                <a:solidFill>
                  <a:schemeClr val="tx1"/>
                </a:solidFill>
              </a:rPr>
              <a:t> </a:t>
            </a:r>
            <a:r>
              <a:rPr lang="es-ES_tradnl" err="1">
                <a:solidFill>
                  <a:schemeClr val="tx1"/>
                </a:solidFill>
              </a:rPr>
              <a:t>working</a:t>
            </a:r>
            <a:r>
              <a:rPr lang="es-ES_tradnl">
                <a:solidFill>
                  <a:schemeClr val="tx1"/>
                </a:solidFill>
              </a:rPr>
              <a:t> </a:t>
            </a:r>
            <a:r>
              <a:rPr lang="es-ES_tradnl" err="1">
                <a:solidFill>
                  <a:schemeClr val="tx1"/>
                </a:solidFill>
              </a:rPr>
              <a:t>models</a:t>
            </a:r>
            <a:endParaRPr lang="es-ES_tradnl">
              <a:solidFill>
                <a:schemeClr val="tx1"/>
              </a:solidFill>
            </a:endParaRPr>
          </a:p>
          <a:p>
            <a:endParaRPr lang="es-ES_tradnl">
              <a:solidFill>
                <a:schemeClr val="tx1"/>
              </a:solidFill>
            </a:endParaRPr>
          </a:p>
          <a:p>
            <a:pPr lvl="1"/>
            <a:r>
              <a:rPr lang="es-ES_tradnl" sz="1800" err="1">
                <a:solidFill>
                  <a:schemeClr val="tx1"/>
                </a:solidFill>
              </a:rPr>
              <a:t>ResNet</a:t>
            </a:r>
            <a:r>
              <a:rPr lang="es-ES_tradnl" sz="1800">
                <a:solidFill>
                  <a:schemeClr val="tx1"/>
                </a:solidFill>
              </a:rPr>
              <a:t> </a:t>
            </a:r>
            <a:r>
              <a:rPr lang="es-ES_tradnl" sz="1800" err="1">
                <a:solidFill>
                  <a:schemeClr val="tx1"/>
                </a:solidFill>
              </a:rPr>
              <a:t>achieveing</a:t>
            </a:r>
            <a:r>
              <a:rPr lang="es-ES_tradnl" sz="1800">
                <a:solidFill>
                  <a:schemeClr val="tx1"/>
                </a:solidFill>
              </a:rPr>
              <a:t> </a:t>
            </a:r>
            <a:r>
              <a:rPr lang="es-ES_tradnl" sz="1800" err="1">
                <a:solidFill>
                  <a:schemeClr val="tx1"/>
                </a:solidFill>
              </a:rPr>
              <a:t>superhuman</a:t>
            </a:r>
            <a:r>
              <a:rPr lang="es-ES_tradnl" sz="1800">
                <a:solidFill>
                  <a:schemeClr val="tx1"/>
                </a:solidFill>
              </a:rPr>
              <a:t> performance </a:t>
            </a:r>
            <a:r>
              <a:rPr lang="es-ES_tradnl" sz="1800" err="1">
                <a:solidFill>
                  <a:schemeClr val="tx1"/>
                </a:solidFill>
              </a:rPr>
              <a:t>on</a:t>
            </a:r>
            <a:r>
              <a:rPr lang="es-ES_tradnl" sz="1800">
                <a:solidFill>
                  <a:schemeClr val="tx1"/>
                </a:solidFill>
              </a:rPr>
              <a:t> </a:t>
            </a:r>
            <a:r>
              <a:rPr lang="es-ES_tradnl" sz="1800" err="1">
                <a:solidFill>
                  <a:schemeClr val="tx1"/>
                </a:solidFill>
              </a:rPr>
              <a:t>recognizing</a:t>
            </a:r>
            <a:r>
              <a:rPr lang="es-ES_tradnl" sz="1800">
                <a:solidFill>
                  <a:schemeClr val="tx1"/>
                </a:solidFill>
              </a:rPr>
              <a:t> </a:t>
            </a:r>
            <a:r>
              <a:rPr lang="es-ES_tradnl" sz="1800" err="1">
                <a:solidFill>
                  <a:schemeClr val="tx1"/>
                </a:solidFill>
              </a:rPr>
              <a:t>objects</a:t>
            </a:r>
            <a:endParaRPr lang="es-ES_tradnl" sz="1800">
              <a:solidFill>
                <a:schemeClr val="tx1"/>
              </a:solidFill>
            </a:endParaRPr>
          </a:p>
          <a:p>
            <a:pPr lvl="1"/>
            <a:endParaRPr lang="es-ES_tradnl" sz="1800">
              <a:solidFill>
                <a:schemeClr val="tx1"/>
              </a:solidFill>
            </a:endParaRPr>
          </a:p>
          <a:p>
            <a:pPr lvl="1"/>
            <a:r>
              <a:rPr lang="en" sz="1800">
                <a:solidFill>
                  <a:schemeClr val="tx1"/>
                </a:solidFill>
              </a:rPr>
              <a:t>Google's Smart Reply [2] automatically handles 10% of all mobile responses; </a:t>
            </a:r>
            <a:endParaRPr lang="es-ES_tradnl" sz="1800">
              <a:solidFill>
                <a:schemeClr val="tx1"/>
              </a:solidFill>
            </a:endParaRPr>
          </a:p>
          <a:p>
            <a:pPr lvl="1"/>
            <a:endParaRPr lang="es-ES_tradnl" sz="1800">
              <a:solidFill>
                <a:schemeClr val="tx1"/>
              </a:solidFill>
            </a:endParaRPr>
          </a:p>
          <a:p>
            <a:pPr lvl="1"/>
            <a:r>
              <a:rPr lang="en" sz="1800">
                <a:solidFill>
                  <a:schemeClr val="tx1"/>
                </a:solidFill>
              </a:rPr>
              <a:t>speech recognition error has consistently dropped and is more accurate than typing [3]; </a:t>
            </a:r>
            <a:endParaRPr lang="es-ES_tradnl" sz="1800">
              <a:solidFill>
                <a:schemeClr val="tx1"/>
              </a:solidFill>
            </a:endParaRPr>
          </a:p>
          <a:p>
            <a:pPr lvl="1"/>
            <a:endParaRPr lang="es-ES_tradnl" sz="1800">
              <a:solidFill>
                <a:schemeClr val="tx1"/>
              </a:solidFill>
            </a:endParaRPr>
          </a:p>
          <a:p>
            <a:pPr lvl="1"/>
            <a:r>
              <a:rPr lang="en" sz="1800">
                <a:solidFill>
                  <a:schemeClr val="tx1"/>
                </a:solidFill>
              </a:rPr>
              <a:t>we can automatically identify skin cancer as well as dermatologists; </a:t>
            </a:r>
            <a:endParaRPr lang="es-ES_tradnl" sz="1800">
              <a:solidFill>
                <a:schemeClr val="tx1"/>
              </a:solidFill>
            </a:endParaRPr>
          </a:p>
          <a:p>
            <a:pPr lvl="1"/>
            <a:endParaRPr lang="es-ES_tradnl" sz="1800">
              <a:solidFill>
                <a:schemeClr val="tx1"/>
              </a:solidFill>
            </a:endParaRPr>
          </a:p>
          <a:p>
            <a:pPr lvl="1"/>
            <a:r>
              <a:rPr lang="en" sz="1800">
                <a:solidFill>
                  <a:schemeClr val="tx1"/>
                </a:solidFill>
              </a:rPr>
              <a:t>Google's NMT system [4] is used in production for more than 10 language pairs; Baidu</a:t>
            </a:r>
            <a:endParaRPr lang="es-ES_tradnl" sz="1800">
              <a:solidFill>
                <a:schemeClr val="tx1"/>
              </a:solidFill>
            </a:endParaRPr>
          </a:p>
          <a:p>
            <a:pPr lvl="1"/>
            <a:endParaRPr lang="es-ES_tradnl" sz="1800">
              <a:solidFill>
                <a:schemeClr val="tx1"/>
              </a:solidFill>
            </a:endParaRPr>
          </a:p>
          <a:p>
            <a:pPr marL="571500" lvl="1" indent="0">
              <a:buNone/>
            </a:pPr>
            <a:endParaRPr lang="en" sz="1800">
              <a:solidFill>
                <a:schemeClr val="tx1"/>
              </a:solidFill>
            </a:endParaRPr>
          </a:p>
          <a:p>
            <a:endParaRPr lang="es-ES_tradnl" sz="3200">
              <a:solidFill>
                <a:schemeClr val="tx1"/>
              </a:solidFill>
            </a:endParaRPr>
          </a:p>
          <a:p>
            <a:endParaRPr lang="en">
              <a:solidFill>
                <a:schemeClr val="tx1"/>
              </a:solidFill>
            </a:endParaRPr>
          </a:p>
        </p:txBody>
      </p:sp>
      <p:sp>
        <p:nvSpPr>
          <p:cNvPr id="18" name="Rectángulo 17"/>
          <p:cNvSpPr/>
          <p:nvPr/>
        </p:nvSpPr>
        <p:spPr>
          <a:xfrm>
            <a:off x="3126172" y="6404002"/>
            <a:ext cx="4006826" cy="307777"/>
          </a:xfrm>
          <a:prstGeom prst="rect">
            <a:avLst/>
          </a:prstGeom>
        </p:spPr>
        <p:txBody>
          <a:bodyPr wrap="none">
            <a:spAutoFit/>
          </a:bodyPr>
          <a:lstStyle/>
          <a:p>
            <a:r>
              <a:rPr lang="en"/>
              <a:t>https://ruder.io/transfer-learning/index.html#fn44</a:t>
            </a:r>
          </a:p>
        </p:txBody>
      </p:sp>
      <p:sp>
        <p:nvSpPr>
          <p:cNvPr id="4" name="Date Placeholder 3">
            <a:extLst>
              <a:ext uri="{FF2B5EF4-FFF2-40B4-BE49-F238E27FC236}">
                <a16:creationId xmlns:a16="http://schemas.microsoft.com/office/drawing/2014/main" id="{8A4B1296-FC77-154D-854D-FD3C4D9F9DBD}"/>
              </a:ext>
            </a:extLst>
          </p:cNvPr>
          <p:cNvSpPr>
            <a:spLocks noGrp="1"/>
          </p:cNvSpPr>
          <p:nvPr>
            <p:ph type="dt" idx="10"/>
          </p:nvPr>
        </p:nvSpPr>
        <p:spPr/>
        <p:txBody>
          <a:bodyPr/>
          <a:lstStyle/>
          <a:p>
            <a:fld id="{EDEDB309-450E-D143-A780-708261644FCC}" type="datetime10">
              <a:rPr lang="es-ES_tradnl" smtClean="0"/>
              <a:t>00:52</a:t>
            </a:fld>
            <a:endParaRPr lang="es-ES_tradnl"/>
          </a:p>
        </p:txBody>
      </p:sp>
      <p:sp>
        <p:nvSpPr>
          <p:cNvPr id="5" name="Slide Number Placeholder 4">
            <a:extLst>
              <a:ext uri="{FF2B5EF4-FFF2-40B4-BE49-F238E27FC236}">
                <a16:creationId xmlns:a16="http://schemas.microsoft.com/office/drawing/2014/main" id="{7FCF36FE-12F1-084A-9D96-DAE8381736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14</a:t>
            </a:fld>
            <a:endParaRPr lang="es-ES"/>
          </a:p>
        </p:txBody>
      </p:sp>
    </p:spTree>
    <p:extLst>
      <p:ext uri="{BB962C8B-B14F-4D97-AF65-F5344CB8AC3E}">
        <p14:creationId xmlns:p14="http://schemas.microsoft.com/office/powerpoint/2010/main" val="413681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9"/>
          <p:cNvSpPr txBox="1">
            <a:spLocks noGrp="1"/>
          </p:cNvSpPr>
          <p:nvPr>
            <p:ph type="title"/>
          </p:nvPr>
        </p:nvSpPr>
        <p:spPr>
          <a:xfrm>
            <a:off x="457200" y="594389"/>
            <a:ext cx="8229600" cy="550407"/>
          </a:xfrm>
          <a:prstGeom prst="rect">
            <a:avLst/>
          </a:prstGeom>
          <a:noFill/>
          <a:ln>
            <a:noFill/>
          </a:ln>
        </p:spPr>
        <p:txBody>
          <a:bodyPr spcFirstLastPara="1" wrap="square" lIns="91425" tIns="45700" rIns="91425" bIns="45700" anchor="b" anchorCtr="0">
            <a:noAutofit/>
          </a:bodyPr>
          <a:lstStyle/>
          <a:p>
            <a:pPr marL="0" lvl="0" indent="0" algn="ctr" rtl="0">
              <a:lnSpc>
                <a:spcPct val="107407"/>
              </a:lnSpc>
              <a:spcBef>
                <a:spcPts val="0"/>
              </a:spcBef>
              <a:spcAft>
                <a:spcPts val="0"/>
              </a:spcAft>
              <a:buClr>
                <a:srgbClr val="9837D2"/>
              </a:buClr>
              <a:buSzPts val="5400"/>
              <a:buFont typeface="Calibri"/>
              <a:buNone/>
            </a:pPr>
            <a:r>
              <a:rPr lang="es-ES" dirty="0" err="1"/>
              <a:t>Analysis</a:t>
            </a:r>
            <a:r>
              <a:rPr lang="es-ES" dirty="0"/>
              <a:t> </a:t>
            </a:r>
            <a:r>
              <a:rPr lang="es-ES" dirty="0" err="1"/>
              <a:t>of</a:t>
            </a:r>
            <a:r>
              <a:rPr lang="es-ES" dirty="0"/>
              <a:t> </a:t>
            </a:r>
            <a:r>
              <a:rPr lang="es-ES" dirty="0" err="1"/>
              <a:t>CNNs</a:t>
            </a:r>
            <a:endParaRPr dirty="0"/>
          </a:p>
        </p:txBody>
      </p:sp>
      <p:pic>
        <p:nvPicPr>
          <p:cNvPr id="438" name="Google Shape;438;p29"/>
          <p:cNvPicPr preferRelativeResize="0">
            <a:picLocks noGrp="1"/>
          </p:cNvPicPr>
          <p:nvPr>
            <p:ph type="body" idx="1"/>
          </p:nvPr>
        </p:nvPicPr>
        <p:blipFill rotWithShape="1">
          <a:blip r:embed="rId3">
            <a:alphaModFix/>
          </a:blip>
          <a:srcRect b="7704"/>
          <a:stretch/>
        </p:blipFill>
        <p:spPr>
          <a:xfrm>
            <a:off x="175099" y="1377744"/>
            <a:ext cx="5246348" cy="2171873"/>
          </a:xfrm>
          <a:prstGeom prst="rect">
            <a:avLst/>
          </a:prstGeom>
          <a:noFill/>
          <a:ln>
            <a:noFill/>
          </a:ln>
        </p:spPr>
      </p:pic>
      <p:sp>
        <p:nvSpPr>
          <p:cNvPr id="439" name="Google Shape;439;p29"/>
          <p:cNvSpPr txBox="1">
            <a:spLocks noGrp="1"/>
          </p:cNvSpPr>
          <p:nvPr>
            <p:ph type="dt" idx="10"/>
          </p:nvPr>
        </p:nvSpPr>
        <p:spPr>
          <a:xfrm>
            <a:off x="6363347" y="6356350"/>
            <a:ext cx="2085975" cy="365125"/>
          </a:xfrm>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None/>
            </a:pPr>
            <a:fld id="{33372D39-C190-B94F-8C4C-3F34BBE15927}" type="datetime10">
              <a:rPr lang="es-ES_tradnl" smtClean="0"/>
              <a:t>00:52</a:t>
            </a:fld>
            <a:endParaRPr/>
          </a:p>
        </p:txBody>
      </p:sp>
      <p:sp>
        <p:nvSpPr>
          <p:cNvPr id="440" name="Google Shape;440;p29"/>
          <p:cNvSpPr txBox="1">
            <a:spLocks noGrp="1"/>
          </p:cNvSpPr>
          <p:nvPr>
            <p:ph type="sldNum" idx="12"/>
          </p:nvPr>
        </p:nvSpPr>
        <p:spPr>
          <a:xfrm>
            <a:off x="8543278" y="6356350"/>
            <a:ext cx="561975" cy="365125"/>
          </a:xfrm>
          <a:prstGeom prst="rect">
            <a:avLst/>
          </a:prstGeom>
          <a:noFill/>
          <a:ln>
            <a:noFill/>
          </a:ln>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s-ES"/>
              <a:t>15</a:t>
            </a:fld>
            <a:endParaRPr/>
          </a:p>
        </p:txBody>
      </p:sp>
      <p:sp>
        <p:nvSpPr>
          <p:cNvPr id="441" name="Google Shape;441;p29"/>
          <p:cNvSpPr txBox="1"/>
          <p:nvPr/>
        </p:nvSpPr>
        <p:spPr>
          <a:xfrm>
            <a:off x="360490" y="5016045"/>
            <a:ext cx="842301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rgbClr val="FF0000"/>
              </a:buClr>
              <a:buSzPts val="1800"/>
              <a:buFont typeface="Calibri"/>
              <a:buChar char="-"/>
            </a:pPr>
            <a:r>
              <a:rPr lang="es-ES" sz="1800" b="1" err="1">
                <a:solidFill>
                  <a:srgbClr val="FF0000"/>
                </a:solidFill>
                <a:latin typeface="Calibri"/>
                <a:ea typeface="Calibri"/>
                <a:cs typeface="Calibri"/>
                <a:sym typeface="Calibri"/>
              </a:rPr>
              <a:t>Millions</a:t>
            </a:r>
            <a:r>
              <a:rPr lang="es-ES" sz="1800" b="1">
                <a:solidFill>
                  <a:srgbClr val="FF0000"/>
                </a:solidFill>
                <a:latin typeface="Calibri"/>
                <a:ea typeface="Calibri"/>
                <a:cs typeface="Calibri"/>
                <a:sym typeface="Calibri"/>
              </a:rPr>
              <a:t> of </a:t>
            </a:r>
            <a:r>
              <a:rPr lang="es-ES" sz="1800" b="1" err="1">
                <a:solidFill>
                  <a:srgbClr val="FF0000"/>
                </a:solidFill>
                <a:latin typeface="Calibri"/>
                <a:ea typeface="Calibri"/>
                <a:cs typeface="Calibri"/>
                <a:sym typeface="Calibri"/>
              </a:rPr>
              <a:t>parameters</a:t>
            </a:r>
            <a:r>
              <a:rPr lang="es-ES" sz="1800" b="1">
                <a:solidFill>
                  <a:srgbClr val="FF0000"/>
                </a:solidFill>
                <a:latin typeface="Calibri"/>
                <a:ea typeface="Calibri"/>
                <a:cs typeface="Calibri"/>
                <a:sym typeface="Calibri"/>
              </a:rPr>
              <a:t>!!!</a:t>
            </a:r>
            <a:endParaRPr>
              <a:latin typeface="Calibri"/>
              <a:ea typeface="Calibri"/>
              <a:cs typeface="Calibri"/>
            </a:endParaRPr>
          </a:p>
          <a:p>
            <a:pPr marL="285750" marR="0" lvl="0" indent="-171450" algn="l" rtl="0">
              <a:spcBef>
                <a:spcPts val="0"/>
              </a:spcBef>
              <a:spcAft>
                <a:spcPts val="0"/>
              </a:spcAft>
              <a:buClr>
                <a:schemeClr val="dk1"/>
              </a:buClr>
              <a:buSzPts val="1800"/>
              <a:buFont typeface="Palatino Linotype"/>
              <a:buNone/>
            </a:pPr>
            <a:endParaRPr sz="1800" b="1">
              <a:solidFill>
                <a:srgbClr val="FF0000"/>
              </a:solidFill>
              <a:latin typeface="Calibri"/>
              <a:ea typeface="Calibri"/>
              <a:cs typeface="Calibri"/>
              <a:sym typeface="Calibri"/>
            </a:endParaRPr>
          </a:p>
        </p:txBody>
      </p:sp>
      <p:sp>
        <p:nvSpPr>
          <p:cNvPr id="442" name="Google Shape;442;p29"/>
          <p:cNvSpPr/>
          <p:nvPr/>
        </p:nvSpPr>
        <p:spPr>
          <a:xfrm>
            <a:off x="175099" y="5939375"/>
            <a:ext cx="892135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err="1">
                <a:solidFill>
                  <a:schemeClr val="dk1"/>
                </a:solidFill>
                <a:latin typeface="Calibri"/>
                <a:ea typeface="Calibri"/>
                <a:cs typeface="Calibri"/>
                <a:sym typeface="Calibri"/>
              </a:rPr>
              <a:t>The</a:t>
            </a:r>
            <a:r>
              <a:rPr lang="es-ES" sz="1800">
                <a:solidFill>
                  <a:schemeClr val="dk1"/>
                </a:solidFill>
                <a:latin typeface="Calibri"/>
                <a:ea typeface="Calibri"/>
                <a:cs typeface="Calibri"/>
                <a:sym typeface="Calibri"/>
              </a:rPr>
              <a:t> </a:t>
            </a:r>
            <a:r>
              <a:rPr lang="es-ES" sz="1800" err="1">
                <a:solidFill>
                  <a:schemeClr val="dk1"/>
                </a:solidFill>
                <a:latin typeface="Calibri"/>
                <a:ea typeface="Calibri"/>
                <a:cs typeface="Calibri"/>
                <a:sym typeface="Calibri"/>
              </a:rPr>
              <a:t>process</a:t>
            </a:r>
            <a:r>
              <a:rPr lang="es-ES" sz="1800">
                <a:solidFill>
                  <a:schemeClr val="dk1"/>
                </a:solidFill>
                <a:latin typeface="Calibri"/>
                <a:ea typeface="Calibri"/>
                <a:cs typeface="Calibri"/>
                <a:sym typeface="Calibri"/>
              </a:rPr>
              <a:t> of training a CNN </a:t>
            </a:r>
            <a:r>
              <a:rPr lang="es-ES" sz="1800" err="1">
                <a:solidFill>
                  <a:schemeClr val="dk1"/>
                </a:solidFill>
                <a:latin typeface="Calibri"/>
                <a:ea typeface="Calibri"/>
                <a:cs typeface="Calibri"/>
                <a:sym typeface="Calibri"/>
              </a:rPr>
              <a:t>consists</a:t>
            </a:r>
            <a:r>
              <a:rPr lang="es-ES" sz="1800">
                <a:solidFill>
                  <a:schemeClr val="dk1"/>
                </a:solidFill>
                <a:latin typeface="Calibri"/>
                <a:ea typeface="Calibri"/>
                <a:cs typeface="Calibri"/>
                <a:sym typeface="Calibri"/>
              </a:rPr>
              <a:t> of training </a:t>
            </a:r>
            <a:r>
              <a:rPr lang="es-ES" sz="1800" err="1">
                <a:solidFill>
                  <a:schemeClr val="dk1"/>
                </a:solidFill>
                <a:latin typeface="Calibri"/>
                <a:ea typeface="Calibri"/>
                <a:cs typeface="Calibri"/>
                <a:sym typeface="Calibri"/>
              </a:rPr>
              <a:t>all</a:t>
            </a:r>
            <a:r>
              <a:rPr lang="es-ES" sz="1800">
                <a:solidFill>
                  <a:schemeClr val="dk1"/>
                </a:solidFill>
                <a:latin typeface="Calibri"/>
                <a:ea typeface="Calibri"/>
                <a:cs typeface="Calibri"/>
                <a:sym typeface="Calibri"/>
              </a:rPr>
              <a:t> </a:t>
            </a:r>
            <a:r>
              <a:rPr lang="es-ES" sz="1800" err="1">
                <a:solidFill>
                  <a:schemeClr val="dk1"/>
                </a:solidFill>
                <a:latin typeface="Calibri"/>
                <a:ea typeface="Calibri"/>
                <a:cs typeface="Calibri"/>
                <a:sym typeface="Calibri"/>
              </a:rPr>
              <a:t>hyperparameters</a:t>
            </a:r>
            <a:r>
              <a:rPr lang="es-ES" sz="1800">
                <a:solidFill>
                  <a:schemeClr val="dk1"/>
                </a:solidFill>
                <a:latin typeface="Calibri"/>
                <a:ea typeface="Calibri"/>
                <a:cs typeface="Calibri"/>
                <a:sym typeface="Calibri"/>
              </a:rPr>
              <a:t>: </a:t>
            </a:r>
            <a:r>
              <a:rPr lang="es-ES" sz="1800" err="1">
                <a:solidFill>
                  <a:schemeClr val="dk1"/>
                </a:solidFill>
                <a:latin typeface="Calibri"/>
                <a:ea typeface="Calibri"/>
                <a:cs typeface="Calibri"/>
                <a:sym typeface="Calibri"/>
              </a:rPr>
              <a:t>convolutional</a:t>
            </a:r>
            <a:r>
              <a:rPr lang="es-ES" sz="1800">
                <a:solidFill>
                  <a:schemeClr val="dk1"/>
                </a:solidFill>
                <a:latin typeface="Calibri"/>
                <a:ea typeface="Calibri"/>
                <a:cs typeface="Calibri"/>
                <a:sym typeface="Calibri"/>
              </a:rPr>
              <a:t> matrices and </a:t>
            </a:r>
            <a:r>
              <a:rPr lang="es-ES" sz="1800" err="1">
                <a:solidFill>
                  <a:schemeClr val="dk1"/>
                </a:solidFill>
                <a:latin typeface="Calibri"/>
                <a:ea typeface="Calibri"/>
                <a:cs typeface="Calibri"/>
                <a:sym typeface="Calibri"/>
              </a:rPr>
              <a:t>weights</a:t>
            </a:r>
            <a:r>
              <a:rPr lang="es-ES" sz="1800">
                <a:solidFill>
                  <a:schemeClr val="dk1"/>
                </a:solidFill>
                <a:latin typeface="Calibri"/>
                <a:ea typeface="Calibri"/>
                <a:cs typeface="Calibri"/>
                <a:sym typeface="Calibri"/>
              </a:rPr>
              <a:t> of </a:t>
            </a:r>
            <a:r>
              <a:rPr lang="es-ES" sz="1800" err="1">
                <a:solidFill>
                  <a:schemeClr val="dk1"/>
                </a:solidFill>
                <a:latin typeface="Calibri"/>
                <a:ea typeface="Calibri"/>
                <a:cs typeface="Calibri"/>
                <a:sym typeface="Calibri"/>
              </a:rPr>
              <a:t>the</a:t>
            </a:r>
            <a:r>
              <a:rPr lang="es-ES" sz="1800">
                <a:solidFill>
                  <a:schemeClr val="dk1"/>
                </a:solidFill>
                <a:latin typeface="Calibri"/>
                <a:ea typeface="Calibri"/>
                <a:cs typeface="Calibri"/>
                <a:sym typeface="Calibri"/>
              </a:rPr>
              <a:t> </a:t>
            </a:r>
            <a:r>
              <a:rPr lang="es-ES" sz="1800" err="1">
                <a:solidFill>
                  <a:schemeClr val="dk1"/>
                </a:solidFill>
                <a:latin typeface="Calibri"/>
                <a:ea typeface="Calibri"/>
                <a:cs typeface="Calibri"/>
                <a:sym typeface="Calibri"/>
              </a:rPr>
              <a:t>fully</a:t>
            </a:r>
            <a:r>
              <a:rPr lang="es-ES" sz="1800">
                <a:solidFill>
                  <a:schemeClr val="dk1"/>
                </a:solidFill>
                <a:latin typeface="Calibri"/>
                <a:ea typeface="Calibri"/>
                <a:cs typeface="Calibri"/>
                <a:sym typeface="Calibri"/>
              </a:rPr>
              <a:t> </a:t>
            </a:r>
            <a:r>
              <a:rPr lang="es-ES" sz="1800" err="1">
                <a:solidFill>
                  <a:schemeClr val="dk1"/>
                </a:solidFill>
                <a:latin typeface="Calibri"/>
                <a:ea typeface="Calibri"/>
                <a:cs typeface="Calibri"/>
                <a:sym typeface="Calibri"/>
              </a:rPr>
              <a:t>connected</a:t>
            </a:r>
            <a:r>
              <a:rPr lang="es-ES" sz="1800">
                <a:solidFill>
                  <a:schemeClr val="dk1"/>
                </a:solidFill>
                <a:latin typeface="Calibri"/>
                <a:ea typeface="Calibri"/>
                <a:cs typeface="Calibri"/>
                <a:sym typeface="Calibri"/>
              </a:rPr>
              <a:t> </a:t>
            </a:r>
            <a:r>
              <a:rPr lang="es-ES" sz="1800" err="1">
                <a:solidFill>
                  <a:schemeClr val="dk1"/>
                </a:solidFill>
                <a:latin typeface="Calibri"/>
                <a:ea typeface="Calibri"/>
                <a:cs typeface="Calibri"/>
                <a:sym typeface="Calibri"/>
              </a:rPr>
              <a:t>layers</a:t>
            </a:r>
            <a:r>
              <a:rPr lang="es-ES" sz="1800">
                <a:solidFill>
                  <a:schemeClr val="dk1"/>
                </a:solidFill>
                <a:latin typeface="Calibri"/>
                <a:ea typeface="Calibri"/>
                <a:cs typeface="Calibri"/>
                <a:sym typeface="Calibri"/>
              </a:rPr>
              <a:t>.</a:t>
            </a:r>
            <a:endParaRPr>
              <a:latin typeface="Calibri"/>
              <a:ea typeface="Calibri"/>
              <a:cs typeface="Calibri"/>
            </a:endParaRPr>
          </a:p>
        </p:txBody>
      </p:sp>
      <p:pic>
        <p:nvPicPr>
          <p:cNvPr id="1026" name="Picture 2" descr="vit-overview-arena">
            <a:hlinkClick r:id="rId4"/>
            <a:extLst>
              <a:ext uri="{FF2B5EF4-FFF2-40B4-BE49-F238E27FC236}">
                <a16:creationId xmlns:a16="http://schemas.microsoft.com/office/drawing/2014/main" id="{704C1DF5-EDE6-253C-2276-001FD7A7CD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838" y="3534554"/>
            <a:ext cx="3224463" cy="18132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013AEA1-19AE-D6C8-5ADA-2F88BDE078EE}"/>
              </a:ext>
            </a:extLst>
          </p:cNvPr>
          <p:cNvPicPr>
            <a:picLocks noChangeAspect="1"/>
          </p:cNvPicPr>
          <p:nvPr/>
        </p:nvPicPr>
        <p:blipFill>
          <a:blip r:embed="rId6"/>
          <a:stretch>
            <a:fillRect/>
          </a:stretch>
        </p:blipFill>
        <p:spPr>
          <a:xfrm>
            <a:off x="3518842" y="3534553"/>
            <a:ext cx="1902604" cy="1813201"/>
          </a:xfrm>
          <a:prstGeom prst="rect">
            <a:avLst/>
          </a:prstGeom>
        </p:spPr>
      </p:pic>
    </p:spTree>
    <p:extLst>
      <p:ext uri="{BB962C8B-B14F-4D97-AF65-F5344CB8AC3E}">
        <p14:creationId xmlns:p14="http://schemas.microsoft.com/office/powerpoint/2010/main" val="3502496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5"/>
          <p:cNvSpPr/>
          <p:nvPr/>
        </p:nvSpPr>
        <p:spPr>
          <a:xfrm>
            <a:off x="147213" y="1502546"/>
            <a:ext cx="3027218" cy="2385711"/>
          </a:xfrm>
          <a:prstGeom prst="roundRect">
            <a:avLst>
              <a:gd name="adj" fmla="val 16667"/>
            </a:avLst>
          </a:prstGeom>
          <a:solidFill>
            <a:schemeClr val="accent1"/>
          </a:solidFill>
          <a:ln w="28575" cap="flat" cmpd="sng">
            <a:solidFill>
              <a:srgbClr val="4656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Palatino Linotype"/>
            </a:endParaRPr>
          </a:p>
        </p:txBody>
      </p:sp>
      <p:sp>
        <p:nvSpPr>
          <p:cNvPr id="360" name="Google Shape;360;p25"/>
          <p:cNvSpPr txBox="1">
            <a:spLocks noGrp="1"/>
          </p:cNvSpPr>
          <p:nvPr>
            <p:ph type="title"/>
          </p:nvPr>
        </p:nvSpPr>
        <p:spPr>
          <a:xfrm>
            <a:off x="457200" y="393018"/>
            <a:ext cx="8229600" cy="70622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07407"/>
              </a:lnSpc>
              <a:spcBef>
                <a:spcPts val="0"/>
              </a:spcBef>
              <a:spcAft>
                <a:spcPts val="0"/>
              </a:spcAft>
              <a:buClr>
                <a:srgbClr val="9837D2"/>
              </a:buClr>
              <a:buSzPts val="5400"/>
              <a:buFont typeface="Calibri"/>
              <a:buNone/>
            </a:pPr>
            <a:r>
              <a:rPr lang="es-ES" dirty="0"/>
              <a:t>Deep </a:t>
            </a:r>
            <a:r>
              <a:rPr lang="es-ES" dirty="0" err="1"/>
              <a:t>Learning</a:t>
            </a:r>
            <a:r>
              <a:rPr lang="es-ES" dirty="0"/>
              <a:t> </a:t>
            </a:r>
            <a:r>
              <a:rPr lang="es-ES" dirty="0" err="1"/>
              <a:t>Datasets</a:t>
            </a:r>
            <a:endParaRPr dirty="0"/>
          </a:p>
        </p:txBody>
      </p:sp>
      <p:pic>
        <p:nvPicPr>
          <p:cNvPr id="361" name="Google Shape;361;p25"/>
          <p:cNvPicPr preferRelativeResize="0">
            <a:picLocks noGrp="1"/>
          </p:cNvPicPr>
          <p:nvPr>
            <p:ph type="body" idx="1"/>
          </p:nvPr>
        </p:nvPicPr>
        <p:blipFill rotWithShape="1">
          <a:blip r:embed="rId3">
            <a:alphaModFix/>
          </a:blip>
          <a:srcRect l="9622" t="13467" r="27677" b="9933"/>
          <a:stretch/>
        </p:blipFill>
        <p:spPr>
          <a:xfrm>
            <a:off x="250085" y="1791549"/>
            <a:ext cx="2821474" cy="1938875"/>
          </a:xfrm>
          <a:prstGeom prst="rect">
            <a:avLst/>
          </a:prstGeom>
          <a:noFill/>
          <a:ln>
            <a:noFill/>
          </a:ln>
        </p:spPr>
      </p:pic>
      <p:sp>
        <p:nvSpPr>
          <p:cNvPr id="362" name="Google Shape;362;p25"/>
          <p:cNvSpPr txBox="1">
            <a:spLocks noGrp="1"/>
          </p:cNvSpPr>
          <p:nvPr>
            <p:ph type="dt" idx="10"/>
          </p:nvPr>
        </p:nvSpPr>
        <p:spPr>
          <a:xfrm>
            <a:off x="6363347" y="6356350"/>
            <a:ext cx="2085975" cy="365125"/>
          </a:xfrm>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None/>
            </a:pPr>
            <a:fld id="{055D7084-32B6-1242-9B07-2F62B0FA59B3}" type="datetime10">
              <a:rPr lang="es-ES_tradnl" smtClean="0"/>
              <a:t>00:52</a:t>
            </a:fld>
            <a:endParaRPr/>
          </a:p>
        </p:txBody>
      </p:sp>
      <p:sp>
        <p:nvSpPr>
          <p:cNvPr id="363" name="Google Shape;363;p25"/>
          <p:cNvSpPr/>
          <p:nvPr/>
        </p:nvSpPr>
        <p:spPr>
          <a:xfrm>
            <a:off x="870988" y="6474815"/>
            <a:ext cx="197906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https://www.datasetlist.com</a:t>
            </a:r>
            <a:endParaRPr sz="1200">
              <a:solidFill>
                <a:schemeClr val="dk1"/>
              </a:solidFill>
              <a:latin typeface="Calibri"/>
              <a:ea typeface="Calibri"/>
              <a:cs typeface="Calibri"/>
              <a:sym typeface="Calibri"/>
            </a:endParaRPr>
          </a:p>
        </p:txBody>
      </p:sp>
      <p:grpSp>
        <p:nvGrpSpPr>
          <p:cNvPr id="364" name="Google Shape;364;p25"/>
          <p:cNvGrpSpPr/>
          <p:nvPr/>
        </p:nvGrpSpPr>
        <p:grpSpPr>
          <a:xfrm>
            <a:off x="3439764" y="1502545"/>
            <a:ext cx="2625630" cy="2385711"/>
            <a:chOff x="3608915" y="1424288"/>
            <a:chExt cx="2625630" cy="2385711"/>
          </a:xfrm>
        </p:grpSpPr>
        <p:sp>
          <p:nvSpPr>
            <p:cNvPr id="365" name="Google Shape;365;p25"/>
            <p:cNvSpPr/>
            <p:nvPr/>
          </p:nvSpPr>
          <p:spPr>
            <a:xfrm>
              <a:off x="3608915" y="1424288"/>
              <a:ext cx="2500940" cy="2385711"/>
            </a:xfrm>
            <a:prstGeom prst="roundRect">
              <a:avLst>
                <a:gd name="adj" fmla="val 16667"/>
              </a:avLst>
            </a:prstGeom>
            <a:solidFill>
              <a:schemeClr val="accent1"/>
            </a:solidFill>
            <a:ln w="28575" cap="flat" cmpd="sng">
              <a:solidFill>
                <a:srgbClr val="4656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Palatino Linotype"/>
              </a:endParaRPr>
            </a:p>
          </p:txBody>
        </p:sp>
        <p:pic>
          <p:nvPicPr>
            <p:cNvPr id="366" name="Google Shape;366;p25"/>
            <p:cNvPicPr preferRelativeResize="0"/>
            <p:nvPr/>
          </p:nvPicPr>
          <p:blipFill rotWithShape="1">
            <a:blip r:embed="rId4">
              <a:alphaModFix/>
            </a:blip>
            <a:srcRect/>
            <a:stretch/>
          </p:blipFill>
          <p:spPr>
            <a:xfrm>
              <a:off x="4171813" y="1549725"/>
              <a:ext cx="1458568" cy="1944758"/>
            </a:xfrm>
            <a:prstGeom prst="rect">
              <a:avLst/>
            </a:prstGeom>
            <a:noFill/>
            <a:ln>
              <a:noFill/>
            </a:ln>
          </p:spPr>
        </p:pic>
        <p:sp>
          <p:nvSpPr>
            <p:cNvPr id="367" name="Google Shape;367;p25"/>
            <p:cNvSpPr txBox="1"/>
            <p:nvPr/>
          </p:nvSpPr>
          <p:spPr>
            <a:xfrm>
              <a:off x="3608915" y="3456174"/>
              <a:ext cx="262563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lt1"/>
                  </a:solidFill>
                  <a:latin typeface="Calibri"/>
                  <a:ea typeface="Calibri"/>
                  <a:cs typeface="Calibri"/>
                  <a:sym typeface="Calibri"/>
                </a:rPr>
                <a:t>LVIS </a:t>
              </a:r>
              <a:r>
                <a:rPr lang="es-ES" sz="1100" err="1">
                  <a:solidFill>
                    <a:schemeClr val="lt1"/>
                  </a:solidFill>
                  <a:latin typeface="Calibri"/>
                  <a:ea typeface="Calibri"/>
                  <a:cs typeface="Calibri"/>
                  <a:sym typeface="Calibri"/>
                </a:rPr>
                <a:t>Challenge</a:t>
              </a:r>
              <a:r>
                <a:rPr lang="es-ES" sz="1100">
                  <a:solidFill>
                    <a:schemeClr val="lt1"/>
                  </a:solidFill>
                  <a:latin typeface="Calibri"/>
                  <a:ea typeface="Calibri"/>
                  <a:cs typeface="Calibri"/>
                  <a:sym typeface="Calibri"/>
                </a:rPr>
                <a:t>:  2.2M </a:t>
              </a:r>
              <a:r>
                <a:rPr lang="es-ES" sz="1100" err="1">
                  <a:solidFill>
                    <a:schemeClr val="lt1"/>
                  </a:solidFill>
                  <a:latin typeface="Calibri"/>
                  <a:ea typeface="Calibri"/>
                  <a:cs typeface="Calibri"/>
                  <a:sym typeface="Calibri"/>
                </a:rPr>
                <a:t>masks</a:t>
              </a:r>
              <a:r>
                <a:rPr lang="es-ES" sz="1100">
                  <a:solidFill>
                    <a:schemeClr val="lt1"/>
                  </a:solidFill>
                  <a:latin typeface="Calibri"/>
                  <a:ea typeface="Calibri"/>
                  <a:cs typeface="Calibri"/>
                  <a:sym typeface="Calibri"/>
                </a:rPr>
                <a:t>, 16K </a:t>
              </a:r>
              <a:r>
                <a:rPr lang="es-ES" sz="1100" err="1">
                  <a:solidFill>
                    <a:schemeClr val="lt1"/>
                  </a:solidFill>
                  <a:latin typeface="Calibri"/>
                  <a:ea typeface="Calibri"/>
                  <a:cs typeface="Calibri"/>
                  <a:sym typeface="Calibri"/>
                </a:rPr>
                <a:t>images</a:t>
              </a:r>
              <a:endParaRPr>
                <a:latin typeface="Calibri"/>
                <a:ea typeface="Calibri"/>
                <a:cs typeface="Calibri"/>
              </a:endParaRPr>
            </a:p>
          </p:txBody>
        </p:sp>
      </p:grpSp>
      <p:grpSp>
        <p:nvGrpSpPr>
          <p:cNvPr id="368" name="Google Shape;368;p25"/>
          <p:cNvGrpSpPr/>
          <p:nvPr/>
        </p:nvGrpSpPr>
        <p:grpSpPr>
          <a:xfrm>
            <a:off x="2630350" y="4224713"/>
            <a:ext cx="2575684" cy="2039421"/>
            <a:chOff x="3277303" y="3963418"/>
            <a:chExt cx="3273882" cy="1843060"/>
          </a:xfrm>
        </p:grpSpPr>
        <p:sp>
          <p:nvSpPr>
            <p:cNvPr id="369" name="Google Shape;369;p25"/>
            <p:cNvSpPr/>
            <p:nvPr/>
          </p:nvSpPr>
          <p:spPr>
            <a:xfrm>
              <a:off x="3277303" y="3963418"/>
              <a:ext cx="3273882" cy="1843060"/>
            </a:xfrm>
            <a:prstGeom prst="roundRect">
              <a:avLst>
                <a:gd name="adj" fmla="val 16667"/>
              </a:avLst>
            </a:prstGeom>
            <a:solidFill>
              <a:schemeClr val="accent1"/>
            </a:solidFill>
            <a:ln w="28575" cap="flat" cmpd="sng">
              <a:solidFill>
                <a:srgbClr val="4656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Palatino Linotype"/>
              </a:endParaRPr>
            </a:p>
          </p:txBody>
        </p:sp>
        <p:pic>
          <p:nvPicPr>
            <p:cNvPr id="370" name="Google Shape;370;p25"/>
            <p:cNvPicPr preferRelativeResize="0"/>
            <p:nvPr/>
          </p:nvPicPr>
          <p:blipFill rotWithShape="1">
            <a:blip r:embed="rId5">
              <a:alphaModFix/>
            </a:blip>
            <a:srcRect/>
            <a:stretch/>
          </p:blipFill>
          <p:spPr>
            <a:xfrm>
              <a:off x="3366052" y="4158239"/>
              <a:ext cx="3070091" cy="1350040"/>
            </a:xfrm>
            <a:prstGeom prst="rect">
              <a:avLst/>
            </a:prstGeom>
            <a:noFill/>
            <a:ln>
              <a:noFill/>
            </a:ln>
          </p:spPr>
        </p:pic>
        <p:sp>
          <p:nvSpPr>
            <p:cNvPr id="371" name="Google Shape;371;p25"/>
            <p:cNvSpPr txBox="1"/>
            <p:nvPr/>
          </p:nvSpPr>
          <p:spPr>
            <a:xfrm>
              <a:off x="4184038" y="5499564"/>
              <a:ext cx="817459"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lt1"/>
                  </a:solidFill>
                  <a:latin typeface="Calibri"/>
                  <a:ea typeface="Calibri"/>
                  <a:cs typeface="Calibri"/>
                  <a:sym typeface="Calibri"/>
                </a:rPr>
                <a:t>SocialIQ</a:t>
              </a:r>
              <a:endParaRPr sz="1100">
                <a:solidFill>
                  <a:schemeClr val="lt1"/>
                </a:solidFill>
                <a:latin typeface="Calibri"/>
                <a:ea typeface="Calibri"/>
                <a:cs typeface="Calibri"/>
                <a:sym typeface="Calibri"/>
              </a:endParaRPr>
            </a:p>
          </p:txBody>
        </p:sp>
      </p:grpSp>
      <p:grpSp>
        <p:nvGrpSpPr>
          <p:cNvPr id="372" name="Google Shape;372;p25"/>
          <p:cNvGrpSpPr/>
          <p:nvPr/>
        </p:nvGrpSpPr>
        <p:grpSpPr>
          <a:xfrm>
            <a:off x="6183479" y="1500811"/>
            <a:ext cx="2879582" cy="2350305"/>
            <a:chOff x="6234544" y="1459695"/>
            <a:chExt cx="3048395" cy="2350305"/>
          </a:xfrm>
        </p:grpSpPr>
        <p:sp>
          <p:nvSpPr>
            <p:cNvPr id="373" name="Google Shape;373;p25"/>
            <p:cNvSpPr/>
            <p:nvPr/>
          </p:nvSpPr>
          <p:spPr>
            <a:xfrm>
              <a:off x="6234544" y="1459695"/>
              <a:ext cx="3048395" cy="2350305"/>
            </a:xfrm>
            <a:prstGeom prst="roundRect">
              <a:avLst>
                <a:gd name="adj" fmla="val 16667"/>
              </a:avLst>
            </a:prstGeom>
            <a:solidFill>
              <a:schemeClr val="accent1"/>
            </a:solidFill>
            <a:ln w="28575" cap="flat" cmpd="sng">
              <a:solidFill>
                <a:srgbClr val="4656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Palatino Linotype"/>
              </a:endParaRPr>
            </a:p>
          </p:txBody>
        </p:sp>
        <p:pic>
          <p:nvPicPr>
            <p:cNvPr id="374" name="Google Shape;374;p25"/>
            <p:cNvPicPr preferRelativeResize="0"/>
            <p:nvPr/>
          </p:nvPicPr>
          <p:blipFill rotWithShape="1">
            <a:blip r:embed="rId6">
              <a:alphaModFix/>
            </a:blip>
            <a:srcRect/>
            <a:stretch/>
          </p:blipFill>
          <p:spPr>
            <a:xfrm>
              <a:off x="6298944" y="1988849"/>
              <a:ext cx="2919593" cy="1447293"/>
            </a:xfrm>
            <a:prstGeom prst="rect">
              <a:avLst/>
            </a:prstGeom>
            <a:noFill/>
            <a:ln>
              <a:noFill/>
            </a:ln>
          </p:spPr>
        </p:pic>
        <p:sp>
          <p:nvSpPr>
            <p:cNvPr id="375" name="Google Shape;375;p25"/>
            <p:cNvSpPr txBox="1"/>
            <p:nvPr/>
          </p:nvSpPr>
          <p:spPr>
            <a:xfrm>
              <a:off x="6986090" y="3468814"/>
              <a:ext cx="190789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lt1"/>
                  </a:solidFill>
                  <a:latin typeface="Calibri"/>
                  <a:ea typeface="Calibri"/>
                  <a:cs typeface="Calibri"/>
                  <a:sym typeface="Calibri"/>
                </a:rPr>
                <a:t>Places2: 10M </a:t>
              </a:r>
              <a:r>
                <a:rPr lang="es-ES" sz="1100" err="1">
                  <a:solidFill>
                    <a:schemeClr val="lt1"/>
                  </a:solidFill>
                  <a:latin typeface="Calibri"/>
                  <a:ea typeface="Calibri"/>
                  <a:cs typeface="Calibri"/>
                  <a:sym typeface="Calibri"/>
                </a:rPr>
                <a:t>images</a:t>
              </a:r>
              <a:endParaRPr>
                <a:latin typeface="Calibri"/>
                <a:ea typeface="Calibri"/>
                <a:cs typeface="Calibri"/>
              </a:endParaRPr>
            </a:p>
          </p:txBody>
        </p:sp>
      </p:grpSp>
      <p:grpSp>
        <p:nvGrpSpPr>
          <p:cNvPr id="376" name="Google Shape;376;p25"/>
          <p:cNvGrpSpPr/>
          <p:nvPr/>
        </p:nvGrpSpPr>
        <p:grpSpPr>
          <a:xfrm>
            <a:off x="5315398" y="4197610"/>
            <a:ext cx="1839863" cy="2066524"/>
            <a:chOff x="7103485" y="3888257"/>
            <a:chExt cx="2095897" cy="2066524"/>
          </a:xfrm>
        </p:grpSpPr>
        <p:sp>
          <p:nvSpPr>
            <p:cNvPr id="377" name="Google Shape;377;p25"/>
            <p:cNvSpPr/>
            <p:nvPr/>
          </p:nvSpPr>
          <p:spPr>
            <a:xfrm>
              <a:off x="7103485" y="3888257"/>
              <a:ext cx="2020127" cy="2066524"/>
            </a:xfrm>
            <a:prstGeom prst="roundRect">
              <a:avLst>
                <a:gd name="adj" fmla="val 16667"/>
              </a:avLst>
            </a:prstGeom>
            <a:solidFill>
              <a:schemeClr val="accent1"/>
            </a:solidFill>
            <a:ln w="28575" cap="flat" cmpd="sng">
              <a:solidFill>
                <a:srgbClr val="4656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Palatino Linotype"/>
              </a:endParaRPr>
            </a:p>
          </p:txBody>
        </p:sp>
        <p:pic>
          <p:nvPicPr>
            <p:cNvPr id="378" name="Google Shape;378;p25"/>
            <p:cNvPicPr preferRelativeResize="0"/>
            <p:nvPr/>
          </p:nvPicPr>
          <p:blipFill rotWithShape="1">
            <a:blip r:embed="rId7">
              <a:alphaModFix/>
            </a:blip>
            <a:srcRect/>
            <a:stretch/>
          </p:blipFill>
          <p:spPr>
            <a:xfrm>
              <a:off x="7304973" y="4226844"/>
              <a:ext cx="1305755" cy="1305755"/>
            </a:xfrm>
            <a:prstGeom prst="rect">
              <a:avLst/>
            </a:prstGeom>
            <a:noFill/>
            <a:ln>
              <a:noFill/>
            </a:ln>
          </p:spPr>
        </p:pic>
        <p:sp>
          <p:nvSpPr>
            <p:cNvPr id="379" name="Google Shape;379;p25"/>
            <p:cNvSpPr txBox="1"/>
            <p:nvPr/>
          </p:nvSpPr>
          <p:spPr>
            <a:xfrm>
              <a:off x="7420997" y="5576748"/>
              <a:ext cx="177838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lt1"/>
                  </a:solidFill>
                  <a:latin typeface="Calibri"/>
                  <a:ea typeface="Calibri"/>
                  <a:cs typeface="Calibri"/>
                  <a:sym typeface="Calibri"/>
                </a:rPr>
                <a:t>TACO: </a:t>
              </a:r>
              <a:r>
                <a:rPr lang="es-ES" sz="1100" err="1">
                  <a:solidFill>
                    <a:schemeClr val="lt1"/>
                  </a:solidFill>
                  <a:latin typeface="Calibri"/>
                  <a:ea typeface="Calibri"/>
                  <a:cs typeface="Calibri"/>
                  <a:sym typeface="Calibri"/>
                </a:rPr>
                <a:t>Waste</a:t>
              </a:r>
              <a:r>
                <a:rPr lang="es-ES" sz="1100">
                  <a:solidFill>
                    <a:schemeClr val="lt1"/>
                  </a:solidFill>
                  <a:latin typeface="Calibri"/>
                  <a:ea typeface="Calibri"/>
                  <a:cs typeface="Calibri"/>
                  <a:sym typeface="Calibri"/>
                </a:rPr>
                <a:t> in </a:t>
              </a:r>
              <a:r>
                <a:rPr lang="es-ES" sz="1100" err="1">
                  <a:solidFill>
                    <a:schemeClr val="lt1"/>
                  </a:solidFill>
                  <a:latin typeface="Calibri"/>
                  <a:ea typeface="Calibri"/>
                  <a:cs typeface="Calibri"/>
                  <a:sym typeface="Calibri"/>
                </a:rPr>
                <a:t>the</a:t>
              </a:r>
              <a:r>
                <a:rPr lang="es-ES" sz="1100">
                  <a:solidFill>
                    <a:schemeClr val="lt1"/>
                  </a:solidFill>
                  <a:latin typeface="Calibri"/>
                  <a:ea typeface="Calibri"/>
                  <a:cs typeface="Calibri"/>
                  <a:sym typeface="Calibri"/>
                </a:rPr>
                <a:t> wild</a:t>
              </a:r>
              <a:endParaRPr>
                <a:latin typeface="Calibri"/>
                <a:ea typeface="Calibri"/>
                <a:cs typeface="Calibri"/>
              </a:endParaRPr>
            </a:p>
          </p:txBody>
        </p:sp>
      </p:grpSp>
      <p:grpSp>
        <p:nvGrpSpPr>
          <p:cNvPr id="380" name="Google Shape;380;p25"/>
          <p:cNvGrpSpPr/>
          <p:nvPr/>
        </p:nvGrpSpPr>
        <p:grpSpPr>
          <a:xfrm>
            <a:off x="7155261" y="4198087"/>
            <a:ext cx="1947587" cy="1993693"/>
            <a:chOff x="5630380" y="5576748"/>
            <a:chExt cx="1650311" cy="1365777"/>
          </a:xfrm>
        </p:grpSpPr>
        <p:sp>
          <p:nvSpPr>
            <p:cNvPr id="381" name="Google Shape;381;p25"/>
            <p:cNvSpPr/>
            <p:nvPr/>
          </p:nvSpPr>
          <p:spPr>
            <a:xfrm>
              <a:off x="5630380" y="5576748"/>
              <a:ext cx="1650311" cy="1365777"/>
            </a:xfrm>
            <a:prstGeom prst="roundRect">
              <a:avLst>
                <a:gd name="adj" fmla="val 16667"/>
              </a:avLst>
            </a:prstGeom>
            <a:solidFill>
              <a:schemeClr val="accent1"/>
            </a:solidFill>
            <a:ln w="28575" cap="flat" cmpd="sng">
              <a:solidFill>
                <a:srgbClr val="4656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Palatino Linotype"/>
              </a:endParaRPr>
            </a:p>
          </p:txBody>
        </p:sp>
        <p:pic>
          <p:nvPicPr>
            <p:cNvPr id="382" name="Google Shape;382;p25"/>
            <p:cNvPicPr preferRelativeResize="0"/>
            <p:nvPr/>
          </p:nvPicPr>
          <p:blipFill rotWithShape="1">
            <a:blip r:embed="rId8">
              <a:alphaModFix/>
            </a:blip>
            <a:srcRect/>
            <a:stretch/>
          </p:blipFill>
          <p:spPr>
            <a:xfrm>
              <a:off x="5886194" y="5684230"/>
              <a:ext cx="1099897" cy="1099897"/>
            </a:xfrm>
            <a:prstGeom prst="rect">
              <a:avLst/>
            </a:prstGeom>
            <a:noFill/>
            <a:ln>
              <a:noFill/>
            </a:ln>
          </p:spPr>
        </p:pic>
        <p:sp>
          <p:nvSpPr>
            <p:cNvPr id="383" name="Google Shape;383;p25"/>
            <p:cNvSpPr txBox="1"/>
            <p:nvPr/>
          </p:nvSpPr>
          <p:spPr>
            <a:xfrm>
              <a:off x="5886194" y="6745332"/>
              <a:ext cx="550393" cy="179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lt1"/>
                  </a:solidFill>
                  <a:latin typeface="Calibri"/>
                  <a:ea typeface="Calibri"/>
                  <a:cs typeface="Calibri"/>
                  <a:sym typeface="Calibri"/>
                </a:rPr>
                <a:t>FastMRI</a:t>
              </a:r>
              <a:endParaRPr sz="1100">
                <a:solidFill>
                  <a:schemeClr val="lt1"/>
                </a:solidFill>
                <a:latin typeface="Calibri"/>
                <a:ea typeface="Calibri"/>
                <a:cs typeface="Calibri"/>
                <a:sym typeface="Calibri"/>
              </a:endParaRPr>
            </a:p>
          </p:txBody>
        </p:sp>
      </p:grpSp>
      <p:grpSp>
        <p:nvGrpSpPr>
          <p:cNvPr id="384" name="Google Shape;384;p25"/>
          <p:cNvGrpSpPr/>
          <p:nvPr/>
        </p:nvGrpSpPr>
        <p:grpSpPr>
          <a:xfrm>
            <a:off x="179004" y="4237584"/>
            <a:ext cx="2430272" cy="2017718"/>
            <a:chOff x="148878" y="4660748"/>
            <a:chExt cx="2973269" cy="1734111"/>
          </a:xfrm>
        </p:grpSpPr>
        <p:sp>
          <p:nvSpPr>
            <p:cNvPr id="385" name="Google Shape;385;p25"/>
            <p:cNvSpPr/>
            <p:nvPr/>
          </p:nvSpPr>
          <p:spPr>
            <a:xfrm>
              <a:off x="148878" y="4660748"/>
              <a:ext cx="2973269" cy="1734111"/>
            </a:xfrm>
            <a:prstGeom prst="roundRect">
              <a:avLst>
                <a:gd name="adj" fmla="val 16667"/>
              </a:avLst>
            </a:prstGeom>
            <a:solidFill>
              <a:schemeClr val="accent1"/>
            </a:solidFill>
            <a:ln w="28575" cap="flat" cmpd="sng">
              <a:solidFill>
                <a:srgbClr val="4656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Palatino Linotype"/>
              </a:endParaRPr>
            </a:p>
          </p:txBody>
        </p:sp>
        <p:pic>
          <p:nvPicPr>
            <p:cNvPr id="386" name="Google Shape;386;p25"/>
            <p:cNvPicPr preferRelativeResize="0"/>
            <p:nvPr/>
          </p:nvPicPr>
          <p:blipFill rotWithShape="1">
            <a:blip r:embed="rId9">
              <a:alphaModFix/>
            </a:blip>
            <a:srcRect/>
            <a:stretch/>
          </p:blipFill>
          <p:spPr>
            <a:xfrm>
              <a:off x="250085" y="4921519"/>
              <a:ext cx="2681452" cy="1046292"/>
            </a:xfrm>
            <a:prstGeom prst="rect">
              <a:avLst/>
            </a:prstGeom>
            <a:noFill/>
            <a:ln>
              <a:noFill/>
            </a:ln>
          </p:spPr>
        </p:pic>
        <p:sp>
          <p:nvSpPr>
            <p:cNvPr id="387" name="Google Shape;387;p25"/>
            <p:cNvSpPr/>
            <p:nvPr/>
          </p:nvSpPr>
          <p:spPr>
            <a:xfrm>
              <a:off x="683297" y="5967811"/>
              <a:ext cx="101627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u="sng" err="1">
                  <a:solidFill>
                    <a:schemeClr val="lt1"/>
                  </a:solidFill>
                  <a:latin typeface="Calibri"/>
                  <a:ea typeface="Calibri"/>
                  <a:cs typeface="Calibri"/>
                  <a:sym typeface="Calibri"/>
                </a:rPr>
                <a:t>Lyft</a:t>
              </a:r>
              <a:r>
                <a:rPr lang="es-ES" sz="1100" u="sng">
                  <a:solidFill>
                    <a:schemeClr val="lt1"/>
                  </a:solidFill>
                  <a:latin typeface="Calibri"/>
                  <a:ea typeface="Calibri"/>
                  <a:cs typeface="Calibri"/>
                  <a:sym typeface="Calibri"/>
                </a:rPr>
                <a:t> Level 5</a:t>
              </a:r>
              <a:endParaRPr sz="1100">
                <a:solidFill>
                  <a:schemeClr val="lt1"/>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70816F2-8565-764B-9802-349E2E263C2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16</a:t>
            </a:fld>
            <a:endParaRPr lang="es-ES"/>
          </a:p>
        </p:txBody>
      </p:sp>
    </p:spTree>
    <p:extLst>
      <p:ext uri="{BB962C8B-B14F-4D97-AF65-F5344CB8AC3E}">
        <p14:creationId xmlns:p14="http://schemas.microsoft.com/office/powerpoint/2010/main" val="307923870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Traditional</a:t>
            </a:r>
            <a:r>
              <a:rPr lang="es-ES_tradnl"/>
              <a:t> ML vs. TL</a:t>
            </a:r>
            <a:endParaRPr lang="en"/>
          </a:p>
        </p:txBody>
      </p:sp>
      <p:pic>
        <p:nvPicPr>
          <p:cNvPr id="4" name="Marcador de contenido 3" descr="Screen Shot 2020-03-24 at 23.07.44.png"/>
          <p:cNvPicPr>
            <a:picLocks noGrp="1" noChangeAspect="1"/>
          </p:cNvPicPr>
          <p:nvPr/>
        </p:nvPicPr>
        <p:blipFill rotWithShape="1">
          <a:blip r:embed="rId2">
            <a:extLst>
              <a:ext uri="{28A0092B-C50C-407E-A947-70E740481C1C}">
                <a14:useLocalDpi xmlns:a14="http://schemas.microsoft.com/office/drawing/2010/main" val="0"/>
              </a:ext>
            </a:extLst>
          </a:blip>
          <a:srcRect l="-17997" t="11027" r="-17997"/>
          <a:stretch/>
        </p:blipFill>
        <p:spPr>
          <a:xfrm>
            <a:off x="-347135" y="1763888"/>
            <a:ext cx="9978112" cy="4497283"/>
          </a:xfrm>
          <a:prstGeom prst="rect">
            <a:avLst/>
          </a:prstGeom>
        </p:spPr>
      </p:pic>
      <p:sp>
        <p:nvSpPr>
          <p:cNvPr id="5" name="Rectángulo 4"/>
          <p:cNvSpPr/>
          <p:nvPr/>
        </p:nvSpPr>
        <p:spPr>
          <a:xfrm>
            <a:off x="215464" y="6347767"/>
            <a:ext cx="8716869" cy="307777"/>
          </a:xfrm>
          <a:prstGeom prst="rect">
            <a:avLst/>
          </a:prstGeom>
        </p:spPr>
        <p:txBody>
          <a:bodyPr wrap="square">
            <a:spAutoFit/>
          </a:bodyPr>
          <a:lstStyle/>
          <a:p>
            <a:r>
              <a:rPr lang="es-ES_tradnl" sz="1400" dirty="0"/>
              <a:t>Pan, S. J., &amp; Yang, Q. (2009). A </a:t>
            </a:r>
            <a:r>
              <a:rPr lang="es-ES_tradnl" sz="1400" dirty="0" err="1"/>
              <a:t>Survey</a:t>
            </a:r>
            <a:r>
              <a:rPr lang="es-ES_tradnl" sz="1400" dirty="0"/>
              <a:t> </a:t>
            </a:r>
            <a:r>
              <a:rPr lang="es-ES_tradnl" sz="1400" dirty="0" err="1"/>
              <a:t>on</a:t>
            </a:r>
            <a:r>
              <a:rPr lang="es-ES_tradnl" sz="1400" dirty="0"/>
              <a:t> Transfer </a:t>
            </a:r>
            <a:r>
              <a:rPr lang="es-ES_tradnl" sz="1400" dirty="0" err="1"/>
              <a:t>Learning</a:t>
            </a:r>
            <a:r>
              <a:rPr lang="es-ES_tradnl" sz="1400" dirty="0"/>
              <a:t>. IEEE Trans. KDE, 22(10), 1345-1359</a:t>
            </a:r>
            <a:endParaRPr lang="en" sz="1400" dirty="0"/>
          </a:p>
        </p:txBody>
      </p:sp>
      <p:sp>
        <p:nvSpPr>
          <p:cNvPr id="3" name="Date Placeholder 2">
            <a:extLst>
              <a:ext uri="{FF2B5EF4-FFF2-40B4-BE49-F238E27FC236}">
                <a16:creationId xmlns:a16="http://schemas.microsoft.com/office/drawing/2014/main" id="{22C0BA01-A659-C24A-9963-D3656A810942}"/>
              </a:ext>
            </a:extLst>
          </p:cNvPr>
          <p:cNvSpPr>
            <a:spLocks noGrp="1"/>
          </p:cNvSpPr>
          <p:nvPr>
            <p:ph type="dt" idx="10"/>
          </p:nvPr>
        </p:nvSpPr>
        <p:spPr/>
        <p:txBody>
          <a:bodyPr/>
          <a:lstStyle/>
          <a:p>
            <a:fld id="{FDFE1032-02F1-AC40-846B-D35159518490}" type="datetime10">
              <a:rPr lang="es-ES_tradnl" smtClean="0"/>
              <a:t>00:52</a:t>
            </a:fld>
            <a:endParaRPr lang="es-ES_tradnl"/>
          </a:p>
        </p:txBody>
      </p:sp>
      <p:sp>
        <p:nvSpPr>
          <p:cNvPr id="6" name="Slide Number Placeholder 5">
            <a:extLst>
              <a:ext uri="{FF2B5EF4-FFF2-40B4-BE49-F238E27FC236}">
                <a16:creationId xmlns:a16="http://schemas.microsoft.com/office/drawing/2014/main" id="{1FA7F81A-AFC0-204C-9C6F-4A09D1C884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17</a:t>
            </a:fld>
            <a:endParaRPr lang="es-ES"/>
          </a:p>
        </p:txBody>
      </p:sp>
    </p:spTree>
    <p:extLst>
      <p:ext uri="{BB962C8B-B14F-4D97-AF65-F5344CB8AC3E}">
        <p14:creationId xmlns:p14="http://schemas.microsoft.com/office/powerpoint/2010/main" val="2131529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Traditional</a:t>
            </a:r>
            <a:r>
              <a:rPr lang="es-ES_tradnl"/>
              <a:t> ML vs. TL</a:t>
            </a:r>
            <a:endParaRPr lang="en"/>
          </a:p>
        </p:txBody>
      </p:sp>
      <p:pic>
        <p:nvPicPr>
          <p:cNvPr id="4" name="Marcador de contenido 3" descr="Screen Shot 2020-03-24 at 23.07.50.png"/>
          <p:cNvPicPr>
            <a:picLocks noGrp="1" noChangeAspect="1"/>
          </p:cNvPicPr>
          <p:nvPr/>
        </p:nvPicPr>
        <p:blipFill rotWithShape="1">
          <a:blip r:embed="rId2">
            <a:extLst>
              <a:ext uri="{28A0092B-C50C-407E-A947-70E740481C1C}">
                <a14:useLocalDpi xmlns:a14="http://schemas.microsoft.com/office/drawing/2010/main" val="0"/>
              </a:ext>
            </a:extLst>
          </a:blip>
          <a:srcRect l="-15072" t="15392" r="-15072"/>
          <a:stretch/>
        </p:blipFill>
        <p:spPr>
          <a:xfrm>
            <a:off x="-488245" y="1650999"/>
            <a:ext cx="9856034" cy="4586111"/>
          </a:xfrm>
          <a:prstGeom prst="rect">
            <a:avLst/>
          </a:prstGeom>
        </p:spPr>
      </p:pic>
      <p:sp>
        <p:nvSpPr>
          <p:cNvPr id="5" name="Rectángulo 4"/>
          <p:cNvSpPr/>
          <p:nvPr/>
        </p:nvSpPr>
        <p:spPr>
          <a:xfrm>
            <a:off x="927321" y="6347767"/>
            <a:ext cx="8005012" cy="307777"/>
          </a:xfrm>
          <a:prstGeom prst="rect">
            <a:avLst/>
          </a:prstGeom>
        </p:spPr>
        <p:txBody>
          <a:bodyPr wrap="square">
            <a:spAutoFit/>
          </a:bodyPr>
          <a:lstStyle/>
          <a:p>
            <a:r>
              <a:rPr lang="es-ES_tradnl" sz="1400" dirty="0"/>
              <a:t>Pan, S. J., &amp; Yang, Q. (2009). A </a:t>
            </a:r>
            <a:r>
              <a:rPr lang="es-ES_tradnl" sz="1400" dirty="0" err="1"/>
              <a:t>Survey</a:t>
            </a:r>
            <a:r>
              <a:rPr lang="es-ES_tradnl" sz="1400" dirty="0"/>
              <a:t> </a:t>
            </a:r>
            <a:r>
              <a:rPr lang="es-ES_tradnl" sz="1400" dirty="0" err="1"/>
              <a:t>on</a:t>
            </a:r>
            <a:r>
              <a:rPr lang="es-ES_tradnl" sz="1400" dirty="0"/>
              <a:t> Transfer </a:t>
            </a:r>
            <a:r>
              <a:rPr lang="es-ES_tradnl" sz="1400" dirty="0" err="1"/>
              <a:t>Learning</a:t>
            </a:r>
            <a:r>
              <a:rPr lang="es-ES_tradnl" sz="1400" dirty="0"/>
              <a:t>. IEEE Trans. KDE, 22(10), 1345-1359</a:t>
            </a:r>
            <a:endParaRPr lang="en" sz="1400" dirty="0"/>
          </a:p>
        </p:txBody>
      </p:sp>
      <p:sp>
        <p:nvSpPr>
          <p:cNvPr id="6" name="Date Placeholder 5">
            <a:extLst>
              <a:ext uri="{FF2B5EF4-FFF2-40B4-BE49-F238E27FC236}">
                <a16:creationId xmlns:a16="http://schemas.microsoft.com/office/drawing/2014/main" id="{E9349CD0-F4B6-764C-A45E-841A1124AE41}"/>
              </a:ext>
            </a:extLst>
          </p:cNvPr>
          <p:cNvSpPr>
            <a:spLocks noGrp="1"/>
          </p:cNvSpPr>
          <p:nvPr>
            <p:ph type="dt" idx="10"/>
          </p:nvPr>
        </p:nvSpPr>
        <p:spPr/>
        <p:txBody>
          <a:bodyPr/>
          <a:lstStyle/>
          <a:p>
            <a:fld id="{60B895BD-17A4-0A46-B8A1-B787F3B37149}" type="datetime10">
              <a:rPr lang="es-ES_tradnl" smtClean="0"/>
              <a:t>00:52</a:t>
            </a:fld>
            <a:endParaRPr lang="es-ES_tradnl"/>
          </a:p>
        </p:txBody>
      </p:sp>
      <p:sp>
        <p:nvSpPr>
          <p:cNvPr id="7" name="Slide Number Placeholder 6">
            <a:extLst>
              <a:ext uri="{FF2B5EF4-FFF2-40B4-BE49-F238E27FC236}">
                <a16:creationId xmlns:a16="http://schemas.microsoft.com/office/drawing/2014/main" id="{EA60E24B-82D8-3B4B-A845-DA8FB04FF37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18</a:t>
            </a:fld>
            <a:endParaRPr lang="es-ES"/>
          </a:p>
        </p:txBody>
      </p:sp>
    </p:spTree>
    <p:extLst>
      <p:ext uri="{BB962C8B-B14F-4D97-AF65-F5344CB8AC3E}">
        <p14:creationId xmlns:p14="http://schemas.microsoft.com/office/powerpoint/2010/main" val="1324226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
              <a:t>Why Transfer Learning?</a:t>
            </a:r>
          </a:p>
        </p:txBody>
      </p:sp>
      <p:sp>
        <p:nvSpPr>
          <p:cNvPr id="3" name="Marcador de texto 2"/>
          <p:cNvSpPr>
            <a:spLocks noGrp="1"/>
          </p:cNvSpPr>
          <p:nvPr>
            <p:ph type="body" idx="1"/>
          </p:nvPr>
        </p:nvSpPr>
        <p:spPr>
          <a:xfrm>
            <a:off x="456406" y="1562587"/>
            <a:ext cx="8229600" cy="2967272"/>
          </a:xfrm>
        </p:spPr>
        <p:txBody>
          <a:bodyPr>
            <a:noAutofit/>
          </a:bodyPr>
          <a:lstStyle/>
          <a:p>
            <a:r>
              <a:rPr lang="en" sz="3200" dirty="0">
                <a:solidFill>
                  <a:schemeClr val="tx1"/>
                </a:solidFill>
              </a:rPr>
              <a:t>In many domains:</a:t>
            </a:r>
          </a:p>
          <a:p>
            <a:endParaRPr lang="en" sz="3200" b="1" dirty="0">
              <a:solidFill>
                <a:schemeClr val="tx1"/>
              </a:solidFill>
            </a:endParaRPr>
          </a:p>
          <a:p>
            <a:pPr lvl="1"/>
            <a:r>
              <a:rPr lang="en" sz="2800" dirty="0">
                <a:solidFill>
                  <a:schemeClr val="tx1"/>
                </a:solidFill>
              </a:rPr>
              <a:t>labeled data are in short supply,</a:t>
            </a:r>
            <a:endParaRPr lang="es-ES_tradnl" sz="2800" dirty="0">
              <a:solidFill>
                <a:schemeClr val="tx1"/>
              </a:solidFill>
            </a:endParaRPr>
          </a:p>
          <a:p>
            <a:pPr lvl="1"/>
            <a:endParaRPr lang="en" sz="2800" dirty="0">
              <a:solidFill>
                <a:schemeClr val="tx1"/>
              </a:solidFill>
            </a:endParaRPr>
          </a:p>
          <a:p>
            <a:pPr lvl="1"/>
            <a:r>
              <a:rPr lang="en" sz="2800" dirty="0">
                <a:solidFill>
                  <a:schemeClr val="tx1"/>
                </a:solidFill>
              </a:rPr>
              <a:t>the learning process is time consuming, </a:t>
            </a:r>
          </a:p>
          <a:p>
            <a:pPr lvl="1"/>
            <a:endParaRPr lang="en" sz="2800" dirty="0">
              <a:solidFill>
                <a:schemeClr val="tx1"/>
              </a:solidFill>
            </a:endParaRPr>
          </a:p>
          <a:p>
            <a:pPr lvl="1"/>
            <a:r>
              <a:rPr lang="en" sz="2800" dirty="0">
                <a:solidFill>
                  <a:schemeClr val="tx1"/>
                </a:solidFill>
              </a:rPr>
              <a:t>the calibration effort is very expensive.</a:t>
            </a:r>
          </a:p>
        </p:txBody>
      </p:sp>
      <p:sp>
        <p:nvSpPr>
          <p:cNvPr id="6" name="Rectángulo 5"/>
          <p:cNvSpPr/>
          <p:nvPr/>
        </p:nvSpPr>
        <p:spPr>
          <a:xfrm>
            <a:off x="927321" y="6347767"/>
            <a:ext cx="8005012" cy="307777"/>
          </a:xfrm>
          <a:prstGeom prst="rect">
            <a:avLst/>
          </a:prstGeom>
        </p:spPr>
        <p:txBody>
          <a:bodyPr wrap="square">
            <a:spAutoFit/>
          </a:bodyPr>
          <a:lstStyle/>
          <a:p>
            <a:r>
              <a:rPr lang="es-ES_tradnl" sz="1400" dirty="0"/>
              <a:t>Pan, S. J., &amp; Yang, Q. (2009). A </a:t>
            </a:r>
            <a:r>
              <a:rPr lang="es-ES_tradnl" sz="1400" dirty="0" err="1"/>
              <a:t>survey</a:t>
            </a:r>
            <a:r>
              <a:rPr lang="es-ES_tradnl" sz="1400" dirty="0"/>
              <a:t> </a:t>
            </a:r>
            <a:r>
              <a:rPr lang="es-ES_tradnl" sz="1400" dirty="0" err="1"/>
              <a:t>on</a:t>
            </a:r>
            <a:r>
              <a:rPr lang="es-ES_tradnl" sz="1400" dirty="0"/>
              <a:t> transfer </a:t>
            </a:r>
            <a:r>
              <a:rPr lang="es-ES_tradnl" sz="1400" dirty="0" err="1"/>
              <a:t>learning</a:t>
            </a:r>
            <a:r>
              <a:rPr lang="es-ES_tradnl" sz="1400" dirty="0"/>
              <a:t>. IEEE Trans. KDE, 22(10), 1345-1359</a:t>
            </a:r>
            <a:endParaRPr lang="en" sz="1400" dirty="0"/>
          </a:p>
        </p:txBody>
      </p:sp>
      <p:sp>
        <p:nvSpPr>
          <p:cNvPr id="4" name="Date Placeholder 3">
            <a:extLst>
              <a:ext uri="{FF2B5EF4-FFF2-40B4-BE49-F238E27FC236}">
                <a16:creationId xmlns:a16="http://schemas.microsoft.com/office/drawing/2014/main" id="{FD42B6C6-4A71-C64C-A052-A821B5F84EB3}"/>
              </a:ext>
            </a:extLst>
          </p:cNvPr>
          <p:cNvSpPr>
            <a:spLocks noGrp="1"/>
          </p:cNvSpPr>
          <p:nvPr>
            <p:ph type="dt" idx="10"/>
          </p:nvPr>
        </p:nvSpPr>
        <p:spPr/>
        <p:txBody>
          <a:bodyPr/>
          <a:lstStyle/>
          <a:p>
            <a:fld id="{8274C1DF-CF6E-6545-BA2E-043128229002}" type="datetime10">
              <a:rPr lang="es-ES_tradnl" smtClean="0"/>
              <a:t>00:52</a:t>
            </a:fld>
            <a:endParaRPr lang="es-ES_tradnl"/>
          </a:p>
        </p:txBody>
      </p:sp>
      <p:sp>
        <p:nvSpPr>
          <p:cNvPr id="5" name="Slide Number Placeholder 4">
            <a:extLst>
              <a:ext uri="{FF2B5EF4-FFF2-40B4-BE49-F238E27FC236}">
                <a16:creationId xmlns:a16="http://schemas.microsoft.com/office/drawing/2014/main" id="{9B52C344-D973-734D-BDCD-60489B3A3D5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19</a:t>
            </a:fld>
            <a:endParaRPr lang="es-ES"/>
          </a:p>
        </p:txBody>
      </p:sp>
    </p:spTree>
    <p:extLst>
      <p:ext uri="{BB962C8B-B14F-4D97-AF65-F5344CB8AC3E}">
        <p14:creationId xmlns:p14="http://schemas.microsoft.com/office/powerpoint/2010/main" val="2112837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0"/>
          <p:cNvSpPr txBox="1">
            <a:spLocks noGrp="1"/>
          </p:cNvSpPr>
          <p:nvPr>
            <p:ph type="title"/>
          </p:nvPr>
        </p:nvSpPr>
        <p:spPr>
          <a:xfrm>
            <a:off x="196450" y="34950"/>
            <a:ext cx="8756400" cy="1276500"/>
          </a:xfrm>
          <a:prstGeom prst="rect">
            <a:avLst/>
          </a:prstGeom>
          <a:noFill/>
          <a:ln>
            <a:noFill/>
          </a:ln>
        </p:spPr>
        <p:txBody>
          <a:bodyPr spcFirstLastPara="1" wrap="square" lIns="91425" tIns="45700" rIns="91425" bIns="45700" anchor="b" anchorCtr="0">
            <a:noAutofit/>
          </a:bodyPr>
          <a:lstStyle/>
          <a:p>
            <a:pPr marL="0" lvl="0" indent="0" algn="ctr" rtl="0">
              <a:lnSpc>
                <a:spcPct val="107407"/>
              </a:lnSpc>
              <a:spcBef>
                <a:spcPts val="0"/>
              </a:spcBef>
              <a:spcAft>
                <a:spcPts val="0"/>
              </a:spcAft>
              <a:buClr>
                <a:srgbClr val="9837D2"/>
              </a:buClr>
              <a:buSzPts val="5400"/>
              <a:buFont typeface="Calibri"/>
              <a:buNone/>
            </a:pPr>
            <a:r>
              <a:rPr lang="es-ES"/>
              <a:t>What makes DNN so popular?</a:t>
            </a:r>
            <a:endParaRPr/>
          </a:p>
        </p:txBody>
      </p:sp>
      <p:sp>
        <p:nvSpPr>
          <p:cNvPr id="448" name="Google Shape;448;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s-ES" dirty="0" err="1">
                <a:solidFill>
                  <a:schemeClr val="dk1"/>
                </a:solidFill>
              </a:rPr>
              <a:t>It</a:t>
            </a:r>
            <a:r>
              <a:rPr lang="es-ES" dirty="0">
                <a:solidFill>
                  <a:schemeClr val="dk1"/>
                </a:solidFill>
              </a:rPr>
              <a:t> has </a:t>
            </a:r>
            <a:r>
              <a:rPr lang="es-ES" dirty="0" err="1">
                <a:solidFill>
                  <a:schemeClr val="dk1"/>
                </a:solidFill>
              </a:rPr>
              <a:t>three</a:t>
            </a:r>
            <a:r>
              <a:rPr lang="es-ES" dirty="0">
                <a:solidFill>
                  <a:schemeClr val="dk1"/>
                </a:solidFill>
              </a:rPr>
              <a:t> </a:t>
            </a:r>
            <a:r>
              <a:rPr lang="es-ES" dirty="0" err="1">
                <a:solidFill>
                  <a:schemeClr val="dk1"/>
                </a:solidFill>
              </a:rPr>
              <a:t>main</a:t>
            </a:r>
            <a:r>
              <a:rPr lang="es-ES" dirty="0">
                <a:solidFill>
                  <a:schemeClr val="dk1"/>
                </a:solidFill>
              </a:rPr>
              <a:t> </a:t>
            </a:r>
            <a:r>
              <a:rPr lang="es-ES" dirty="0" err="1">
                <a:solidFill>
                  <a:schemeClr val="dk1"/>
                </a:solidFill>
              </a:rPr>
              <a:t>advantages</a:t>
            </a:r>
            <a:r>
              <a:rPr lang="es-ES" dirty="0">
                <a:solidFill>
                  <a:schemeClr val="dk1"/>
                </a:solidFill>
              </a:rPr>
              <a:t>:</a:t>
            </a:r>
            <a:endParaRPr dirty="0"/>
          </a:p>
          <a:p>
            <a:pPr marL="0" lvl="0" indent="0" algn="l" rtl="0">
              <a:lnSpc>
                <a:spcPct val="90000"/>
              </a:lnSpc>
              <a:spcBef>
                <a:spcPts val="480"/>
              </a:spcBef>
              <a:spcAft>
                <a:spcPts val="0"/>
              </a:spcAft>
              <a:buClr>
                <a:srgbClr val="7F7F7F"/>
              </a:buClr>
              <a:buSzPts val="2400"/>
              <a:buNone/>
            </a:pPr>
            <a:endParaRPr dirty="0">
              <a:solidFill>
                <a:schemeClr val="dk1"/>
              </a:solidFill>
            </a:endParaRPr>
          </a:p>
          <a:p>
            <a:pPr marL="342900" lvl="0" indent="-342900" algn="l" rtl="0">
              <a:lnSpc>
                <a:spcPct val="90000"/>
              </a:lnSpc>
              <a:spcBef>
                <a:spcPts val="480"/>
              </a:spcBef>
              <a:spcAft>
                <a:spcPts val="0"/>
              </a:spcAft>
              <a:buClr>
                <a:schemeClr val="dk1"/>
              </a:buClr>
              <a:buSzPts val="2400"/>
              <a:buChar char="•"/>
            </a:pPr>
            <a:r>
              <a:rPr lang="es-ES" dirty="0">
                <a:solidFill>
                  <a:schemeClr val="dk1"/>
                </a:solidFill>
              </a:rPr>
              <a:t>1. </a:t>
            </a:r>
            <a:r>
              <a:rPr lang="es-ES" dirty="0" err="1">
                <a:solidFill>
                  <a:schemeClr val="dk1"/>
                </a:solidFill>
              </a:rPr>
              <a:t>Self-learned</a:t>
            </a:r>
            <a:r>
              <a:rPr lang="es-ES" dirty="0">
                <a:solidFill>
                  <a:schemeClr val="dk1"/>
                </a:solidFill>
              </a:rPr>
              <a:t> </a:t>
            </a:r>
            <a:r>
              <a:rPr lang="es-ES" dirty="0" err="1">
                <a:solidFill>
                  <a:schemeClr val="dk1"/>
                </a:solidFill>
              </a:rPr>
              <a:t>high-level</a:t>
            </a:r>
            <a:r>
              <a:rPr lang="es-ES" dirty="0">
                <a:solidFill>
                  <a:schemeClr val="dk1"/>
                </a:solidFill>
              </a:rPr>
              <a:t> </a:t>
            </a:r>
            <a:r>
              <a:rPr lang="es-ES" dirty="0" err="1">
                <a:solidFill>
                  <a:schemeClr val="dk1"/>
                </a:solidFill>
              </a:rPr>
              <a:t>features</a:t>
            </a:r>
            <a:r>
              <a:rPr lang="es-ES" dirty="0">
                <a:solidFill>
                  <a:schemeClr val="dk1"/>
                </a:solidFill>
              </a:rPr>
              <a:t> </a:t>
            </a:r>
            <a:r>
              <a:rPr lang="es-ES" dirty="0" err="1">
                <a:solidFill>
                  <a:schemeClr val="dk1"/>
                </a:solidFill>
              </a:rPr>
              <a:t>representations</a:t>
            </a:r>
            <a:endParaRPr dirty="0">
              <a:solidFill>
                <a:schemeClr val="dk1"/>
              </a:solidFill>
            </a:endParaRPr>
          </a:p>
          <a:p>
            <a:pPr marL="342900" lvl="0" indent="-190500" algn="l" rtl="0">
              <a:lnSpc>
                <a:spcPct val="90000"/>
              </a:lnSpc>
              <a:spcBef>
                <a:spcPts val="480"/>
              </a:spcBef>
              <a:spcAft>
                <a:spcPts val="0"/>
              </a:spcAft>
              <a:buClr>
                <a:srgbClr val="7F7F7F"/>
              </a:buClr>
              <a:buSzPts val="2400"/>
              <a:buNone/>
            </a:pPr>
            <a:endParaRPr dirty="0">
              <a:solidFill>
                <a:schemeClr val="dk1"/>
              </a:solidFill>
            </a:endParaRPr>
          </a:p>
          <a:p>
            <a:pPr marL="342900" lvl="0" indent="-190500" algn="l" rtl="0">
              <a:lnSpc>
                <a:spcPct val="90000"/>
              </a:lnSpc>
              <a:spcBef>
                <a:spcPts val="480"/>
              </a:spcBef>
              <a:spcAft>
                <a:spcPts val="0"/>
              </a:spcAft>
              <a:buClr>
                <a:srgbClr val="7F7F7F"/>
              </a:buClr>
              <a:buSzPts val="2400"/>
              <a:buNone/>
            </a:pPr>
            <a:endParaRPr dirty="0">
              <a:solidFill>
                <a:schemeClr val="dk1"/>
              </a:solidFill>
            </a:endParaRPr>
          </a:p>
          <a:p>
            <a:pPr marL="342900" lvl="0" indent="-190500" algn="l" rtl="0">
              <a:lnSpc>
                <a:spcPct val="90000"/>
              </a:lnSpc>
              <a:spcBef>
                <a:spcPts val="480"/>
              </a:spcBef>
              <a:spcAft>
                <a:spcPts val="0"/>
              </a:spcAft>
              <a:buClr>
                <a:srgbClr val="7F7F7F"/>
              </a:buClr>
              <a:buSzPts val="2400"/>
              <a:buNone/>
            </a:pPr>
            <a:endParaRPr dirty="0">
              <a:solidFill>
                <a:schemeClr val="dk1"/>
              </a:solidFill>
            </a:endParaRPr>
          </a:p>
          <a:p>
            <a:pPr marL="342900" lvl="0" indent="-342900" algn="l" rtl="0">
              <a:lnSpc>
                <a:spcPct val="90000"/>
              </a:lnSpc>
              <a:spcBef>
                <a:spcPts val="480"/>
              </a:spcBef>
              <a:spcAft>
                <a:spcPts val="0"/>
              </a:spcAft>
              <a:buClr>
                <a:schemeClr val="dk1"/>
              </a:buClr>
              <a:buSzPts val="2400"/>
              <a:buChar char="•"/>
            </a:pPr>
            <a:r>
              <a:rPr lang="es-ES" dirty="0">
                <a:solidFill>
                  <a:schemeClr val="dk1"/>
                </a:solidFill>
              </a:rPr>
              <a:t>2. </a:t>
            </a:r>
            <a:r>
              <a:rPr lang="es-ES" dirty="0" err="1">
                <a:solidFill>
                  <a:schemeClr val="dk1"/>
                </a:solidFill>
              </a:rPr>
              <a:t>Modularity</a:t>
            </a:r>
            <a:endParaRPr dirty="0">
              <a:solidFill>
                <a:schemeClr val="dk1"/>
              </a:solidFill>
            </a:endParaRPr>
          </a:p>
          <a:p>
            <a:pPr marL="342900" lvl="0" indent="-190500" algn="l" rtl="0">
              <a:lnSpc>
                <a:spcPct val="90000"/>
              </a:lnSpc>
              <a:spcBef>
                <a:spcPts val="480"/>
              </a:spcBef>
              <a:spcAft>
                <a:spcPts val="0"/>
              </a:spcAft>
              <a:buClr>
                <a:srgbClr val="7F7F7F"/>
              </a:buClr>
              <a:buSzPts val="2400"/>
              <a:buNone/>
            </a:pPr>
            <a:endParaRPr dirty="0">
              <a:solidFill>
                <a:schemeClr val="dk1"/>
              </a:solidFill>
            </a:endParaRPr>
          </a:p>
          <a:p>
            <a:pPr marL="342900" lvl="0" indent="-190500" algn="l" rtl="0">
              <a:lnSpc>
                <a:spcPct val="90000"/>
              </a:lnSpc>
              <a:spcBef>
                <a:spcPts val="480"/>
              </a:spcBef>
              <a:spcAft>
                <a:spcPts val="0"/>
              </a:spcAft>
              <a:buClr>
                <a:srgbClr val="7F7F7F"/>
              </a:buClr>
              <a:buSzPts val="2400"/>
              <a:buNone/>
            </a:pPr>
            <a:endParaRPr dirty="0">
              <a:solidFill>
                <a:schemeClr val="dk1"/>
              </a:solidFill>
            </a:endParaRPr>
          </a:p>
          <a:p>
            <a:pPr marL="342900" lvl="0" indent="-190500" algn="l" rtl="0">
              <a:lnSpc>
                <a:spcPct val="90000"/>
              </a:lnSpc>
              <a:spcBef>
                <a:spcPts val="480"/>
              </a:spcBef>
              <a:spcAft>
                <a:spcPts val="0"/>
              </a:spcAft>
              <a:buClr>
                <a:srgbClr val="7F7F7F"/>
              </a:buClr>
              <a:buSzPts val="2400"/>
              <a:buNone/>
            </a:pPr>
            <a:endParaRPr dirty="0">
              <a:solidFill>
                <a:schemeClr val="dk1"/>
              </a:solidFill>
            </a:endParaRPr>
          </a:p>
          <a:p>
            <a:pPr marL="342900" lvl="0" indent="-342900" algn="l" rtl="0">
              <a:lnSpc>
                <a:spcPct val="90000"/>
              </a:lnSpc>
              <a:spcBef>
                <a:spcPts val="480"/>
              </a:spcBef>
              <a:spcAft>
                <a:spcPts val="0"/>
              </a:spcAft>
              <a:buClr>
                <a:schemeClr val="dk1"/>
              </a:buClr>
              <a:buSzPts val="2400"/>
              <a:buChar char="•"/>
            </a:pPr>
            <a:r>
              <a:rPr lang="es-ES" dirty="0">
                <a:solidFill>
                  <a:schemeClr val="dk1"/>
                </a:solidFill>
              </a:rPr>
              <a:t>3. Transfer </a:t>
            </a:r>
            <a:r>
              <a:rPr lang="es-ES" dirty="0" err="1">
                <a:solidFill>
                  <a:schemeClr val="dk1"/>
                </a:solidFill>
              </a:rPr>
              <a:t>Learning</a:t>
            </a:r>
            <a:endParaRPr dirty="0">
              <a:solidFill>
                <a:schemeClr val="dk1"/>
              </a:solidFill>
            </a:endParaRPr>
          </a:p>
          <a:p>
            <a:pPr marL="342900" lvl="0" indent="-190500" algn="l" rtl="0">
              <a:lnSpc>
                <a:spcPct val="90000"/>
              </a:lnSpc>
              <a:spcBef>
                <a:spcPts val="480"/>
              </a:spcBef>
              <a:spcAft>
                <a:spcPts val="0"/>
              </a:spcAft>
              <a:buClr>
                <a:srgbClr val="7F7F7F"/>
              </a:buClr>
              <a:buSzPts val="2400"/>
              <a:buNone/>
            </a:pPr>
            <a:endParaRPr dirty="0">
              <a:solidFill>
                <a:schemeClr val="dk1"/>
              </a:solidFill>
            </a:endParaRPr>
          </a:p>
        </p:txBody>
      </p:sp>
      <p:sp>
        <p:nvSpPr>
          <p:cNvPr id="449" name="Google Shape;449;p30"/>
          <p:cNvSpPr txBox="1">
            <a:spLocks noGrp="1"/>
          </p:cNvSpPr>
          <p:nvPr>
            <p:ph type="dt" idx="10"/>
          </p:nvPr>
        </p:nvSpPr>
        <p:spPr>
          <a:xfrm>
            <a:off x="6363347" y="6356350"/>
            <a:ext cx="2085975" cy="365125"/>
          </a:xfrm>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None/>
            </a:pPr>
            <a:fld id="{88DA7984-EB81-D84A-ADB6-87E5D53BD328}" type="datetime10">
              <a:rPr lang="es-ES_tradnl" smtClean="0"/>
              <a:t>00:52</a:t>
            </a:fld>
            <a:endParaRPr/>
          </a:p>
        </p:txBody>
      </p:sp>
      <p:sp>
        <p:nvSpPr>
          <p:cNvPr id="450" name="Google Shape;450;p30"/>
          <p:cNvSpPr txBox="1">
            <a:spLocks noGrp="1"/>
          </p:cNvSpPr>
          <p:nvPr>
            <p:ph type="sldNum" idx="12"/>
          </p:nvPr>
        </p:nvSpPr>
        <p:spPr>
          <a:xfrm>
            <a:off x="8543278" y="6356350"/>
            <a:ext cx="561975" cy="365125"/>
          </a:xfrm>
          <a:prstGeom prst="rect">
            <a:avLst/>
          </a:prstGeom>
          <a:noFill/>
          <a:ln>
            <a:noFill/>
          </a:ln>
        </p:spPr>
        <p:txBody>
          <a:bodyPr spcFirstLastPara="1" wrap="square" lIns="27425" tIns="45700" rIns="45700" bIns="45700" anchor="ctr" anchorCtr="0">
            <a:noAutofit/>
          </a:bodyPr>
          <a:lstStyle/>
          <a:p>
            <a:pPr marL="0" lvl="0" indent="0" algn="l" rtl="0">
              <a:spcBef>
                <a:spcPts val="0"/>
              </a:spcBef>
              <a:spcAft>
                <a:spcPts val="0"/>
              </a:spcAft>
              <a:buNone/>
            </a:pPr>
            <a:fld id="{00000000-1234-1234-1234-123412341234}" type="slidenum">
              <a:rPr lang="es-ES"/>
              <a:t>2</a:t>
            </a:fld>
            <a:endParaRPr/>
          </a:p>
        </p:txBody>
      </p:sp>
      <p:pic>
        <p:nvPicPr>
          <p:cNvPr id="451" name="Google Shape;451;p30"/>
          <p:cNvPicPr preferRelativeResize="0"/>
          <p:nvPr/>
        </p:nvPicPr>
        <p:blipFill rotWithShape="1">
          <a:blip r:embed="rId3">
            <a:alphaModFix/>
          </a:blip>
          <a:srcRect/>
          <a:stretch/>
        </p:blipFill>
        <p:spPr>
          <a:xfrm>
            <a:off x="3397440" y="2884855"/>
            <a:ext cx="4599299" cy="1200620"/>
          </a:xfrm>
          <a:prstGeom prst="rect">
            <a:avLst/>
          </a:prstGeom>
          <a:noFill/>
          <a:ln>
            <a:noFill/>
          </a:ln>
        </p:spPr>
      </p:pic>
      <p:pic>
        <p:nvPicPr>
          <p:cNvPr id="452" name="Google Shape;452;p30"/>
          <p:cNvPicPr preferRelativeResize="0"/>
          <p:nvPr/>
        </p:nvPicPr>
        <p:blipFill rotWithShape="1">
          <a:blip r:embed="rId4">
            <a:alphaModFix/>
          </a:blip>
          <a:srcRect/>
          <a:stretch/>
        </p:blipFill>
        <p:spPr>
          <a:xfrm>
            <a:off x="3943979" y="4561845"/>
            <a:ext cx="3258426" cy="978216"/>
          </a:xfrm>
          <a:prstGeom prst="rect">
            <a:avLst/>
          </a:prstGeom>
          <a:noFill/>
          <a:ln>
            <a:noFill/>
          </a:ln>
        </p:spPr>
      </p:pic>
      <p:pic>
        <p:nvPicPr>
          <p:cNvPr id="453" name="Google Shape;453;p30"/>
          <p:cNvPicPr preferRelativeResize="0"/>
          <p:nvPr/>
        </p:nvPicPr>
        <p:blipFill rotWithShape="1">
          <a:blip r:embed="rId5">
            <a:alphaModFix/>
          </a:blip>
          <a:srcRect/>
          <a:stretch/>
        </p:blipFill>
        <p:spPr>
          <a:xfrm>
            <a:off x="4446096" y="5891756"/>
            <a:ext cx="1127096" cy="7961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7572-BF47-C552-9639-6EDC827619A8}"/>
              </a:ext>
            </a:extLst>
          </p:cNvPr>
          <p:cNvSpPr>
            <a:spLocks noGrp="1"/>
          </p:cNvSpPr>
          <p:nvPr>
            <p:ph type="title"/>
          </p:nvPr>
        </p:nvSpPr>
        <p:spPr>
          <a:xfrm>
            <a:off x="284163" y="393018"/>
            <a:ext cx="8574087" cy="648338"/>
          </a:xfrm>
        </p:spPr>
        <p:txBody>
          <a:bodyPr anchor="ctr">
            <a:normAutofit/>
          </a:bodyPr>
          <a:lstStyle/>
          <a:p>
            <a:pPr>
              <a:lnSpc>
                <a:spcPct val="90000"/>
              </a:lnSpc>
            </a:pPr>
            <a:r>
              <a:rPr lang="en-GB" sz="3900"/>
              <a:t>What is model calibration?</a:t>
            </a:r>
          </a:p>
        </p:txBody>
      </p:sp>
      <p:sp>
        <p:nvSpPr>
          <p:cNvPr id="3" name="Content Placeholder 2">
            <a:extLst>
              <a:ext uri="{FF2B5EF4-FFF2-40B4-BE49-F238E27FC236}">
                <a16:creationId xmlns:a16="http://schemas.microsoft.com/office/drawing/2014/main" id="{0F3AC958-5C2A-FD6B-370E-1BA140ECDD20}"/>
              </a:ext>
            </a:extLst>
          </p:cNvPr>
          <p:cNvSpPr>
            <a:spLocks noGrp="1"/>
          </p:cNvSpPr>
          <p:nvPr>
            <p:ph sz="half" idx="1"/>
          </p:nvPr>
        </p:nvSpPr>
        <p:spPr>
          <a:xfrm>
            <a:off x="403412" y="1808479"/>
            <a:ext cx="8574086" cy="1442721"/>
          </a:xfrm>
        </p:spPr>
        <p:txBody>
          <a:bodyPr>
            <a:normAutofit/>
          </a:bodyPr>
          <a:lstStyle/>
          <a:p>
            <a:r>
              <a:rPr lang="en-GB" i="0" dirty="0">
                <a:effectLst/>
                <a:latin typeface="Calibri" panose="020F0502020204030204" pitchFamily="34" charset="0"/>
                <a:cs typeface="Calibri" panose="020F0502020204030204" pitchFamily="34" charset="0"/>
              </a:rPr>
              <a:t>In calibration we try to improve our model such that the distribution and behaviour of the probability predicted is similar to the distribution and behaviour of probability observed in training data.</a:t>
            </a:r>
          </a:p>
          <a:p>
            <a:endParaRPr lang="en-GB" b="1" dirty="0">
              <a:latin typeface="Calibri" panose="020F0502020204030204" pitchFamily="34" charset="0"/>
              <a:cs typeface="Calibri" panose="020F0502020204030204" pitchFamily="34" charset="0"/>
            </a:endParaRPr>
          </a:p>
          <a:p>
            <a:pPr lvl="1"/>
            <a:endParaRPr lang="en-GB" b="0" i="0" dirty="0">
              <a:effectLst/>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F8C32FB-4BE3-F3C4-898A-BA5E8262CF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8188" y="2788208"/>
            <a:ext cx="3931920" cy="2700809"/>
          </a:xfrm>
          <a:prstGeom prst="rect">
            <a:avLst/>
          </a:prstGeom>
          <a:solidFill>
            <a:srgbClr val="FFFFFF"/>
          </a:solidFill>
        </p:spPr>
      </p:pic>
      <p:sp>
        <p:nvSpPr>
          <p:cNvPr id="4" name="Date Placeholder 3">
            <a:extLst>
              <a:ext uri="{FF2B5EF4-FFF2-40B4-BE49-F238E27FC236}">
                <a16:creationId xmlns:a16="http://schemas.microsoft.com/office/drawing/2014/main" id="{7D83778D-4033-8682-5DC9-EA721943F771}"/>
              </a:ext>
            </a:extLst>
          </p:cNvPr>
          <p:cNvSpPr>
            <a:spLocks noGrp="1"/>
          </p:cNvSpPr>
          <p:nvPr>
            <p:ph type="dt" sz="half" idx="10"/>
          </p:nvPr>
        </p:nvSpPr>
        <p:spPr>
          <a:xfrm>
            <a:off x="6794936" y="6437032"/>
            <a:ext cx="2133600" cy="365125"/>
          </a:xfrm>
        </p:spPr>
        <p:txBody>
          <a:bodyPr anchor="ctr">
            <a:normAutofit/>
          </a:bodyPr>
          <a:lstStyle/>
          <a:p>
            <a:pPr>
              <a:spcAft>
                <a:spcPts val="600"/>
              </a:spcAft>
            </a:pPr>
            <a:fld id="{38126E9A-CC3E-F34B-BB29-E5D8D5B87FC1}" type="datetime10">
              <a:rPr lang="en-US" smtClean="0"/>
              <a:pPr>
                <a:spcAft>
                  <a:spcPts val="600"/>
                </a:spcAft>
              </a:pPr>
              <a:t>00:52</a:t>
            </a:fld>
            <a:endParaRPr lang="en-AU"/>
          </a:p>
        </p:txBody>
      </p:sp>
      <p:sp>
        <p:nvSpPr>
          <p:cNvPr id="5" name="TextBox 4">
            <a:extLst>
              <a:ext uri="{FF2B5EF4-FFF2-40B4-BE49-F238E27FC236}">
                <a16:creationId xmlns:a16="http://schemas.microsoft.com/office/drawing/2014/main" id="{C417962E-0950-6C08-A724-D02B3E80F86A}"/>
              </a:ext>
            </a:extLst>
          </p:cNvPr>
          <p:cNvSpPr txBox="1"/>
          <p:nvPr/>
        </p:nvSpPr>
        <p:spPr>
          <a:xfrm>
            <a:off x="5239657" y="5878286"/>
            <a:ext cx="2638030" cy="369332"/>
          </a:xfrm>
          <a:prstGeom prst="rect">
            <a:avLst/>
          </a:prstGeom>
          <a:noFill/>
        </p:spPr>
        <p:txBody>
          <a:bodyPr wrap="none" rtlCol="0">
            <a:spAutoFit/>
          </a:bodyPr>
          <a:lstStyle/>
          <a:p>
            <a:r>
              <a:rPr lang="en-GB" dirty="0"/>
              <a:t>Perfectly calibrated model</a:t>
            </a:r>
          </a:p>
        </p:txBody>
      </p:sp>
      <p:sp>
        <p:nvSpPr>
          <p:cNvPr id="6" name="TextBox 5">
            <a:extLst>
              <a:ext uri="{FF2B5EF4-FFF2-40B4-BE49-F238E27FC236}">
                <a16:creationId xmlns:a16="http://schemas.microsoft.com/office/drawing/2014/main" id="{29286AC1-C7A4-2FC7-3276-CD5B7F209383}"/>
              </a:ext>
            </a:extLst>
          </p:cNvPr>
          <p:cNvSpPr txBox="1"/>
          <p:nvPr/>
        </p:nvSpPr>
        <p:spPr>
          <a:xfrm>
            <a:off x="609601" y="3251200"/>
            <a:ext cx="4168587" cy="3323987"/>
          </a:xfrm>
          <a:prstGeom prst="rect">
            <a:avLst/>
          </a:prstGeom>
          <a:noFill/>
        </p:spPr>
        <p:txBody>
          <a:bodyPr wrap="square" rtlCol="0">
            <a:spAutoFit/>
          </a:bodyPr>
          <a:lstStyle/>
          <a:p>
            <a:r>
              <a:rPr lang="en-GB" sz="1600" b="0" i="0" dirty="0">
                <a:solidFill>
                  <a:srgbClr val="292929"/>
                </a:solidFill>
                <a:effectLst/>
                <a:latin typeface="source-serif-pro"/>
              </a:rPr>
              <a:t>Suppose we have 10 points in the sample where 7 belongs to positive class and 3 belongs to negative class. Then fraction of positive points is 0.7 (</a:t>
            </a:r>
            <a:r>
              <a:rPr lang="en-GB" sz="1600" b="1" i="0" dirty="0">
                <a:solidFill>
                  <a:srgbClr val="292929"/>
                </a:solidFill>
                <a:effectLst/>
                <a:latin typeface="source-serif-pro"/>
              </a:rPr>
              <a:t>observed probability</a:t>
            </a:r>
            <a:r>
              <a:rPr lang="en-GB" sz="1600" b="0" i="0" dirty="0">
                <a:solidFill>
                  <a:srgbClr val="292929"/>
                </a:solidFill>
                <a:effectLst/>
                <a:latin typeface="source-serif-pro"/>
              </a:rPr>
              <a:t>). </a:t>
            </a:r>
          </a:p>
          <a:p>
            <a:endParaRPr lang="en-GB" sz="1600" b="0" i="0" dirty="0">
              <a:solidFill>
                <a:srgbClr val="292929"/>
              </a:solidFill>
              <a:effectLst/>
              <a:latin typeface="source-serif-pro"/>
            </a:endParaRPr>
          </a:p>
          <a:p>
            <a:r>
              <a:rPr lang="en-GB" sz="1600" b="0" i="0" dirty="0">
                <a:solidFill>
                  <a:srgbClr val="292929"/>
                </a:solidFill>
                <a:effectLst/>
                <a:latin typeface="source-serif-pro"/>
              </a:rPr>
              <a:t>So there is 70% probability that a point in this sample will get a class label as positive. </a:t>
            </a:r>
          </a:p>
          <a:p>
            <a:endParaRPr lang="en-GB" sz="1600" b="0" i="0" dirty="0">
              <a:solidFill>
                <a:srgbClr val="292929"/>
              </a:solidFill>
              <a:effectLst/>
              <a:latin typeface="source-serif-pro"/>
            </a:endParaRPr>
          </a:p>
          <a:p>
            <a:r>
              <a:rPr lang="en-GB" sz="1600" b="0" i="0" dirty="0">
                <a:solidFill>
                  <a:srgbClr val="292929"/>
                </a:solidFill>
                <a:effectLst/>
                <a:latin typeface="source-serif-pro"/>
              </a:rPr>
              <a:t>Now we will take the average of probability estimates (</a:t>
            </a:r>
            <a:r>
              <a:rPr lang="en-GB" sz="1600" b="1" i="0" dirty="0">
                <a:solidFill>
                  <a:srgbClr val="292929"/>
                </a:solidFill>
                <a:effectLst/>
                <a:latin typeface="source-serif-pro"/>
              </a:rPr>
              <a:t>predicted probability</a:t>
            </a:r>
            <a:r>
              <a:rPr lang="en-GB" sz="1600" b="0" i="0" dirty="0">
                <a:solidFill>
                  <a:srgbClr val="292929"/>
                </a:solidFill>
                <a:effectLst/>
                <a:latin typeface="source-serif-pro"/>
              </a:rPr>
              <a:t>) predicted by the model. </a:t>
            </a:r>
          </a:p>
          <a:p>
            <a:endParaRPr lang="en-GB" sz="1600" dirty="0">
              <a:solidFill>
                <a:srgbClr val="292929"/>
              </a:solidFill>
              <a:latin typeface="source-serif-pro"/>
            </a:endParaRPr>
          </a:p>
          <a:p>
            <a:r>
              <a:rPr lang="en-GB" sz="1600" b="0" i="0" dirty="0">
                <a:solidFill>
                  <a:srgbClr val="292929"/>
                </a:solidFill>
                <a:effectLst/>
                <a:latin typeface="source-serif-pro"/>
              </a:rPr>
              <a:t>We expect this average to be around 0.7. </a:t>
            </a:r>
          </a:p>
        </p:txBody>
      </p:sp>
    </p:spTree>
    <p:extLst>
      <p:ext uri="{BB962C8B-B14F-4D97-AF65-F5344CB8AC3E}">
        <p14:creationId xmlns:p14="http://schemas.microsoft.com/office/powerpoint/2010/main" val="2981340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
              <a:t>Why Transfer Learning?</a:t>
            </a:r>
          </a:p>
        </p:txBody>
      </p:sp>
      <p:sp>
        <p:nvSpPr>
          <p:cNvPr id="4" name="Rectángulo 3"/>
          <p:cNvSpPr/>
          <p:nvPr/>
        </p:nvSpPr>
        <p:spPr>
          <a:xfrm>
            <a:off x="362022" y="1625981"/>
            <a:ext cx="8466667" cy="2769989"/>
          </a:xfrm>
          <a:prstGeom prst="rect">
            <a:avLst/>
          </a:prstGeom>
        </p:spPr>
        <p:txBody>
          <a:bodyPr wrap="square">
            <a:spAutoFit/>
          </a:bodyPr>
          <a:lstStyle/>
          <a:p>
            <a:pPr marL="457200" indent="-342900">
              <a:spcBef>
                <a:spcPts val="360"/>
              </a:spcBef>
              <a:buClr>
                <a:srgbClr val="7F7F7F"/>
              </a:buClr>
              <a:buSzPts val="1800"/>
              <a:buFont typeface="Arial"/>
              <a:buChar char="•"/>
            </a:pPr>
            <a:r>
              <a:rPr lang="en" sz="2800" dirty="0">
                <a:latin typeface="Calibri"/>
                <a:ea typeface="Calibri"/>
                <a:cs typeface="Calibri"/>
                <a:sym typeface="Calibri"/>
              </a:rPr>
              <a:t>How to extract knowledge learnt from related domains </a:t>
            </a:r>
            <a:r>
              <a:rPr lang="en" sz="2800" b="1" dirty="0">
                <a:latin typeface="Calibri"/>
                <a:ea typeface="Calibri"/>
                <a:cs typeface="Calibri"/>
                <a:sym typeface="Calibri"/>
              </a:rPr>
              <a:t>to help</a:t>
            </a:r>
            <a:r>
              <a:rPr lang="es-ES_tradnl" sz="2800" b="1" dirty="0">
                <a:latin typeface="Calibri"/>
                <a:ea typeface="Calibri"/>
                <a:cs typeface="Calibri"/>
                <a:sym typeface="Calibri"/>
              </a:rPr>
              <a:t> </a:t>
            </a:r>
            <a:r>
              <a:rPr lang="en" sz="2800" b="1" dirty="0">
                <a:latin typeface="Calibri"/>
                <a:ea typeface="Calibri"/>
                <a:cs typeface="Calibri"/>
                <a:sym typeface="Calibri"/>
              </a:rPr>
              <a:t>learning </a:t>
            </a:r>
            <a:r>
              <a:rPr lang="en" sz="2800" dirty="0">
                <a:latin typeface="Calibri"/>
                <a:ea typeface="Calibri"/>
                <a:cs typeface="Calibri"/>
                <a:sym typeface="Calibri"/>
              </a:rPr>
              <a:t>in a target domain with a </a:t>
            </a:r>
            <a:r>
              <a:rPr lang="en" sz="2800" b="1" dirty="0">
                <a:latin typeface="Calibri"/>
                <a:ea typeface="Calibri"/>
                <a:cs typeface="Calibri"/>
                <a:sym typeface="Calibri"/>
              </a:rPr>
              <a:t>few labeled </a:t>
            </a:r>
            <a:r>
              <a:rPr lang="en" sz="2800" dirty="0">
                <a:latin typeface="Calibri"/>
                <a:ea typeface="Calibri"/>
                <a:cs typeface="Calibri"/>
                <a:sym typeface="Calibri"/>
              </a:rPr>
              <a:t>data?</a:t>
            </a:r>
            <a:endParaRPr lang="es-ES_tradnl" sz="2800" dirty="0">
              <a:latin typeface="Calibri"/>
              <a:ea typeface="Calibri"/>
              <a:cs typeface="Calibri"/>
              <a:sym typeface="Calibri"/>
            </a:endParaRPr>
          </a:p>
          <a:p>
            <a:pPr marL="457200" indent="-342900">
              <a:spcBef>
                <a:spcPts val="360"/>
              </a:spcBef>
              <a:buClr>
                <a:srgbClr val="7F7F7F"/>
              </a:buClr>
              <a:buSzPts val="1800"/>
              <a:buFont typeface="Arial"/>
              <a:buChar char="•"/>
            </a:pPr>
            <a:endParaRPr lang="en" sz="2800" dirty="0">
              <a:latin typeface="Calibri"/>
              <a:ea typeface="Calibri"/>
              <a:cs typeface="Calibri"/>
              <a:sym typeface="Calibri"/>
            </a:endParaRPr>
          </a:p>
          <a:p>
            <a:pPr marL="457200" indent="-342900">
              <a:spcBef>
                <a:spcPts val="360"/>
              </a:spcBef>
              <a:buClr>
                <a:srgbClr val="7F7F7F"/>
              </a:buClr>
              <a:buSzPts val="1800"/>
              <a:buFont typeface="Arial"/>
              <a:buChar char="•"/>
            </a:pPr>
            <a:r>
              <a:rPr lang="en" sz="2800" dirty="0">
                <a:latin typeface="Calibri"/>
                <a:ea typeface="Calibri"/>
                <a:cs typeface="Calibri"/>
                <a:sym typeface="Calibri"/>
              </a:rPr>
              <a:t>How to extract knowledge learnt from related domains </a:t>
            </a:r>
            <a:r>
              <a:rPr lang="en" sz="2800" b="1" dirty="0">
                <a:latin typeface="Calibri"/>
                <a:ea typeface="Calibri"/>
                <a:cs typeface="Calibri"/>
                <a:sym typeface="Calibri"/>
              </a:rPr>
              <a:t>t</a:t>
            </a:r>
            <a:r>
              <a:rPr lang="es-ES_tradnl" sz="2800" b="1" dirty="0">
                <a:latin typeface="Calibri"/>
                <a:ea typeface="Calibri"/>
                <a:cs typeface="Calibri"/>
                <a:sym typeface="Calibri"/>
              </a:rPr>
              <a:t>o </a:t>
            </a:r>
            <a:r>
              <a:rPr lang="en" sz="2800" b="1" dirty="0">
                <a:latin typeface="Calibri"/>
                <a:ea typeface="Calibri"/>
                <a:cs typeface="Calibri"/>
                <a:sym typeface="Calibri"/>
              </a:rPr>
              <a:t>speed up</a:t>
            </a:r>
            <a:r>
              <a:rPr lang="es-ES_tradnl" sz="2800" b="1" dirty="0">
                <a:latin typeface="Calibri"/>
                <a:ea typeface="Calibri"/>
                <a:cs typeface="Calibri"/>
                <a:sym typeface="Calibri"/>
              </a:rPr>
              <a:t> </a:t>
            </a:r>
            <a:r>
              <a:rPr lang="en" sz="2800" b="1" dirty="0">
                <a:latin typeface="Calibri"/>
                <a:ea typeface="Calibri"/>
                <a:cs typeface="Calibri"/>
                <a:sym typeface="Calibri"/>
              </a:rPr>
              <a:t>learning </a:t>
            </a:r>
            <a:r>
              <a:rPr lang="en" sz="2800" dirty="0">
                <a:latin typeface="Calibri"/>
                <a:ea typeface="Calibri"/>
                <a:cs typeface="Calibri"/>
                <a:sym typeface="Calibri"/>
              </a:rPr>
              <a:t>in a target domain?</a:t>
            </a:r>
          </a:p>
        </p:txBody>
      </p:sp>
      <p:sp>
        <p:nvSpPr>
          <p:cNvPr id="5" name="Rectángulo 4"/>
          <p:cNvSpPr/>
          <p:nvPr/>
        </p:nvSpPr>
        <p:spPr>
          <a:xfrm>
            <a:off x="927321" y="5048703"/>
            <a:ext cx="7683113" cy="646331"/>
          </a:xfrm>
          <a:prstGeom prst="rect">
            <a:avLst/>
          </a:prstGeom>
        </p:spPr>
        <p:txBody>
          <a:bodyPr wrap="none">
            <a:spAutoFit/>
          </a:bodyPr>
          <a:lstStyle/>
          <a:p>
            <a:r>
              <a:rPr lang="en" sz="3600" b="1" dirty="0">
                <a:solidFill>
                  <a:schemeClr val="accent2"/>
                </a:solidFill>
                <a:latin typeface="Calibri"/>
                <a:ea typeface="Calibri"/>
                <a:cs typeface="Calibri"/>
              </a:rPr>
              <a:t>Transfer learning techniques may help!</a:t>
            </a:r>
          </a:p>
        </p:txBody>
      </p:sp>
      <p:sp>
        <p:nvSpPr>
          <p:cNvPr id="6" name="Rectángulo 5"/>
          <p:cNvSpPr/>
          <p:nvPr/>
        </p:nvSpPr>
        <p:spPr>
          <a:xfrm>
            <a:off x="927321" y="6347767"/>
            <a:ext cx="8005012" cy="338554"/>
          </a:xfrm>
          <a:prstGeom prst="rect">
            <a:avLst/>
          </a:prstGeom>
        </p:spPr>
        <p:txBody>
          <a:bodyPr wrap="square">
            <a:spAutoFit/>
          </a:bodyPr>
          <a:lstStyle/>
          <a:p>
            <a:r>
              <a:rPr lang="es-ES_tradnl" sz="1600"/>
              <a:t>Pan, S. J., &amp; Yang, Q. (2009). A </a:t>
            </a:r>
            <a:r>
              <a:rPr lang="es-ES_tradnl" sz="1600" err="1"/>
              <a:t>survey</a:t>
            </a:r>
            <a:r>
              <a:rPr lang="es-ES_tradnl" sz="1600"/>
              <a:t> </a:t>
            </a:r>
            <a:r>
              <a:rPr lang="es-ES_tradnl" sz="1600" err="1"/>
              <a:t>on</a:t>
            </a:r>
            <a:r>
              <a:rPr lang="es-ES_tradnl" sz="1600"/>
              <a:t> transfer </a:t>
            </a:r>
            <a:r>
              <a:rPr lang="es-ES_tradnl" sz="1600" err="1"/>
              <a:t>learning</a:t>
            </a:r>
            <a:r>
              <a:rPr lang="es-ES_tradnl" sz="1600"/>
              <a:t>. IEEE </a:t>
            </a:r>
            <a:r>
              <a:rPr lang="es-ES_tradnl" sz="1600" err="1"/>
              <a:t>Trans</a:t>
            </a:r>
            <a:r>
              <a:rPr lang="es-ES_tradnl" sz="1600"/>
              <a:t>. KDE, 22(10), 1345-1359</a:t>
            </a:r>
            <a:endParaRPr lang="en" sz="1600"/>
          </a:p>
        </p:txBody>
      </p:sp>
      <p:pic>
        <p:nvPicPr>
          <p:cNvPr id="7" name="Marcador de contenido 3" descr="Screen Shot 2020-03-24 at 23.07.50.png">
            <a:extLst>
              <a:ext uri="{FF2B5EF4-FFF2-40B4-BE49-F238E27FC236}">
                <a16:creationId xmlns:a16="http://schemas.microsoft.com/office/drawing/2014/main" id="{4DC0EA4D-195B-A041-8693-3684F6420D2F}"/>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51746" t="33358" r="1236"/>
          <a:stretch/>
        </p:blipFill>
        <p:spPr>
          <a:xfrm>
            <a:off x="8003689" y="20329"/>
            <a:ext cx="1140311" cy="1156791"/>
          </a:xfrm>
          <a:prstGeom prst="rect">
            <a:avLst/>
          </a:prstGeom>
        </p:spPr>
      </p:pic>
      <p:sp>
        <p:nvSpPr>
          <p:cNvPr id="3" name="Date Placeholder 2">
            <a:extLst>
              <a:ext uri="{FF2B5EF4-FFF2-40B4-BE49-F238E27FC236}">
                <a16:creationId xmlns:a16="http://schemas.microsoft.com/office/drawing/2014/main" id="{DE31F2B5-D0F3-C246-A3A8-547E0A4211A0}"/>
              </a:ext>
            </a:extLst>
          </p:cNvPr>
          <p:cNvSpPr>
            <a:spLocks noGrp="1"/>
          </p:cNvSpPr>
          <p:nvPr>
            <p:ph type="dt" idx="10"/>
          </p:nvPr>
        </p:nvSpPr>
        <p:spPr/>
        <p:txBody>
          <a:bodyPr/>
          <a:lstStyle/>
          <a:p>
            <a:fld id="{2604A6FD-1F33-0249-A5B5-CAC635736154}" type="datetime10">
              <a:rPr lang="es-ES_tradnl" smtClean="0"/>
              <a:t>00:52</a:t>
            </a:fld>
            <a:endParaRPr lang="es-ES_tradnl"/>
          </a:p>
        </p:txBody>
      </p:sp>
      <p:sp>
        <p:nvSpPr>
          <p:cNvPr id="8" name="Slide Number Placeholder 7">
            <a:extLst>
              <a:ext uri="{FF2B5EF4-FFF2-40B4-BE49-F238E27FC236}">
                <a16:creationId xmlns:a16="http://schemas.microsoft.com/office/drawing/2014/main" id="{8FBF9FCE-C1A9-624F-A6CE-E3995FE6E86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21</a:t>
            </a:fld>
            <a:endParaRPr lang="es-ES"/>
          </a:p>
        </p:txBody>
      </p:sp>
    </p:spTree>
    <p:extLst>
      <p:ext uri="{BB962C8B-B14F-4D97-AF65-F5344CB8AC3E}">
        <p14:creationId xmlns:p14="http://schemas.microsoft.com/office/powerpoint/2010/main" val="2320948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dirty="0" err="1"/>
              <a:t>Definition</a:t>
            </a:r>
            <a:r>
              <a:rPr lang="es-ES_tradnl" dirty="0"/>
              <a:t> </a:t>
            </a:r>
            <a:r>
              <a:rPr lang="es-ES_tradnl" dirty="0" err="1"/>
              <a:t>of</a:t>
            </a:r>
            <a:r>
              <a:rPr lang="es-ES_tradnl" dirty="0"/>
              <a:t> Transfer </a:t>
            </a:r>
            <a:r>
              <a:rPr lang="es-ES_tradnl" dirty="0" err="1"/>
              <a:t>Learning</a:t>
            </a:r>
            <a:endParaRPr lang="en" dirty="0"/>
          </a:p>
        </p:txBody>
      </p:sp>
      <p:sp>
        <p:nvSpPr>
          <p:cNvPr id="7" name="Rectángulo 6"/>
          <p:cNvSpPr/>
          <p:nvPr/>
        </p:nvSpPr>
        <p:spPr>
          <a:xfrm>
            <a:off x="307475" y="1825320"/>
            <a:ext cx="8498972" cy="1015663"/>
          </a:xfrm>
          <a:prstGeom prst="rect">
            <a:avLst/>
          </a:prstGeom>
        </p:spPr>
        <p:txBody>
          <a:bodyPr wrap="square">
            <a:spAutoFit/>
          </a:bodyPr>
          <a:lstStyle/>
          <a:p>
            <a:r>
              <a:rPr lang="en" sz="2000" dirty="0"/>
              <a:t>Given a </a:t>
            </a:r>
            <a:r>
              <a:rPr lang="en" sz="2000" dirty="0">
                <a:solidFill>
                  <a:srgbClr val="FF0000"/>
                </a:solidFill>
              </a:rPr>
              <a:t>source domain D</a:t>
            </a:r>
            <a:r>
              <a:rPr lang="en" sz="2000" baseline="-25000" dirty="0">
                <a:solidFill>
                  <a:srgbClr val="FF0000"/>
                </a:solidFill>
              </a:rPr>
              <a:t>S</a:t>
            </a:r>
            <a:r>
              <a:rPr lang="en" sz="2000" dirty="0"/>
              <a:t>, a corresponding </a:t>
            </a:r>
            <a:r>
              <a:rPr lang="en" sz="2000" dirty="0">
                <a:solidFill>
                  <a:srgbClr val="FF0000"/>
                </a:solidFill>
              </a:rPr>
              <a:t>source task </a:t>
            </a:r>
            <a:r>
              <a:rPr lang="es-ES_tradnl" sz="2000" dirty="0">
                <a:solidFill>
                  <a:srgbClr val="FF0000"/>
                </a:solidFill>
              </a:rPr>
              <a:t> </a:t>
            </a:r>
            <a:r>
              <a:rPr lang="en" sz="2000" dirty="0">
                <a:solidFill>
                  <a:srgbClr val="FF0000"/>
                </a:solidFill>
              </a:rPr>
              <a:t>T</a:t>
            </a:r>
            <a:r>
              <a:rPr lang="en" sz="2000" baseline="-25000" dirty="0">
                <a:solidFill>
                  <a:srgbClr val="FF0000"/>
                </a:solidFill>
              </a:rPr>
              <a:t>S</a:t>
            </a:r>
            <a:r>
              <a:rPr lang="en" sz="2000" dirty="0"/>
              <a:t>, as well as a </a:t>
            </a:r>
            <a:r>
              <a:rPr lang="en" sz="2000" dirty="0">
                <a:solidFill>
                  <a:srgbClr val="FF0000"/>
                </a:solidFill>
              </a:rPr>
              <a:t>target domain </a:t>
            </a:r>
            <a:r>
              <a:rPr lang="es-ES_tradnl" sz="2000" dirty="0">
                <a:solidFill>
                  <a:srgbClr val="FF0000"/>
                </a:solidFill>
              </a:rPr>
              <a:t> </a:t>
            </a:r>
            <a:r>
              <a:rPr lang="en" sz="2000" dirty="0">
                <a:solidFill>
                  <a:srgbClr val="FF0000"/>
                </a:solidFill>
              </a:rPr>
              <a:t>D</a:t>
            </a:r>
            <a:r>
              <a:rPr lang="en" sz="2000" baseline="-25000" dirty="0">
                <a:solidFill>
                  <a:srgbClr val="FF0000"/>
                </a:solidFill>
              </a:rPr>
              <a:t>T</a:t>
            </a:r>
            <a:r>
              <a:rPr lang="es-ES_tradnl" sz="2000" dirty="0">
                <a:solidFill>
                  <a:srgbClr val="FF0000"/>
                </a:solidFill>
              </a:rPr>
              <a:t>  </a:t>
            </a:r>
            <a:r>
              <a:rPr lang="en" sz="2000" dirty="0"/>
              <a:t>and a </a:t>
            </a:r>
            <a:r>
              <a:rPr lang="en" sz="2000" dirty="0">
                <a:solidFill>
                  <a:srgbClr val="FF0000"/>
                </a:solidFill>
              </a:rPr>
              <a:t>target </a:t>
            </a:r>
            <a:r>
              <a:rPr lang="es-ES_tradnl" sz="2000" dirty="0">
                <a:solidFill>
                  <a:srgbClr val="FF0000"/>
                </a:solidFill>
              </a:rPr>
              <a:t>T</a:t>
            </a:r>
            <a:r>
              <a:rPr lang="es-ES_tradnl" sz="2000" baseline="-25000" dirty="0">
                <a:solidFill>
                  <a:srgbClr val="FF0000"/>
                </a:solidFill>
              </a:rPr>
              <a:t>T</a:t>
            </a:r>
            <a:r>
              <a:rPr lang="es-ES_tradnl" sz="2000" dirty="0"/>
              <a:t>.</a:t>
            </a:r>
          </a:p>
          <a:p>
            <a:endParaRPr lang="en" sz="2000" dirty="0"/>
          </a:p>
        </p:txBody>
      </p:sp>
      <p:sp>
        <p:nvSpPr>
          <p:cNvPr id="11" name="Rectángulo 10"/>
          <p:cNvSpPr/>
          <p:nvPr/>
        </p:nvSpPr>
        <p:spPr>
          <a:xfrm>
            <a:off x="341946" y="3157083"/>
            <a:ext cx="8498972" cy="2492990"/>
          </a:xfrm>
          <a:prstGeom prst="rect">
            <a:avLst/>
          </a:prstGeom>
        </p:spPr>
        <p:txBody>
          <a:bodyPr wrap="square">
            <a:spAutoFit/>
          </a:bodyPr>
          <a:lstStyle/>
          <a:p>
            <a:endParaRPr lang="es-ES_tradnl" sz="2000" dirty="0"/>
          </a:p>
          <a:p>
            <a:r>
              <a:rPr lang="en" sz="2000" dirty="0"/>
              <a:t>the </a:t>
            </a:r>
            <a:r>
              <a:rPr lang="en" sz="2000" b="1" dirty="0"/>
              <a:t>objective</a:t>
            </a:r>
            <a:r>
              <a:rPr lang="en" sz="2000" dirty="0"/>
              <a:t> of transfer learning now is to learn </a:t>
            </a:r>
            <a:endParaRPr lang="es-ES_tradnl" sz="2000" dirty="0"/>
          </a:p>
          <a:p>
            <a:r>
              <a:rPr lang="en" sz="2000" dirty="0"/>
              <a:t>the </a:t>
            </a:r>
            <a:r>
              <a:rPr lang="en" sz="2000" b="1" dirty="0">
                <a:solidFill>
                  <a:srgbClr val="FF0000"/>
                </a:solidFill>
              </a:rPr>
              <a:t>target conditional probability distribution </a:t>
            </a:r>
            <a:r>
              <a:rPr lang="es-ES_tradnl" sz="2000" b="1" dirty="0">
                <a:solidFill>
                  <a:srgbClr val="FF0000"/>
                </a:solidFill>
              </a:rPr>
              <a:t> </a:t>
            </a:r>
            <a:r>
              <a:rPr lang="en" sz="2000" dirty="0">
                <a:solidFill>
                  <a:srgbClr val="FF0000"/>
                </a:solidFill>
              </a:rPr>
              <a:t>P(Y</a:t>
            </a:r>
            <a:r>
              <a:rPr lang="en" sz="2000" baseline="-25000" dirty="0">
                <a:solidFill>
                  <a:srgbClr val="FF0000"/>
                </a:solidFill>
              </a:rPr>
              <a:t>T</a:t>
            </a:r>
            <a:r>
              <a:rPr lang="en" sz="2000" dirty="0">
                <a:solidFill>
                  <a:srgbClr val="FF0000"/>
                </a:solidFill>
              </a:rPr>
              <a:t>|X</a:t>
            </a:r>
            <a:r>
              <a:rPr lang="en" sz="2000" baseline="-25000" dirty="0">
                <a:solidFill>
                  <a:srgbClr val="FF0000"/>
                </a:solidFill>
              </a:rPr>
              <a:t>T</a:t>
            </a:r>
            <a:r>
              <a:rPr lang="en" sz="2000" dirty="0">
                <a:solidFill>
                  <a:srgbClr val="FF0000"/>
                </a:solidFill>
              </a:rPr>
              <a:t>)</a:t>
            </a:r>
            <a:r>
              <a:rPr lang="es-ES_tradnl" sz="2000" dirty="0">
                <a:solidFill>
                  <a:srgbClr val="FF0000"/>
                </a:solidFill>
              </a:rPr>
              <a:t> </a:t>
            </a:r>
            <a:r>
              <a:rPr lang="en" sz="2000" dirty="0">
                <a:solidFill>
                  <a:srgbClr val="FF0000"/>
                </a:solidFill>
              </a:rPr>
              <a:t> in </a:t>
            </a:r>
            <a:r>
              <a:rPr lang="es-ES_tradnl" sz="2000" dirty="0">
                <a:solidFill>
                  <a:srgbClr val="FF0000"/>
                </a:solidFill>
              </a:rPr>
              <a:t> </a:t>
            </a:r>
            <a:r>
              <a:rPr lang="en" sz="2000" dirty="0">
                <a:solidFill>
                  <a:srgbClr val="FF0000"/>
                </a:solidFill>
              </a:rPr>
              <a:t>D</a:t>
            </a:r>
            <a:r>
              <a:rPr lang="en" sz="2000" baseline="-25000" dirty="0">
                <a:solidFill>
                  <a:srgbClr val="FF0000"/>
                </a:solidFill>
              </a:rPr>
              <a:t>T</a:t>
            </a:r>
            <a:r>
              <a:rPr lang="en" sz="2000" dirty="0">
                <a:solidFill>
                  <a:srgbClr val="FF0000"/>
                </a:solidFill>
              </a:rPr>
              <a:t> </a:t>
            </a:r>
            <a:endParaRPr lang="es-ES_tradnl" sz="2000" dirty="0">
              <a:solidFill>
                <a:srgbClr val="FF0000"/>
              </a:solidFill>
            </a:endParaRPr>
          </a:p>
          <a:p>
            <a:r>
              <a:rPr lang="en" sz="2000" dirty="0"/>
              <a:t>with the information gained from </a:t>
            </a:r>
            <a:r>
              <a:rPr lang="es-ES_tradnl" sz="2000" dirty="0"/>
              <a:t> </a:t>
            </a:r>
            <a:r>
              <a:rPr lang="en" sz="2000" dirty="0"/>
              <a:t>D</a:t>
            </a:r>
            <a:r>
              <a:rPr lang="en" sz="2000" baseline="-25000" dirty="0"/>
              <a:t>S</a:t>
            </a:r>
            <a:r>
              <a:rPr lang="es-ES_tradnl" sz="2000" dirty="0"/>
              <a:t> </a:t>
            </a:r>
            <a:r>
              <a:rPr lang="en" sz="2000" dirty="0"/>
              <a:t> and </a:t>
            </a:r>
            <a:r>
              <a:rPr lang="es-ES_tradnl" sz="2000" dirty="0"/>
              <a:t> </a:t>
            </a:r>
            <a:r>
              <a:rPr lang="en" sz="2000" dirty="0"/>
              <a:t>T</a:t>
            </a:r>
            <a:r>
              <a:rPr lang="en" sz="2000" baseline="-25000" dirty="0"/>
              <a:t>S</a:t>
            </a:r>
            <a:r>
              <a:rPr lang="en" sz="2000" dirty="0"/>
              <a:t> where </a:t>
            </a:r>
            <a:r>
              <a:rPr lang="es-ES_tradnl" sz="2000" dirty="0"/>
              <a:t> </a:t>
            </a:r>
            <a:r>
              <a:rPr lang="en" sz="2000" dirty="0"/>
              <a:t>D</a:t>
            </a:r>
            <a:r>
              <a:rPr lang="en" sz="2000" baseline="-25000" dirty="0"/>
              <a:t>S</a:t>
            </a:r>
            <a:r>
              <a:rPr lang="es-ES_tradnl" sz="2000" dirty="0"/>
              <a:t> </a:t>
            </a:r>
            <a:r>
              <a:rPr lang="en" sz="2000" dirty="0"/>
              <a:t>≠</a:t>
            </a:r>
            <a:r>
              <a:rPr lang="es-ES_tradnl" sz="2000" dirty="0"/>
              <a:t> </a:t>
            </a:r>
            <a:r>
              <a:rPr lang="en" sz="2000" dirty="0"/>
              <a:t>D</a:t>
            </a:r>
            <a:r>
              <a:rPr lang="en" sz="2000" baseline="-25000" dirty="0"/>
              <a:t>T</a:t>
            </a:r>
            <a:r>
              <a:rPr lang="es-ES_tradnl" sz="2000" dirty="0"/>
              <a:t> </a:t>
            </a:r>
            <a:r>
              <a:rPr lang="en" sz="2000" dirty="0"/>
              <a:t> o</a:t>
            </a:r>
            <a:r>
              <a:rPr lang="es-ES_tradnl" sz="2000" dirty="0"/>
              <a:t>r  </a:t>
            </a:r>
            <a:r>
              <a:rPr lang="en" sz="2000" dirty="0"/>
              <a:t>T</a:t>
            </a:r>
            <a:r>
              <a:rPr lang="en" sz="2000" baseline="-25000" dirty="0"/>
              <a:t>S</a:t>
            </a:r>
            <a:r>
              <a:rPr lang="es-ES_tradnl" sz="2000" dirty="0"/>
              <a:t> </a:t>
            </a:r>
            <a:r>
              <a:rPr lang="en" sz="2000" dirty="0"/>
              <a:t>≠</a:t>
            </a:r>
            <a:r>
              <a:rPr lang="es-ES_tradnl" sz="2000" dirty="0"/>
              <a:t> </a:t>
            </a:r>
            <a:r>
              <a:rPr lang="en" sz="2000" dirty="0"/>
              <a:t>T</a:t>
            </a:r>
            <a:r>
              <a:rPr lang="en" sz="2000" baseline="-25000" dirty="0"/>
              <a:t>T</a:t>
            </a:r>
            <a:r>
              <a:rPr lang="en" sz="2000" dirty="0"/>
              <a:t>. </a:t>
            </a:r>
            <a:endParaRPr lang="es-ES_tradnl" sz="2000" dirty="0"/>
          </a:p>
          <a:p>
            <a:endParaRPr lang="es-ES_tradnl" sz="2000" dirty="0"/>
          </a:p>
          <a:p>
            <a:r>
              <a:rPr lang="en" dirty="0"/>
              <a:t>In most cases, a limited number of labeled target examples, which is exponentially smaller than the number of labeled source examples are assumed to be available.</a:t>
            </a:r>
          </a:p>
          <a:p>
            <a:endParaRPr lang="en" sz="2000" dirty="0"/>
          </a:p>
        </p:txBody>
      </p:sp>
      <p:pic>
        <p:nvPicPr>
          <p:cNvPr id="5" name="Marcador de contenido 3" descr="Screen Shot 2020-03-24 at 23.07.50.png">
            <a:extLst>
              <a:ext uri="{FF2B5EF4-FFF2-40B4-BE49-F238E27FC236}">
                <a16:creationId xmlns:a16="http://schemas.microsoft.com/office/drawing/2014/main" id="{3571BD8C-54B3-DD46-8AC1-F5BF9953E5F4}"/>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51746" t="33358" r="1236"/>
          <a:stretch/>
        </p:blipFill>
        <p:spPr>
          <a:xfrm>
            <a:off x="7688378" y="2616345"/>
            <a:ext cx="1140311" cy="1156791"/>
          </a:xfrm>
          <a:prstGeom prst="rect">
            <a:avLst/>
          </a:prstGeom>
        </p:spPr>
      </p:pic>
      <p:sp>
        <p:nvSpPr>
          <p:cNvPr id="3" name="Date Placeholder 2">
            <a:extLst>
              <a:ext uri="{FF2B5EF4-FFF2-40B4-BE49-F238E27FC236}">
                <a16:creationId xmlns:a16="http://schemas.microsoft.com/office/drawing/2014/main" id="{304B0E58-F207-C644-AEF8-A1FE3EA55D3A}"/>
              </a:ext>
            </a:extLst>
          </p:cNvPr>
          <p:cNvSpPr>
            <a:spLocks noGrp="1"/>
          </p:cNvSpPr>
          <p:nvPr>
            <p:ph type="dt" idx="10"/>
          </p:nvPr>
        </p:nvSpPr>
        <p:spPr/>
        <p:txBody>
          <a:bodyPr/>
          <a:lstStyle/>
          <a:p>
            <a:fld id="{D5DA11AF-44B4-D641-8B23-F77879520EC5}" type="datetime10">
              <a:rPr lang="es-ES_tradnl" smtClean="0"/>
              <a:t>00:52</a:t>
            </a:fld>
            <a:endParaRPr lang="es-ES_tradnl"/>
          </a:p>
        </p:txBody>
      </p:sp>
      <p:sp>
        <p:nvSpPr>
          <p:cNvPr id="4" name="Slide Number Placeholder 3">
            <a:extLst>
              <a:ext uri="{FF2B5EF4-FFF2-40B4-BE49-F238E27FC236}">
                <a16:creationId xmlns:a16="http://schemas.microsoft.com/office/drawing/2014/main" id="{2F682543-9700-2441-80C4-3167538D6A1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22</a:t>
            </a:fld>
            <a:endParaRPr lang="es-ES"/>
          </a:p>
        </p:txBody>
      </p:sp>
    </p:spTree>
    <p:extLst>
      <p:ext uri="{BB962C8B-B14F-4D97-AF65-F5344CB8AC3E}">
        <p14:creationId xmlns:p14="http://schemas.microsoft.com/office/powerpoint/2010/main" val="374433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5884" y="393019"/>
            <a:ext cx="8489448" cy="731152"/>
          </a:xfrm>
        </p:spPr>
        <p:txBody>
          <a:bodyPr>
            <a:normAutofit fontScale="90000"/>
          </a:bodyPr>
          <a:lstStyle/>
          <a:p>
            <a:pPr>
              <a:lnSpc>
                <a:spcPct val="100000"/>
              </a:lnSpc>
            </a:pPr>
            <a:r>
              <a:rPr lang="es-ES_tradnl" sz="4400" dirty="0" err="1"/>
              <a:t>Learning</a:t>
            </a:r>
            <a:r>
              <a:rPr lang="es-ES_tradnl" sz="4400" dirty="0"/>
              <a:t> </a:t>
            </a:r>
            <a:r>
              <a:rPr lang="es-ES_tradnl" sz="4400" dirty="0" err="1"/>
              <a:t>from</a:t>
            </a:r>
            <a:r>
              <a:rPr lang="es-ES_tradnl" sz="4400" dirty="0"/>
              <a:t> </a:t>
            </a:r>
            <a:r>
              <a:rPr lang="es-ES_tradnl" sz="4400" dirty="0" err="1"/>
              <a:t>simulations</a:t>
            </a:r>
            <a:endParaRPr lang="en" sz="4400" dirty="0"/>
          </a:p>
        </p:txBody>
      </p:sp>
      <p:sp>
        <p:nvSpPr>
          <p:cNvPr id="5" name="Rectángulo 4"/>
          <p:cNvSpPr/>
          <p:nvPr/>
        </p:nvSpPr>
        <p:spPr>
          <a:xfrm>
            <a:off x="927321" y="6347767"/>
            <a:ext cx="8005012" cy="338554"/>
          </a:xfrm>
          <a:prstGeom prst="rect">
            <a:avLst/>
          </a:prstGeom>
        </p:spPr>
        <p:txBody>
          <a:bodyPr wrap="square">
            <a:spAutoFit/>
          </a:bodyPr>
          <a:lstStyle/>
          <a:p>
            <a:r>
              <a:rPr lang="es-ES_tradnl" sz="1600" dirty="0"/>
              <a:t>Pan, S. J., &amp; Yang, Q. (2009). A </a:t>
            </a:r>
            <a:r>
              <a:rPr lang="es-ES_tradnl" sz="1600" dirty="0" err="1"/>
              <a:t>survey</a:t>
            </a:r>
            <a:r>
              <a:rPr lang="es-ES_tradnl" sz="1600" dirty="0"/>
              <a:t> </a:t>
            </a:r>
            <a:r>
              <a:rPr lang="es-ES_tradnl" sz="1600" dirty="0" err="1"/>
              <a:t>on</a:t>
            </a:r>
            <a:r>
              <a:rPr lang="es-ES_tradnl" sz="1600" dirty="0"/>
              <a:t> transfer </a:t>
            </a:r>
            <a:r>
              <a:rPr lang="es-ES_tradnl" sz="1600" dirty="0" err="1"/>
              <a:t>learning</a:t>
            </a:r>
            <a:r>
              <a:rPr lang="es-ES_tradnl" sz="1600" dirty="0"/>
              <a:t>. IEEE Trans. KDE, 22(10), 1345-1359</a:t>
            </a:r>
            <a:endParaRPr lang="en" sz="1600" dirty="0"/>
          </a:p>
        </p:txBody>
      </p:sp>
      <p:sp>
        <p:nvSpPr>
          <p:cNvPr id="8" name="Rectángulo 7"/>
          <p:cNvSpPr/>
          <p:nvPr/>
        </p:nvSpPr>
        <p:spPr>
          <a:xfrm>
            <a:off x="507999" y="1270783"/>
            <a:ext cx="8297333" cy="523220"/>
          </a:xfrm>
          <a:prstGeom prst="rect">
            <a:avLst/>
          </a:prstGeom>
        </p:spPr>
        <p:txBody>
          <a:bodyPr wrap="square">
            <a:spAutoFit/>
          </a:bodyPr>
          <a:lstStyle/>
          <a:p>
            <a:r>
              <a:rPr lang="en"/>
              <a:t>For many applications, gathering data and training a model in the real world is either expensive, time-consuming, or simply too dangerous. </a:t>
            </a:r>
          </a:p>
        </p:txBody>
      </p:sp>
      <p:sp>
        <p:nvSpPr>
          <p:cNvPr id="10" name="Rectángulo 9"/>
          <p:cNvSpPr/>
          <p:nvPr/>
        </p:nvSpPr>
        <p:spPr>
          <a:xfrm>
            <a:off x="524933" y="2168643"/>
            <a:ext cx="8483600" cy="1477328"/>
          </a:xfrm>
          <a:prstGeom prst="rect">
            <a:avLst/>
          </a:prstGeom>
        </p:spPr>
        <p:txBody>
          <a:bodyPr wrap="square">
            <a:spAutoFit/>
          </a:bodyPr>
          <a:lstStyle/>
          <a:p>
            <a:r>
              <a:rPr lang="en" dirty="0"/>
              <a:t>Learning from a simulation and applying the acquired knowledge to the real world is an instance of </a:t>
            </a:r>
            <a:r>
              <a:rPr lang="en" b="1" dirty="0"/>
              <a:t>transfer learning:</a:t>
            </a:r>
            <a:r>
              <a:rPr lang="en" dirty="0"/>
              <a:t> </a:t>
            </a:r>
          </a:p>
          <a:p>
            <a:endParaRPr lang="es-ES_tradnl" dirty="0"/>
          </a:p>
          <a:p>
            <a:pPr marL="285750" indent="-285750">
              <a:buFont typeface="Arial"/>
              <a:buChar char="•"/>
            </a:pPr>
            <a:r>
              <a:rPr lang="en" dirty="0"/>
              <a:t>the conditional probability distributions between simulation and real </a:t>
            </a:r>
            <a:r>
              <a:rPr lang="en" dirty="0" err="1"/>
              <a:t>wold</a:t>
            </a:r>
            <a:r>
              <a:rPr lang="en" dirty="0"/>
              <a:t> might be different as the simulation is not able to fully replicate all reactions in the real world.</a:t>
            </a:r>
          </a:p>
        </p:txBody>
      </p:sp>
      <p:pic>
        <p:nvPicPr>
          <p:cNvPr id="11" name="Imagen 10"/>
          <p:cNvPicPr>
            <a:picLocks noChangeAspect="1"/>
          </p:cNvPicPr>
          <p:nvPr/>
        </p:nvPicPr>
        <p:blipFill>
          <a:blip r:embed="rId3"/>
          <a:stretch>
            <a:fillRect/>
          </a:stretch>
        </p:blipFill>
        <p:spPr>
          <a:xfrm>
            <a:off x="1027039" y="3960578"/>
            <a:ext cx="3551397" cy="2368338"/>
          </a:xfrm>
          <a:prstGeom prst="rect">
            <a:avLst/>
          </a:prstGeom>
        </p:spPr>
      </p:pic>
      <p:sp>
        <p:nvSpPr>
          <p:cNvPr id="12" name="Rectángulo 11"/>
          <p:cNvSpPr/>
          <p:nvPr/>
        </p:nvSpPr>
        <p:spPr>
          <a:xfrm>
            <a:off x="2286000" y="1874728"/>
            <a:ext cx="4572000" cy="307777"/>
          </a:xfrm>
          <a:prstGeom prst="rect">
            <a:avLst/>
          </a:prstGeom>
        </p:spPr>
        <p:txBody>
          <a:bodyPr>
            <a:spAutoFit/>
          </a:bodyPr>
          <a:lstStyle/>
          <a:p>
            <a:endParaRPr lang="en"/>
          </a:p>
        </p:txBody>
      </p:sp>
      <p:pic>
        <p:nvPicPr>
          <p:cNvPr id="13" name="Imagen 12"/>
          <p:cNvPicPr>
            <a:picLocks noChangeAspect="1"/>
          </p:cNvPicPr>
          <p:nvPr/>
        </p:nvPicPr>
        <p:blipFill>
          <a:blip r:embed="rId4"/>
          <a:stretch>
            <a:fillRect/>
          </a:stretch>
        </p:blipFill>
        <p:spPr>
          <a:xfrm>
            <a:off x="5286442" y="3964935"/>
            <a:ext cx="3192462" cy="2392184"/>
          </a:xfrm>
          <a:prstGeom prst="rect">
            <a:avLst/>
          </a:prstGeom>
        </p:spPr>
      </p:pic>
      <p:sp>
        <p:nvSpPr>
          <p:cNvPr id="3" name="Date Placeholder 2">
            <a:extLst>
              <a:ext uri="{FF2B5EF4-FFF2-40B4-BE49-F238E27FC236}">
                <a16:creationId xmlns:a16="http://schemas.microsoft.com/office/drawing/2014/main" id="{F15340AC-083D-CA4B-939C-F15F682581C1}"/>
              </a:ext>
            </a:extLst>
          </p:cNvPr>
          <p:cNvSpPr>
            <a:spLocks noGrp="1"/>
          </p:cNvSpPr>
          <p:nvPr>
            <p:ph type="dt" idx="10"/>
          </p:nvPr>
        </p:nvSpPr>
        <p:spPr/>
        <p:txBody>
          <a:bodyPr/>
          <a:lstStyle/>
          <a:p>
            <a:fld id="{674F09F7-0D01-774E-ABE6-8F22B6DB529B}" type="datetime10">
              <a:rPr lang="es-ES_tradnl" smtClean="0"/>
              <a:t>00:52</a:t>
            </a:fld>
            <a:endParaRPr lang="es-ES_tradnl"/>
          </a:p>
        </p:txBody>
      </p:sp>
      <p:sp>
        <p:nvSpPr>
          <p:cNvPr id="4" name="Slide Number Placeholder 3">
            <a:extLst>
              <a:ext uri="{FF2B5EF4-FFF2-40B4-BE49-F238E27FC236}">
                <a16:creationId xmlns:a16="http://schemas.microsoft.com/office/drawing/2014/main" id="{50AC06A1-F4F6-D941-B5FE-778F00868ED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23</a:t>
            </a:fld>
            <a:endParaRPr lang="es-ES"/>
          </a:p>
        </p:txBody>
      </p:sp>
    </p:spTree>
    <p:extLst>
      <p:ext uri="{BB962C8B-B14F-4D97-AF65-F5344CB8AC3E}">
        <p14:creationId xmlns:p14="http://schemas.microsoft.com/office/powerpoint/2010/main" val="6764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Domain</a:t>
            </a:r>
            <a:r>
              <a:rPr lang="es-ES_tradnl"/>
              <a:t> </a:t>
            </a:r>
            <a:r>
              <a:rPr lang="es-ES_tradnl" err="1"/>
              <a:t>adaptation</a:t>
            </a:r>
            <a:endParaRPr lang="en"/>
          </a:p>
        </p:txBody>
      </p:sp>
      <p:sp>
        <p:nvSpPr>
          <p:cNvPr id="3" name="Marcador de texto 2"/>
          <p:cNvSpPr>
            <a:spLocks noGrp="1"/>
          </p:cNvSpPr>
          <p:nvPr>
            <p:ph type="body" idx="1"/>
          </p:nvPr>
        </p:nvSpPr>
        <p:spPr/>
        <p:txBody>
          <a:bodyPr/>
          <a:lstStyle/>
          <a:p>
            <a:r>
              <a:rPr lang="es-ES_tradnl" dirty="0">
                <a:solidFill>
                  <a:schemeClr val="tx1"/>
                </a:solidFill>
              </a:rPr>
              <a:t>Note!:</a:t>
            </a:r>
          </a:p>
          <a:p>
            <a:r>
              <a:rPr lang="es-ES_tradnl" dirty="0" err="1">
                <a:solidFill>
                  <a:schemeClr val="tx1"/>
                </a:solidFill>
              </a:rPr>
              <a:t>Even</a:t>
            </a:r>
            <a:r>
              <a:rPr lang="es-ES_tradnl" dirty="0">
                <a:solidFill>
                  <a:schemeClr val="tx1"/>
                </a:solidFill>
              </a:rPr>
              <a:t> </a:t>
            </a:r>
            <a:r>
              <a:rPr lang="es-ES_tradnl" dirty="0" err="1">
                <a:solidFill>
                  <a:schemeClr val="tx1"/>
                </a:solidFill>
              </a:rPr>
              <a:t>of</a:t>
            </a:r>
            <a:r>
              <a:rPr lang="es-ES_tradnl" dirty="0">
                <a:solidFill>
                  <a:schemeClr val="tx1"/>
                </a:solidFill>
              </a:rPr>
              <a:t> </a:t>
            </a:r>
            <a:r>
              <a:rPr lang="es-ES_tradnl" dirty="0" err="1">
                <a:solidFill>
                  <a:schemeClr val="tx1"/>
                </a:solidFill>
              </a:rPr>
              <a:t>the</a:t>
            </a:r>
            <a:r>
              <a:rPr lang="es-ES_tradnl" dirty="0">
                <a:solidFill>
                  <a:schemeClr val="tx1"/>
                </a:solidFill>
              </a:rPr>
              <a:t> training and </a:t>
            </a:r>
            <a:r>
              <a:rPr lang="es-ES_tradnl" dirty="0" err="1">
                <a:solidFill>
                  <a:schemeClr val="tx1"/>
                </a:solidFill>
              </a:rPr>
              <a:t>the</a:t>
            </a:r>
            <a:r>
              <a:rPr lang="es-ES_tradnl" dirty="0">
                <a:solidFill>
                  <a:schemeClr val="tx1"/>
                </a:solidFill>
              </a:rPr>
              <a:t> test data look </a:t>
            </a:r>
            <a:r>
              <a:rPr lang="es-ES_tradnl" dirty="0" err="1">
                <a:solidFill>
                  <a:schemeClr val="tx1"/>
                </a:solidFill>
              </a:rPr>
              <a:t>the</a:t>
            </a:r>
            <a:r>
              <a:rPr lang="es-ES_tradnl" dirty="0">
                <a:solidFill>
                  <a:schemeClr val="tx1"/>
                </a:solidFill>
              </a:rPr>
              <a:t> </a:t>
            </a:r>
            <a:r>
              <a:rPr lang="es-ES_tradnl" dirty="0" err="1">
                <a:solidFill>
                  <a:schemeClr val="tx1"/>
                </a:solidFill>
              </a:rPr>
              <a:t>same</a:t>
            </a:r>
            <a:r>
              <a:rPr lang="es-ES_tradnl" dirty="0">
                <a:solidFill>
                  <a:schemeClr val="tx1"/>
                </a:solidFill>
              </a:rPr>
              <a:t>, </a:t>
            </a:r>
            <a:r>
              <a:rPr lang="es-ES_tradnl" dirty="0" err="1">
                <a:solidFill>
                  <a:schemeClr val="tx1"/>
                </a:solidFill>
              </a:rPr>
              <a:t>the</a:t>
            </a:r>
            <a:r>
              <a:rPr lang="es-ES_tradnl" dirty="0">
                <a:solidFill>
                  <a:schemeClr val="tx1"/>
                </a:solidFill>
              </a:rPr>
              <a:t> training data </a:t>
            </a:r>
            <a:r>
              <a:rPr lang="es-ES_tradnl" dirty="0" err="1">
                <a:solidFill>
                  <a:schemeClr val="tx1"/>
                </a:solidFill>
              </a:rPr>
              <a:t>could</a:t>
            </a:r>
            <a:r>
              <a:rPr lang="es-ES_tradnl" dirty="0">
                <a:solidFill>
                  <a:schemeClr val="tx1"/>
                </a:solidFill>
              </a:rPr>
              <a:t> </a:t>
            </a:r>
            <a:r>
              <a:rPr lang="es-ES_tradnl" dirty="0" err="1">
                <a:solidFill>
                  <a:schemeClr val="tx1"/>
                </a:solidFill>
              </a:rPr>
              <a:t>contain</a:t>
            </a:r>
            <a:r>
              <a:rPr lang="es-ES_tradnl" dirty="0">
                <a:solidFill>
                  <a:schemeClr val="tx1"/>
                </a:solidFill>
              </a:rPr>
              <a:t> a </a:t>
            </a:r>
            <a:r>
              <a:rPr lang="es-ES_tradnl" dirty="0" err="1">
                <a:solidFill>
                  <a:schemeClr val="tx1"/>
                </a:solidFill>
              </a:rPr>
              <a:t>bias</a:t>
            </a:r>
            <a:r>
              <a:rPr lang="es-ES_tradnl" dirty="0">
                <a:solidFill>
                  <a:schemeClr val="tx1"/>
                </a:solidFill>
              </a:rPr>
              <a:t> imperceptible </a:t>
            </a:r>
            <a:r>
              <a:rPr lang="es-ES_tradnl" dirty="0" err="1">
                <a:solidFill>
                  <a:schemeClr val="tx1"/>
                </a:solidFill>
              </a:rPr>
              <a:t>to</a:t>
            </a:r>
            <a:r>
              <a:rPr lang="es-ES_tradnl" dirty="0">
                <a:solidFill>
                  <a:schemeClr val="tx1"/>
                </a:solidFill>
              </a:rPr>
              <a:t> </a:t>
            </a:r>
            <a:r>
              <a:rPr lang="es-ES_tradnl" dirty="0" err="1">
                <a:solidFill>
                  <a:schemeClr val="tx1"/>
                </a:solidFill>
              </a:rPr>
              <a:t>humans</a:t>
            </a:r>
            <a:r>
              <a:rPr lang="es-ES_tradnl" dirty="0">
                <a:solidFill>
                  <a:schemeClr val="tx1"/>
                </a:solidFill>
              </a:rPr>
              <a:t> </a:t>
            </a:r>
            <a:r>
              <a:rPr lang="es-ES_tradnl" dirty="0" err="1">
                <a:solidFill>
                  <a:schemeClr val="tx1"/>
                </a:solidFill>
              </a:rPr>
              <a:t>but</a:t>
            </a:r>
            <a:r>
              <a:rPr lang="es-ES_tradnl" dirty="0">
                <a:solidFill>
                  <a:schemeClr val="tx1"/>
                </a:solidFill>
              </a:rPr>
              <a:t> </a:t>
            </a:r>
            <a:r>
              <a:rPr lang="es-ES_tradnl" dirty="0" err="1">
                <a:solidFill>
                  <a:schemeClr val="tx1"/>
                </a:solidFill>
              </a:rPr>
              <a:t>which</a:t>
            </a:r>
            <a:r>
              <a:rPr lang="es-ES_tradnl" dirty="0">
                <a:solidFill>
                  <a:schemeClr val="tx1"/>
                </a:solidFill>
              </a:rPr>
              <a:t> </a:t>
            </a:r>
            <a:r>
              <a:rPr lang="es-ES_tradnl" dirty="0" err="1">
                <a:solidFill>
                  <a:schemeClr val="tx1"/>
                </a:solidFill>
              </a:rPr>
              <a:t>the</a:t>
            </a:r>
            <a:r>
              <a:rPr lang="es-ES_tradnl" dirty="0">
                <a:solidFill>
                  <a:schemeClr val="tx1"/>
                </a:solidFill>
              </a:rPr>
              <a:t> </a:t>
            </a:r>
            <a:r>
              <a:rPr lang="es-ES_tradnl" dirty="0" err="1">
                <a:solidFill>
                  <a:schemeClr val="tx1"/>
                </a:solidFill>
              </a:rPr>
              <a:t>model</a:t>
            </a:r>
            <a:r>
              <a:rPr lang="es-ES_tradnl" dirty="0">
                <a:solidFill>
                  <a:schemeClr val="tx1"/>
                </a:solidFill>
              </a:rPr>
              <a:t> </a:t>
            </a:r>
            <a:r>
              <a:rPr lang="es-ES_tradnl" dirty="0" err="1">
                <a:solidFill>
                  <a:schemeClr val="tx1"/>
                </a:solidFill>
              </a:rPr>
              <a:t>will</a:t>
            </a:r>
            <a:r>
              <a:rPr lang="es-ES_tradnl" dirty="0">
                <a:solidFill>
                  <a:schemeClr val="tx1"/>
                </a:solidFill>
              </a:rPr>
              <a:t> </a:t>
            </a:r>
            <a:r>
              <a:rPr lang="es-ES_tradnl" dirty="0" err="1">
                <a:solidFill>
                  <a:schemeClr val="tx1"/>
                </a:solidFill>
              </a:rPr>
              <a:t>exploit</a:t>
            </a:r>
            <a:r>
              <a:rPr lang="es-ES_tradnl" dirty="0">
                <a:solidFill>
                  <a:schemeClr val="tx1"/>
                </a:solidFill>
              </a:rPr>
              <a:t> </a:t>
            </a:r>
            <a:r>
              <a:rPr lang="es-ES_tradnl" dirty="0" err="1">
                <a:solidFill>
                  <a:schemeClr val="tx1"/>
                </a:solidFill>
              </a:rPr>
              <a:t>to</a:t>
            </a:r>
            <a:r>
              <a:rPr lang="es-ES_tradnl" dirty="0">
                <a:solidFill>
                  <a:schemeClr val="tx1"/>
                </a:solidFill>
              </a:rPr>
              <a:t> </a:t>
            </a:r>
            <a:r>
              <a:rPr lang="es-ES_tradnl" dirty="0" err="1">
                <a:solidFill>
                  <a:schemeClr val="tx1"/>
                </a:solidFill>
              </a:rPr>
              <a:t>overfit</a:t>
            </a:r>
            <a:r>
              <a:rPr lang="es-ES_tradnl" dirty="0">
                <a:solidFill>
                  <a:schemeClr val="tx1"/>
                </a:solidFill>
              </a:rPr>
              <a:t> in </a:t>
            </a:r>
            <a:r>
              <a:rPr lang="es-ES_tradnl" dirty="0" err="1">
                <a:solidFill>
                  <a:schemeClr val="tx1"/>
                </a:solidFill>
              </a:rPr>
              <a:t>the</a:t>
            </a:r>
            <a:r>
              <a:rPr lang="es-ES_tradnl" dirty="0">
                <a:solidFill>
                  <a:schemeClr val="tx1"/>
                </a:solidFill>
              </a:rPr>
              <a:t> training data.</a:t>
            </a:r>
            <a:endParaRPr lang="en" dirty="0">
              <a:solidFill>
                <a:schemeClr val="tx1"/>
              </a:solidFill>
            </a:endParaRPr>
          </a:p>
        </p:txBody>
      </p:sp>
      <p:pic>
        <p:nvPicPr>
          <p:cNvPr id="4" name="Imagen 3"/>
          <p:cNvPicPr>
            <a:picLocks noChangeAspect="1"/>
          </p:cNvPicPr>
          <p:nvPr/>
        </p:nvPicPr>
        <p:blipFill>
          <a:blip r:embed="rId3"/>
          <a:stretch>
            <a:fillRect/>
          </a:stretch>
        </p:blipFill>
        <p:spPr>
          <a:xfrm>
            <a:off x="1043763" y="3713404"/>
            <a:ext cx="3358983" cy="2139626"/>
          </a:xfrm>
          <a:prstGeom prst="rect">
            <a:avLst/>
          </a:prstGeom>
        </p:spPr>
      </p:pic>
      <p:sp>
        <p:nvSpPr>
          <p:cNvPr id="5" name="Rectángulo 4"/>
          <p:cNvSpPr/>
          <p:nvPr/>
        </p:nvSpPr>
        <p:spPr>
          <a:xfrm>
            <a:off x="2286000" y="1767007"/>
            <a:ext cx="4572000" cy="307777"/>
          </a:xfrm>
          <a:prstGeom prst="rect">
            <a:avLst/>
          </a:prstGeom>
        </p:spPr>
        <p:txBody>
          <a:bodyPr>
            <a:spAutoFit/>
          </a:bodyPr>
          <a:lstStyle/>
          <a:p>
            <a:endParaRPr lang="en"/>
          </a:p>
        </p:txBody>
      </p:sp>
      <p:pic>
        <p:nvPicPr>
          <p:cNvPr id="6" name="Imagen 5"/>
          <p:cNvPicPr>
            <a:picLocks noChangeAspect="1"/>
          </p:cNvPicPr>
          <p:nvPr/>
        </p:nvPicPr>
        <p:blipFill>
          <a:blip r:embed="rId4"/>
          <a:stretch>
            <a:fillRect/>
          </a:stretch>
        </p:blipFill>
        <p:spPr>
          <a:xfrm>
            <a:off x="5111238" y="3758160"/>
            <a:ext cx="3493523" cy="1991406"/>
          </a:xfrm>
          <a:prstGeom prst="rect">
            <a:avLst/>
          </a:prstGeom>
        </p:spPr>
      </p:pic>
      <p:sp>
        <p:nvSpPr>
          <p:cNvPr id="7" name="Date Placeholder 6">
            <a:extLst>
              <a:ext uri="{FF2B5EF4-FFF2-40B4-BE49-F238E27FC236}">
                <a16:creationId xmlns:a16="http://schemas.microsoft.com/office/drawing/2014/main" id="{878F3D24-1189-4344-BB67-F52630BF90C3}"/>
              </a:ext>
            </a:extLst>
          </p:cNvPr>
          <p:cNvSpPr>
            <a:spLocks noGrp="1"/>
          </p:cNvSpPr>
          <p:nvPr>
            <p:ph type="dt" idx="10"/>
          </p:nvPr>
        </p:nvSpPr>
        <p:spPr/>
        <p:txBody>
          <a:bodyPr/>
          <a:lstStyle/>
          <a:p>
            <a:fld id="{A934A96D-673C-844B-A515-B44B0B2C1CE2}" type="datetime10">
              <a:rPr lang="es-ES_tradnl" smtClean="0"/>
              <a:t>00:52</a:t>
            </a:fld>
            <a:endParaRPr lang="es-ES_tradnl"/>
          </a:p>
        </p:txBody>
      </p:sp>
      <p:sp>
        <p:nvSpPr>
          <p:cNvPr id="8" name="Slide Number Placeholder 7">
            <a:extLst>
              <a:ext uri="{FF2B5EF4-FFF2-40B4-BE49-F238E27FC236}">
                <a16:creationId xmlns:a16="http://schemas.microsoft.com/office/drawing/2014/main" id="{437457D5-1736-534B-9D6D-E9F1B086A46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24</a:t>
            </a:fld>
            <a:endParaRPr lang="es-ES"/>
          </a:p>
        </p:txBody>
      </p:sp>
    </p:spTree>
    <p:extLst>
      <p:ext uri="{BB962C8B-B14F-4D97-AF65-F5344CB8AC3E}">
        <p14:creationId xmlns:p14="http://schemas.microsoft.com/office/powerpoint/2010/main" val="3267901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2"/>
          <p:cNvSpPr txBox="1">
            <a:spLocks noGrp="1"/>
          </p:cNvSpPr>
          <p:nvPr>
            <p:ph type="title"/>
          </p:nvPr>
        </p:nvSpPr>
        <p:spPr>
          <a:xfrm>
            <a:off x="336554" y="458759"/>
            <a:ext cx="8229600" cy="721648"/>
          </a:xfrm>
          <a:prstGeom prst="rect">
            <a:avLst/>
          </a:prstGeom>
          <a:noFill/>
          <a:ln>
            <a:noFill/>
          </a:ln>
        </p:spPr>
        <p:txBody>
          <a:bodyPr spcFirstLastPara="1" wrap="square" lIns="91425" tIns="45700" rIns="91425" bIns="45700" anchor="b" anchorCtr="0">
            <a:noAutofit/>
          </a:bodyPr>
          <a:lstStyle/>
          <a:p>
            <a:pPr marL="0" lvl="0" indent="0" algn="ctr" rtl="0">
              <a:lnSpc>
                <a:spcPct val="107407"/>
              </a:lnSpc>
              <a:spcBef>
                <a:spcPts val="0"/>
              </a:spcBef>
              <a:spcAft>
                <a:spcPts val="0"/>
              </a:spcAft>
              <a:buClr>
                <a:srgbClr val="9837D2"/>
              </a:buClr>
              <a:buSzPts val="5400"/>
              <a:buFont typeface="Calibri"/>
              <a:buNone/>
            </a:pPr>
            <a:r>
              <a:rPr lang="es-ES" sz="4800" dirty="0"/>
              <a:t>Transfer </a:t>
            </a:r>
            <a:r>
              <a:rPr lang="es-ES" sz="4800" dirty="0" err="1"/>
              <a:t>Learning</a:t>
            </a:r>
            <a:endParaRPr sz="4800" dirty="0"/>
          </a:p>
        </p:txBody>
      </p:sp>
      <p:sp>
        <p:nvSpPr>
          <p:cNvPr id="472" name="Google Shape;472;p32"/>
          <p:cNvSpPr txBox="1">
            <a:spLocks noGrp="1"/>
          </p:cNvSpPr>
          <p:nvPr>
            <p:ph type="dt" idx="10"/>
          </p:nvPr>
        </p:nvSpPr>
        <p:spPr>
          <a:xfrm>
            <a:off x="6363347" y="6356350"/>
            <a:ext cx="2085975" cy="365125"/>
          </a:xfrm>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None/>
            </a:pPr>
            <a:fld id="{0D418280-6536-5046-BD0F-555ACDABBFEA}" type="datetime10">
              <a:rPr lang="es-ES_tradnl" smtClean="0"/>
              <a:t>00:52</a:t>
            </a:fld>
            <a:endParaRPr/>
          </a:p>
        </p:txBody>
      </p:sp>
      <p:pic>
        <p:nvPicPr>
          <p:cNvPr id="7" name="Google Shape;482;p33" descr="https://lh6.googleusercontent.com/qLR_vRJvhTaOE4V9BeCoO5749HD5HY4fQvihBGqvWO4ZitSD3UNUOsR1M9Ft5HENSp6y5L7v9FVRT3LGynJ7zc1TGf2f2jkNgBUZW2gkXaRyiYfIS7xA1AykuLHi2UVQZt_bmwKD"/>
          <p:cNvPicPr preferRelativeResize="0"/>
          <p:nvPr/>
        </p:nvPicPr>
        <p:blipFill rotWithShape="1">
          <a:blip r:embed="rId3">
            <a:alphaModFix/>
          </a:blip>
          <a:srcRect/>
          <a:stretch/>
        </p:blipFill>
        <p:spPr>
          <a:xfrm>
            <a:off x="391120" y="2011681"/>
            <a:ext cx="8361760" cy="3893647"/>
          </a:xfrm>
          <a:prstGeom prst="rect">
            <a:avLst/>
          </a:prstGeom>
          <a:noFill/>
          <a:ln>
            <a:noFill/>
          </a:ln>
        </p:spPr>
      </p:pic>
      <p:sp>
        <p:nvSpPr>
          <p:cNvPr id="2" name="Slide Number Placeholder 1">
            <a:extLst>
              <a:ext uri="{FF2B5EF4-FFF2-40B4-BE49-F238E27FC236}">
                <a16:creationId xmlns:a16="http://schemas.microsoft.com/office/drawing/2014/main" id="{508BC58F-9A27-3041-B700-17302081CA7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25</a:t>
            </a:fld>
            <a:endParaRPr lang="es-ES"/>
          </a:p>
        </p:txBody>
      </p:sp>
    </p:spTree>
    <p:extLst>
      <p:ext uri="{BB962C8B-B14F-4D97-AF65-F5344CB8AC3E}">
        <p14:creationId xmlns:p14="http://schemas.microsoft.com/office/powerpoint/2010/main" val="517844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5" descr="/tmp/beautiful_ai_exports/740c0b36-a95a-4e54-8b19-9eca7f9ef7af.jpg"/>
          <p:cNvPicPr preferRelativeResize="0"/>
          <p:nvPr/>
        </p:nvPicPr>
        <p:blipFill rotWithShape="1">
          <a:blip r:embed="rId3">
            <a:alphaModFix/>
          </a:blip>
          <a:srcRect l="4395" t="24028" r="8681" b="21859"/>
          <a:stretch/>
        </p:blipFill>
        <p:spPr>
          <a:xfrm>
            <a:off x="482321" y="1396721"/>
            <a:ext cx="7948246" cy="2783394"/>
          </a:xfrm>
          <a:prstGeom prst="rect">
            <a:avLst/>
          </a:prstGeom>
          <a:noFill/>
          <a:ln>
            <a:noFill/>
          </a:ln>
        </p:spPr>
      </p:pic>
      <p:sp>
        <p:nvSpPr>
          <p:cNvPr id="257" name="Google Shape;257;p5"/>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Supervised vs unsupervised learning</a:t>
            </a:r>
            <a:endParaRPr/>
          </a:p>
        </p:txBody>
      </p:sp>
      <p:pic>
        <p:nvPicPr>
          <p:cNvPr id="258" name="Google Shape;258;p5" descr="/tmp/beautiful_ai_exports/8adbe9ac-cecf-4fb3-9c00-4fc0f7af674b.jpg"/>
          <p:cNvPicPr preferRelativeResize="0"/>
          <p:nvPr/>
        </p:nvPicPr>
        <p:blipFill rotWithShape="1">
          <a:blip r:embed="rId4">
            <a:alphaModFix/>
          </a:blip>
          <a:srcRect l="4176" t="27368" r="3124" b="25434"/>
          <a:stretch/>
        </p:blipFill>
        <p:spPr>
          <a:xfrm>
            <a:off x="482321" y="4410222"/>
            <a:ext cx="8476414" cy="2427682"/>
          </a:xfrm>
          <a:prstGeom prst="rect">
            <a:avLst/>
          </a:prstGeom>
          <a:noFill/>
          <a:ln>
            <a:noFill/>
          </a:ln>
        </p:spPr>
      </p:pic>
    </p:spTree>
    <p:extLst>
      <p:ext uri="{BB962C8B-B14F-4D97-AF65-F5344CB8AC3E}">
        <p14:creationId xmlns:p14="http://schemas.microsoft.com/office/powerpoint/2010/main" val="294175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nSpc>
                <a:spcPct val="100000"/>
              </a:lnSpc>
            </a:pPr>
            <a:r>
              <a:rPr lang="es-ES_tradnl" err="1"/>
              <a:t>Taxonomy</a:t>
            </a:r>
            <a:r>
              <a:rPr lang="es-ES_tradnl"/>
              <a:t> </a:t>
            </a:r>
            <a:r>
              <a:rPr lang="es-ES_tradnl" err="1"/>
              <a:t>according</a:t>
            </a:r>
            <a:r>
              <a:rPr lang="es-ES_tradnl"/>
              <a:t> </a:t>
            </a:r>
            <a:r>
              <a:rPr lang="es-ES_tradnl" err="1"/>
              <a:t>to</a:t>
            </a:r>
            <a:r>
              <a:rPr lang="es-ES_tradnl"/>
              <a:t> </a:t>
            </a:r>
            <a:r>
              <a:rPr lang="es-ES_tradnl" err="1"/>
              <a:t>available</a:t>
            </a:r>
            <a:r>
              <a:rPr lang="es-ES_tradnl"/>
              <a:t> </a:t>
            </a:r>
            <a:r>
              <a:rPr lang="es-ES_tradnl" err="1"/>
              <a:t>labels</a:t>
            </a:r>
            <a:endParaRPr lang="en"/>
          </a:p>
        </p:txBody>
      </p:sp>
      <p:pic>
        <p:nvPicPr>
          <p:cNvPr id="4" name="Marcador de contenido 3" descr="Screen Shot 2020-03-24 at 23.08.41.png"/>
          <p:cNvPicPr>
            <a:picLocks noGrp="1" noChangeAspect="1"/>
          </p:cNvPicPr>
          <p:nvPr>
            <p:ph idx="1"/>
          </p:nvPr>
        </p:nvPicPr>
        <p:blipFill>
          <a:blip r:embed="rId2">
            <a:extLst>
              <a:ext uri="{28A0092B-C50C-407E-A947-70E740481C1C}">
                <a14:useLocalDpi xmlns:a14="http://schemas.microsoft.com/office/drawing/2010/main" val="0"/>
              </a:ext>
            </a:extLst>
          </a:blip>
          <a:srcRect l="-18085" r="-18085"/>
          <a:stretch>
            <a:fillRect/>
          </a:stretch>
        </p:blipFill>
        <p:spPr>
          <a:xfrm>
            <a:off x="-374707" y="1600200"/>
            <a:ext cx="9061507" cy="4983480"/>
          </a:xfrm>
        </p:spPr>
      </p:pic>
      <p:sp>
        <p:nvSpPr>
          <p:cNvPr id="5" name="Rectangle 4">
            <a:extLst>
              <a:ext uri="{FF2B5EF4-FFF2-40B4-BE49-F238E27FC236}">
                <a16:creationId xmlns:a16="http://schemas.microsoft.com/office/drawing/2014/main" id="{ABEA95B6-01D1-9E49-A48E-0F1148C89F48}"/>
              </a:ext>
            </a:extLst>
          </p:cNvPr>
          <p:cNvSpPr/>
          <p:nvPr/>
        </p:nvSpPr>
        <p:spPr>
          <a:xfrm>
            <a:off x="6454588" y="2732442"/>
            <a:ext cx="978946" cy="451822"/>
          </a:xfrm>
          <a:prstGeom prst="rect">
            <a:avLst/>
          </a:prstGeom>
          <a:solidFill>
            <a:srgbClr val="FFFD9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100" err="1">
                <a:solidFill>
                  <a:schemeClr val="tx1"/>
                </a:solidFill>
              </a:rPr>
              <a:t>Fine-tunning</a:t>
            </a:r>
            <a:endParaRPr lang="ca-ES" sz="1100">
              <a:solidFill>
                <a:schemeClr val="tx1"/>
              </a:solidFill>
            </a:endParaRPr>
          </a:p>
        </p:txBody>
      </p:sp>
      <p:cxnSp>
        <p:nvCxnSpPr>
          <p:cNvPr id="7" name="Straight Arrow Connector 6">
            <a:extLst>
              <a:ext uri="{FF2B5EF4-FFF2-40B4-BE49-F238E27FC236}">
                <a16:creationId xmlns:a16="http://schemas.microsoft.com/office/drawing/2014/main" id="{15FE2DBD-7F0D-BA44-9540-81FEE86DDDF0}"/>
              </a:ext>
            </a:extLst>
          </p:cNvPr>
          <p:cNvCxnSpPr>
            <a:cxnSpLocks/>
          </p:cNvCxnSpPr>
          <p:nvPr/>
        </p:nvCxnSpPr>
        <p:spPr>
          <a:xfrm flipV="1">
            <a:off x="5041557" y="2979868"/>
            <a:ext cx="1413031" cy="5912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Date Placeholder 2">
            <a:extLst>
              <a:ext uri="{FF2B5EF4-FFF2-40B4-BE49-F238E27FC236}">
                <a16:creationId xmlns:a16="http://schemas.microsoft.com/office/drawing/2014/main" id="{4DDA8FE3-000A-994E-9516-74918094E513}"/>
              </a:ext>
            </a:extLst>
          </p:cNvPr>
          <p:cNvSpPr>
            <a:spLocks noGrp="1"/>
          </p:cNvSpPr>
          <p:nvPr>
            <p:ph type="dt" idx="10"/>
          </p:nvPr>
        </p:nvSpPr>
        <p:spPr/>
        <p:txBody>
          <a:bodyPr/>
          <a:lstStyle/>
          <a:p>
            <a:fld id="{723B8941-CB4E-734C-B212-8ECA716E8FD2}" type="datetime10">
              <a:rPr lang="es-ES_tradnl" smtClean="0"/>
              <a:t>00:52</a:t>
            </a:fld>
            <a:endParaRPr lang="es-ES_tradnl"/>
          </a:p>
        </p:txBody>
      </p:sp>
      <p:sp>
        <p:nvSpPr>
          <p:cNvPr id="6" name="Slide Number Placeholder 5">
            <a:extLst>
              <a:ext uri="{FF2B5EF4-FFF2-40B4-BE49-F238E27FC236}">
                <a16:creationId xmlns:a16="http://schemas.microsoft.com/office/drawing/2014/main" id="{8282A736-F139-8E48-8006-E333E2EF78C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27</a:t>
            </a:fld>
            <a:endParaRPr lang="es-ES"/>
          </a:p>
        </p:txBody>
      </p:sp>
    </p:spTree>
    <p:extLst>
      <p:ext uri="{BB962C8B-B14F-4D97-AF65-F5344CB8AC3E}">
        <p14:creationId xmlns:p14="http://schemas.microsoft.com/office/powerpoint/2010/main" val="2966651553"/>
      </p:ext>
    </p:extLst>
  </p:cSld>
  <p:clrMapOvr>
    <a:masterClrMapping/>
  </p:clrMapOvr>
  <p:transition spd="slow" advTm="18635">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60"/>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Index</a:t>
            </a:r>
            <a:endParaRPr/>
          </a:p>
        </p:txBody>
      </p:sp>
      <p:sp>
        <p:nvSpPr>
          <p:cNvPr id="1251" name="Google Shape;1251;p60"/>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
        <p:nvSpPr>
          <p:cNvPr id="1252" name="Google Shape;1252;p60"/>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28</a:t>
            </a:fld>
            <a:endParaRPr/>
          </a:p>
        </p:txBody>
      </p:sp>
      <p:sp>
        <p:nvSpPr>
          <p:cNvPr id="1253" name="Google Shape;1253;p60"/>
          <p:cNvSpPr txBox="1"/>
          <p:nvPr/>
        </p:nvSpPr>
        <p:spPr>
          <a:xfrm>
            <a:off x="284163" y="4249714"/>
            <a:ext cx="5888920" cy="23698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dirty="0" err="1">
                <a:solidFill>
                  <a:schemeClr val="dk1"/>
                </a:solidFill>
                <a:latin typeface="Calibri"/>
                <a:ea typeface="Calibri"/>
                <a:cs typeface="Calibri"/>
                <a:sym typeface="Calibri"/>
              </a:rPr>
              <a:t>Transductive</a:t>
            </a:r>
            <a:r>
              <a:rPr lang="en-GB" sz="2400" dirty="0">
                <a:solidFill>
                  <a:schemeClr val="dk1"/>
                </a:solidFill>
                <a:latin typeface="Calibri"/>
                <a:ea typeface="Calibri"/>
                <a:cs typeface="Calibri"/>
                <a:sym typeface="Calibri"/>
              </a:rPr>
              <a:t> vs Inductive learning </a:t>
            </a:r>
            <a:endParaRPr dirty="0"/>
          </a:p>
          <a:p>
            <a:pPr marL="2286000" marR="0" lvl="5" indent="0" algn="l" rtl="0">
              <a:spcBef>
                <a:spcPts val="0"/>
              </a:spcBef>
              <a:spcAft>
                <a:spcPts val="0"/>
              </a:spcAft>
              <a:buNone/>
            </a:pPr>
            <a:r>
              <a:rPr lang="en-GB" sz="2400" b="0" i="0" u="none" strike="noStrike" cap="none" dirty="0">
                <a:solidFill>
                  <a:schemeClr val="dk1"/>
                </a:solidFill>
                <a:latin typeface="Calibri"/>
                <a:ea typeface="Calibri"/>
                <a:cs typeface="Calibri"/>
                <a:sym typeface="Calibri"/>
              </a:rPr>
              <a:t>		</a:t>
            </a:r>
            <a:r>
              <a:rPr lang="en-GB" sz="2000" b="0" i="0" u="none" strike="noStrike" cap="none" dirty="0">
                <a:solidFill>
                  <a:srgbClr val="0432FF"/>
                </a:solidFill>
                <a:latin typeface="Calibri"/>
                <a:ea typeface="Calibri"/>
                <a:cs typeface="Calibri"/>
                <a:sym typeface="Calibri"/>
              </a:rPr>
              <a:t>- </a:t>
            </a:r>
            <a:r>
              <a:rPr lang="en-GB" sz="2000" b="0" i="0" u="none" strike="noStrike" cap="none" dirty="0">
                <a:solidFill>
                  <a:srgbClr val="FF0000"/>
                </a:solidFill>
                <a:latin typeface="Calibri"/>
                <a:ea typeface="Calibri"/>
                <a:cs typeface="Calibri"/>
                <a:sym typeface="Calibri"/>
              </a:rPr>
              <a:t>Multi-task learning</a:t>
            </a:r>
            <a:endParaRPr dirty="0"/>
          </a:p>
          <a:p>
            <a:pPr marL="2286000" marR="0" lvl="5" indent="0" algn="l" rtl="0">
              <a:spcBef>
                <a:spcPts val="0"/>
              </a:spcBef>
              <a:spcAft>
                <a:spcPts val="0"/>
              </a:spcAft>
              <a:buNone/>
            </a:pPr>
            <a:r>
              <a:rPr lang="en-GB" sz="2000" b="0" i="0" u="none" strike="noStrike" cap="none" dirty="0">
                <a:solidFill>
                  <a:srgbClr val="FF0000"/>
                </a:solidFill>
                <a:latin typeface="Calibri"/>
                <a:ea typeface="Calibri"/>
                <a:cs typeface="Calibri"/>
                <a:sym typeface="Calibri"/>
              </a:rPr>
              <a:t>		</a:t>
            </a:r>
            <a:r>
              <a:rPr lang="en-GB" sz="2000" b="0" i="0" u="none" strike="noStrike" cap="none" dirty="0">
                <a:solidFill>
                  <a:schemeClr val="dk1"/>
                </a:solidFill>
                <a:latin typeface="Calibri"/>
                <a:ea typeface="Calibri"/>
                <a:cs typeface="Calibri"/>
                <a:sym typeface="Calibri"/>
              </a:rPr>
              <a:t>- Domain adaptation</a:t>
            </a:r>
            <a:endParaRPr dirty="0"/>
          </a:p>
          <a:p>
            <a:pPr marL="2286000" marR="0" lvl="5" indent="0" algn="l" rtl="0">
              <a:spcBef>
                <a:spcPts val="0"/>
              </a:spcBef>
              <a:spcAft>
                <a:spcPts val="0"/>
              </a:spcAft>
              <a:buNone/>
            </a:pPr>
            <a:r>
              <a:rPr lang="en-GB" sz="2000" b="0" i="0" u="none" strike="noStrike" cap="none" dirty="0">
                <a:solidFill>
                  <a:schemeClr val="dk1"/>
                </a:solidFill>
                <a:latin typeface="Calibri"/>
                <a:ea typeface="Calibri"/>
                <a:cs typeface="Calibri"/>
                <a:sym typeface="Calibri"/>
              </a:rPr>
              <a:t>		</a:t>
            </a:r>
            <a:r>
              <a:rPr lang="en-GB" sz="2000" b="0" i="0" u="none" strike="noStrike" cap="none" dirty="0">
                <a:solidFill>
                  <a:srgbClr val="0432FF"/>
                </a:solidFill>
                <a:latin typeface="Calibri"/>
                <a:ea typeface="Calibri"/>
                <a:cs typeface="Calibri"/>
                <a:sym typeface="Calibri"/>
              </a:rPr>
              <a:t>- </a:t>
            </a:r>
            <a:r>
              <a:rPr lang="en-GB" sz="2000" b="0" i="0" u="none" strike="noStrike" cap="none" dirty="0">
                <a:solidFill>
                  <a:schemeClr val="dk1"/>
                </a:solidFill>
                <a:latin typeface="Calibri"/>
                <a:ea typeface="Calibri"/>
                <a:cs typeface="Calibri"/>
                <a:sym typeface="Calibri"/>
              </a:rPr>
              <a:t>Sample selection Bias</a:t>
            </a:r>
            <a:endParaRPr dirty="0"/>
          </a:p>
          <a:p>
            <a:pPr marL="2286000" marR="0" lvl="5" indent="0" algn="l" rtl="0">
              <a:spcBef>
                <a:spcPts val="0"/>
              </a:spcBef>
              <a:spcAft>
                <a:spcPts val="0"/>
              </a:spcAft>
              <a:buNone/>
            </a:pPr>
            <a:r>
              <a:rPr lang="en-GB" sz="2000" b="0" i="0" u="none" strike="noStrike" cap="none" dirty="0">
                <a:solidFill>
                  <a:schemeClr val="dk1"/>
                </a:solidFill>
                <a:latin typeface="Calibri"/>
                <a:ea typeface="Calibri"/>
                <a:cs typeface="Calibri"/>
                <a:sym typeface="Calibri"/>
              </a:rPr>
              <a:t> 		- Unsupervised learning</a:t>
            </a:r>
            <a:endParaRPr dirty="0"/>
          </a:p>
          <a:p>
            <a:pPr marL="2286000" marR="0" lvl="5" indent="0" algn="l" rtl="0">
              <a:spcBef>
                <a:spcPts val="0"/>
              </a:spcBef>
              <a:spcAft>
                <a:spcPts val="0"/>
              </a:spcAft>
              <a:buNone/>
            </a:pPr>
            <a:r>
              <a:rPr lang="en-GB" sz="2000" b="0" i="0" u="none" strike="noStrike" cap="none" dirty="0">
                <a:solidFill>
                  <a:schemeClr val="dk1"/>
                </a:solidFill>
                <a:latin typeface="Calibri"/>
                <a:ea typeface="Calibri"/>
                <a:cs typeface="Calibri"/>
                <a:sym typeface="Calibri"/>
              </a:rPr>
              <a:t>		- Negative transfer</a:t>
            </a:r>
          </a:p>
          <a:p>
            <a:pPr marL="2286000" marR="0" lvl="5" indent="0" algn="l" rtl="0">
              <a:spcBef>
                <a:spcPts val="0"/>
              </a:spcBef>
              <a:spcAft>
                <a:spcPts val="0"/>
              </a:spcAft>
              <a:buNone/>
            </a:pPr>
            <a:r>
              <a:rPr lang="en-GB" sz="2000" b="0" i="0" u="none" strike="noStrike" cap="none" dirty="0">
                <a:solidFill>
                  <a:schemeClr val="dk1"/>
                </a:solidFill>
                <a:latin typeface="Calibri"/>
                <a:ea typeface="Calibri"/>
                <a:cs typeface="Calibri"/>
                <a:sym typeface="Calibri"/>
              </a:rPr>
              <a:t>		- </a:t>
            </a:r>
            <a:r>
              <a:rPr lang="en-GB" sz="1800" b="0" i="0" u="none" strike="noStrike" cap="none" dirty="0">
                <a:solidFill>
                  <a:schemeClr val="dk1"/>
                </a:solidFill>
                <a:latin typeface="Calibri"/>
                <a:ea typeface="Calibri"/>
                <a:cs typeface="Calibri"/>
                <a:sym typeface="Calibri"/>
              </a:rPr>
              <a:t>Self-taught learning</a:t>
            </a:r>
            <a:endParaRPr dirty="0"/>
          </a:p>
        </p:txBody>
      </p:sp>
      <p:grpSp>
        <p:nvGrpSpPr>
          <p:cNvPr id="1254" name="Google Shape;1254;p60"/>
          <p:cNvGrpSpPr/>
          <p:nvPr/>
        </p:nvGrpSpPr>
        <p:grpSpPr>
          <a:xfrm>
            <a:off x="4879639" y="1491488"/>
            <a:ext cx="3774645" cy="3116138"/>
            <a:chOff x="5931263" y="266075"/>
            <a:chExt cx="3045222" cy="2222291"/>
          </a:xfrm>
        </p:grpSpPr>
        <p:pic>
          <p:nvPicPr>
            <p:cNvPr id="1255" name="Google Shape;1255;p60" descr="Screen Shot 2020-03-24 at 23.08.41.png"/>
            <p:cNvPicPr preferRelativeResize="0"/>
            <p:nvPr/>
          </p:nvPicPr>
          <p:blipFill rotWithShape="1">
            <a:blip r:embed="rId3">
              <a:alphaModFix/>
            </a:blip>
            <a:srcRect l="-289" r="-177"/>
            <a:stretch/>
          </p:blipFill>
          <p:spPr>
            <a:xfrm>
              <a:off x="5931263" y="266075"/>
              <a:ext cx="2981516" cy="2222291"/>
            </a:xfrm>
            <a:prstGeom prst="rect">
              <a:avLst/>
            </a:prstGeom>
            <a:noFill/>
            <a:ln>
              <a:noFill/>
            </a:ln>
          </p:spPr>
        </p:pic>
        <p:sp>
          <p:nvSpPr>
            <p:cNvPr id="1256" name="Google Shape;1256;p60"/>
            <p:cNvSpPr/>
            <p:nvPr/>
          </p:nvSpPr>
          <p:spPr>
            <a:xfrm>
              <a:off x="8397114" y="987753"/>
              <a:ext cx="579371" cy="406400"/>
            </a:xfrm>
            <a:prstGeom prst="rect">
              <a:avLst/>
            </a:prstGeom>
            <a:noFill/>
            <a:ln w="349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61"/>
          <p:cNvSpPr txBox="1">
            <a:spLocks noGrp="1"/>
          </p:cNvSpPr>
          <p:nvPr>
            <p:ph type="title"/>
          </p:nvPr>
        </p:nvSpPr>
        <p:spPr>
          <a:xfrm>
            <a:off x="461420" y="0"/>
            <a:ext cx="8229600" cy="1212098"/>
          </a:xfrm>
          <a:prstGeom prst="rect">
            <a:avLst/>
          </a:prstGeom>
          <a:noFill/>
          <a:ln>
            <a:noFill/>
          </a:ln>
        </p:spPr>
        <p:txBody>
          <a:bodyPr spcFirstLastPara="1" wrap="square" lIns="91425" tIns="45700" rIns="91425" bIns="45700" anchor="b" anchorCtr="0">
            <a:noAutofit/>
          </a:bodyPr>
          <a:lstStyle/>
          <a:p>
            <a:pPr marL="0" lvl="0" indent="0" algn="ctr" rtl="0">
              <a:lnSpc>
                <a:spcPct val="120833"/>
              </a:lnSpc>
              <a:spcBef>
                <a:spcPts val="0"/>
              </a:spcBef>
              <a:spcAft>
                <a:spcPts val="0"/>
              </a:spcAft>
              <a:buClr>
                <a:srgbClr val="9837D2"/>
              </a:buClr>
              <a:buSzPts val="4800"/>
              <a:buFont typeface="Calibri"/>
              <a:buNone/>
            </a:pPr>
            <a:r>
              <a:rPr lang="en-GB" sz="4800"/>
              <a:t>Multi-Task Learning (MTL)</a:t>
            </a:r>
            <a:endParaRPr/>
          </a:p>
        </p:txBody>
      </p:sp>
      <p:sp>
        <p:nvSpPr>
          <p:cNvPr id="1262" name="Google Shape;1262;p61"/>
          <p:cNvSpPr txBox="1">
            <a:spLocks noGrp="1"/>
          </p:cNvSpPr>
          <p:nvPr>
            <p:ph type="dt" idx="10"/>
          </p:nvPr>
        </p:nvSpPr>
        <p:spPr>
          <a:xfrm>
            <a:off x="6363347" y="6356350"/>
            <a:ext cx="2085975" cy="365125"/>
          </a:xfrm>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Clr>
                <a:srgbClr val="A5A5A5"/>
              </a:buClr>
              <a:buSzPts val="1100"/>
              <a:buFont typeface="Calibri"/>
              <a:buNone/>
            </a:pPr>
            <a:r>
              <a:rPr lang="en-GB"/>
              <a:t>10:33</a:t>
            </a:r>
            <a:endParaRPr/>
          </a:p>
        </p:txBody>
      </p:sp>
      <p:sp>
        <p:nvSpPr>
          <p:cNvPr id="1263" name="Google Shape;1263;p61"/>
          <p:cNvSpPr/>
          <p:nvPr/>
        </p:nvSpPr>
        <p:spPr>
          <a:xfrm>
            <a:off x="306618" y="2268629"/>
            <a:ext cx="4398385" cy="384716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GB" sz="1800">
                <a:solidFill>
                  <a:schemeClr val="dk1"/>
                </a:solidFill>
                <a:latin typeface="Calibri"/>
                <a:ea typeface="Calibri"/>
                <a:cs typeface="Calibri"/>
                <a:sym typeface="Calibri"/>
              </a:rPr>
              <a:t>Learning </a:t>
            </a:r>
            <a:r>
              <a:rPr lang="en-GB" sz="1800" b="1">
                <a:solidFill>
                  <a:schemeClr val="dk1"/>
                </a:solidFill>
                <a:latin typeface="Calibri"/>
                <a:ea typeface="Calibri"/>
                <a:cs typeface="Calibri"/>
                <a:sym typeface="Calibri"/>
              </a:rPr>
              <a:t>multiple objectives </a:t>
            </a:r>
            <a:r>
              <a:rPr lang="en-GB" sz="1800">
                <a:solidFill>
                  <a:schemeClr val="dk1"/>
                </a:solidFill>
                <a:latin typeface="Calibri"/>
                <a:ea typeface="Calibri"/>
                <a:cs typeface="Calibri"/>
                <a:sym typeface="Calibri"/>
              </a:rPr>
              <a:t>from a shared representation</a:t>
            </a:r>
            <a:endParaRPr sz="1100">
              <a:solidFill>
                <a:schemeClr val="dk1"/>
              </a:solidFill>
              <a:latin typeface="Calibri"/>
              <a:ea typeface="Calibri"/>
              <a:cs typeface="Calibri"/>
              <a:sym typeface="Calibri"/>
            </a:endParaRPr>
          </a:p>
          <a:p>
            <a:pPr marL="457200" marR="0" lvl="1" indent="0" algn="l" rtl="0">
              <a:spcBef>
                <a:spcPts val="0"/>
              </a:spcBef>
              <a:spcAft>
                <a:spcPts val="0"/>
              </a:spcAft>
              <a:buClr>
                <a:schemeClr val="dk1"/>
              </a:buClr>
              <a:buSzPts val="1800"/>
              <a:buFont typeface="Calibri"/>
              <a:buNone/>
            </a:pPr>
            <a:r>
              <a:rPr lang="en-GB" sz="1800" b="0" i="0" u="none" strike="noStrike" cap="none">
                <a:solidFill>
                  <a:schemeClr val="dk1"/>
                </a:solidFill>
                <a:latin typeface="Calibri"/>
                <a:ea typeface="Calibri"/>
                <a:cs typeface="Calibri"/>
                <a:sym typeface="Calibri"/>
              </a:rPr>
              <a:t>         </a:t>
            </a:r>
            <a:r>
              <a:rPr lang="en-GB" sz="1600" b="0" i="0" u="none" strike="noStrike" cap="none">
                <a:solidFill>
                  <a:schemeClr val="dk1"/>
                </a:solidFill>
                <a:latin typeface="Calibri"/>
                <a:ea typeface="Calibri"/>
                <a:cs typeface="Calibri"/>
                <a:sym typeface="Calibri"/>
              </a:rPr>
              <a:t> - </a:t>
            </a:r>
            <a:r>
              <a:rPr lang="en-GB" sz="1600" b="0" i="1" u="sng" strike="noStrike" cap="none">
                <a:solidFill>
                  <a:schemeClr val="dk1"/>
                </a:solidFill>
                <a:latin typeface="Calibri"/>
                <a:ea typeface="Calibri"/>
                <a:cs typeface="Calibri"/>
                <a:sym typeface="Calibri"/>
              </a:rPr>
              <a:t>Efficiency</a:t>
            </a:r>
            <a:r>
              <a:rPr lang="en-GB" sz="1600" b="0" i="0" u="none" strike="noStrike" cap="none">
                <a:solidFill>
                  <a:schemeClr val="dk1"/>
                </a:solidFill>
                <a:latin typeface="Calibri"/>
                <a:ea typeface="Calibri"/>
                <a:cs typeface="Calibri"/>
                <a:sym typeface="Calibri"/>
              </a:rPr>
              <a:t> and prediction </a:t>
            </a:r>
            <a:r>
              <a:rPr lang="en-GB" sz="1600" b="0" i="1" u="sng" strike="noStrike" cap="none">
                <a:solidFill>
                  <a:schemeClr val="dk1"/>
                </a:solidFill>
                <a:latin typeface="Calibri"/>
                <a:ea typeface="Calibri"/>
                <a:cs typeface="Calibri"/>
                <a:sym typeface="Calibri"/>
              </a:rPr>
              <a:t>accuracy</a:t>
            </a:r>
            <a:r>
              <a:rPr lang="en-GB" sz="1600" b="0" i="0" u="none" strike="noStrike" cap="none">
                <a:solidFill>
                  <a:schemeClr val="dk1"/>
                </a:solidFill>
                <a:latin typeface="Calibri"/>
                <a:ea typeface="Calibri"/>
                <a:cs typeface="Calibri"/>
                <a:sym typeface="Calibri"/>
              </a:rPr>
              <a:t>.</a:t>
            </a:r>
            <a:endParaRPr sz="1100" b="0" i="0" u="none" strike="noStrike" cap="none">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sz="1800">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GB" sz="1800">
                <a:solidFill>
                  <a:schemeClr val="dk1"/>
                </a:solidFill>
                <a:latin typeface="Calibri"/>
                <a:ea typeface="Calibri"/>
                <a:cs typeface="Calibri"/>
                <a:sym typeface="Calibri"/>
              </a:rPr>
              <a:t> Crucial importance in systems where </a:t>
            </a:r>
            <a:r>
              <a:rPr lang="en-GB" sz="1800" b="1">
                <a:solidFill>
                  <a:schemeClr val="dk1"/>
                </a:solidFill>
                <a:latin typeface="Calibri"/>
                <a:ea typeface="Calibri"/>
                <a:cs typeface="Calibri"/>
                <a:sym typeface="Calibri"/>
              </a:rPr>
              <a:t>long computation </a:t>
            </a:r>
            <a:r>
              <a:rPr lang="en-GB" sz="1800">
                <a:solidFill>
                  <a:schemeClr val="dk1"/>
                </a:solidFill>
                <a:latin typeface="Calibri"/>
                <a:ea typeface="Calibri"/>
                <a:cs typeface="Calibri"/>
                <a:sym typeface="Calibri"/>
              </a:rPr>
              <a:t>run-time is prohibitive</a:t>
            </a:r>
            <a:endParaRPr sz="1100">
              <a:solidFill>
                <a:schemeClr val="dk1"/>
              </a:solidFill>
              <a:latin typeface="Calibri"/>
              <a:ea typeface="Calibri"/>
              <a:cs typeface="Calibri"/>
              <a:sym typeface="Calibri"/>
            </a:endParaRPr>
          </a:p>
          <a:p>
            <a:pPr marL="457200" marR="0" lvl="1" indent="0" algn="l" rtl="0">
              <a:spcBef>
                <a:spcPts val="0"/>
              </a:spcBef>
              <a:spcAft>
                <a:spcPts val="0"/>
              </a:spcAft>
              <a:buClr>
                <a:schemeClr val="dk1"/>
              </a:buClr>
              <a:buSzPts val="1800"/>
              <a:buFont typeface="Calibri"/>
              <a:buNone/>
            </a:pPr>
            <a:r>
              <a:rPr lang="en-GB" sz="1800" b="0" i="0" u="none" strike="noStrike" cap="none">
                <a:solidFill>
                  <a:schemeClr val="dk1"/>
                </a:solidFill>
                <a:latin typeface="Calibri"/>
                <a:ea typeface="Calibri"/>
                <a:cs typeface="Calibri"/>
                <a:sym typeface="Calibri"/>
              </a:rPr>
              <a:t>	</a:t>
            </a:r>
            <a:r>
              <a:rPr lang="en-GB" sz="1600" b="0" i="0" u="none" strike="noStrike" cap="none">
                <a:solidFill>
                  <a:schemeClr val="dk1"/>
                </a:solidFill>
                <a:latin typeface="Calibri"/>
                <a:ea typeface="Calibri"/>
                <a:cs typeface="Calibri"/>
                <a:sym typeface="Calibri"/>
              </a:rPr>
              <a:t>- Combining all tasks </a:t>
            </a:r>
            <a:r>
              <a:rPr lang="en-GB" sz="1600" b="0" i="1" u="sng" strike="noStrike" cap="none">
                <a:solidFill>
                  <a:schemeClr val="dk1"/>
                </a:solidFill>
                <a:latin typeface="Calibri"/>
                <a:ea typeface="Calibri"/>
                <a:cs typeface="Calibri"/>
                <a:sym typeface="Calibri"/>
              </a:rPr>
              <a:t>reduces</a:t>
            </a:r>
            <a:r>
              <a:rPr lang="en-GB" sz="1600" b="0" i="0" u="none" strike="noStrike" cap="none">
                <a:solidFill>
                  <a:schemeClr val="dk1"/>
                </a:solidFill>
                <a:latin typeface="Calibri"/>
                <a:ea typeface="Calibri"/>
                <a:cs typeface="Calibri"/>
                <a:sym typeface="Calibri"/>
              </a:rPr>
              <a:t> </a:t>
            </a:r>
            <a:r>
              <a:rPr lang="en-GB" sz="1600" b="0" i="1" u="sng" strike="noStrike" cap="none">
                <a:solidFill>
                  <a:schemeClr val="dk1"/>
                </a:solidFill>
                <a:latin typeface="Calibri"/>
                <a:ea typeface="Calibri"/>
                <a:cs typeface="Calibri"/>
                <a:sym typeface="Calibri"/>
              </a:rPr>
              <a:t>computation</a:t>
            </a:r>
            <a:r>
              <a:rPr lang="en-GB" sz="1600" b="0" i="0" u="none" strike="noStrike" cap="none">
                <a:solidFill>
                  <a:schemeClr val="dk1"/>
                </a:solidFill>
                <a:latin typeface="Calibri"/>
                <a:ea typeface="Calibri"/>
                <a:cs typeface="Calibri"/>
                <a:sym typeface="Calibri"/>
              </a:rPr>
              <a:t>.</a:t>
            </a:r>
            <a:endParaRPr sz="1100" b="0" i="0" u="none" strike="noStrike" cap="none">
              <a:solidFill>
                <a:schemeClr val="dk1"/>
              </a:solidFill>
              <a:latin typeface="Calibri"/>
              <a:ea typeface="Calibri"/>
              <a:cs typeface="Calibri"/>
              <a:sym typeface="Calibri"/>
            </a:endParaRPr>
          </a:p>
          <a:p>
            <a:pPr marL="342900" marR="0" lvl="1" indent="-215900" algn="l" rtl="0">
              <a:spcBef>
                <a:spcPts val="0"/>
              </a:spcBef>
              <a:spcAft>
                <a:spcPts val="0"/>
              </a:spcAft>
              <a:buClr>
                <a:schemeClr val="dk1"/>
              </a:buClr>
              <a:buSzPts val="2000"/>
              <a:buFont typeface="Arial"/>
              <a:buNone/>
            </a:pPr>
            <a:endParaRPr sz="1600" b="0" i="0" u="none" strike="noStrike" cap="none">
              <a:solidFill>
                <a:schemeClr val="dk1"/>
              </a:solidFill>
              <a:latin typeface="Calibri"/>
              <a:ea typeface="Calibri"/>
              <a:cs typeface="Calibri"/>
              <a:sym typeface="Calibri"/>
            </a:endParaRPr>
          </a:p>
          <a:p>
            <a:pPr marL="342900" marR="0" lvl="1" indent="-215900" algn="l" rtl="0">
              <a:spcBef>
                <a:spcPts val="0"/>
              </a:spcBef>
              <a:spcAft>
                <a:spcPts val="0"/>
              </a:spcAft>
              <a:buClr>
                <a:schemeClr val="dk1"/>
              </a:buClr>
              <a:buSzPts val="2000"/>
              <a:buFont typeface="Arial"/>
              <a:buNone/>
            </a:pPr>
            <a:endParaRPr sz="1600" b="0" i="0" u="none" strike="noStrike" cap="none">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GB" sz="1800">
                <a:solidFill>
                  <a:schemeClr val="dk1"/>
                </a:solidFill>
                <a:latin typeface="Calibri"/>
                <a:ea typeface="Calibri"/>
                <a:cs typeface="Calibri"/>
                <a:sym typeface="Calibri"/>
              </a:rPr>
              <a:t>Inductive </a:t>
            </a:r>
            <a:r>
              <a:rPr lang="en-GB" sz="1800" b="1">
                <a:solidFill>
                  <a:schemeClr val="dk1"/>
                </a:solidFill>
                <a:latin typeface="Calibri"/>
                <a:ea typeface="Calibri"/>
                <a:cs typeface="Calibri"/>
                <a:sym typeface="Calibri"/>
              </a:rPr>
              <a:t>knowledge transfer </a:t>
            </a:r>
            <a:endParaRPr sz="1100">
              <a:solidFill>
                <a:schemeClr val="dk1"/>
              </a:solidFill>
              <a:latin typeface="Calibri"/>
              <a:ea typeface="Calibri"/>
              <a:cs typeface="Calibri"/>
              <a:sym typeface="Calibri"/>
            </a:endParaRPr>
          </a:p>
          <a:p>
            <a:pPr marL="457200" marR="0" lvl="1" indent="0" algn="l" rtl="0">
              <a:spcBef>
                <a:spcPts val="0"/>
              </a:spcBef>
              <a:spcAft>
                <a:spcPts val="0"/>
              </a:spcAft>
              <a:buClr>
                <a:schemeClr val="dk1"/>
              </a:buClr>
              <a:buSzPts val="1800"/>
              <a:buFont typeface="Calibri"/>
              <a:buNone/>
            </a:pPr>
            <a:r>
              <a:rPr lang="en-GB" sz="1800" b="0" i="0" u="none" strike="noStrike" cap="none">
                <a:solidFill>
                  <a:schemeClr val="dk1"/>
                </a:solidFill>
                <a:latin typeface="Calibri"/>
                <a:ea typeface="Calibri"/>
                <a:cs typeface="Calibri"/>
                <a:sym typeface="Calibri"/>
              </a:rPr>
              <a:t>         </a:t>
            </a:r>
            <a:r>
              <a:rPr lang="en-GB" sz="1600" b="0" i="0" u="none" strike="noStrike" cap="none">
                <a:solidFill>
                  <a:schemeClr val="dk1"/>
                </a:solidFill>
                <a:latin typeface="Calibri"/>
                <a:ea typeface="Calibri"/>
                <a:cs typeface="Calibri"/>
                <a:sym typeface="Calibri"/>
              </a:rPr>
              <a:t>- </a:t>
            </a:r>
            <a:r>
              <a:rPr lang="en-GB" sz="1600" b="0" i="1" u="sng" strike="noStrike" cap="none">
                <a:solidFill>
                  <a:schemeClr val="dk1"/>
                </a:solidFill>
                <a:latin typeface="Calibri"/>
                <a:ea typeface="Calibri"/>
                <a:cs typeface="Calibri"/>
                <a:sym typeface="Calibri"/>
              </a:rPr>
              <a:t>Generalization</a:t>
            </a:r>
            <a:r>
              <a:rPr lang="en-GB" sz="1600" b="0" i="0" u="none" strike="noStrike" cap="none">
                <a:solidFill>
                  <a:schemeClr val="dk1"/>
                </a:solidFill>
                <a:latin typeface="Calibri"/>
                <a:ea typeface="Calibri"/>
                <a:cs typeface="Calibri"/>
                <a:sym typeface="Calibri"/>
              </a:rPr>
              <a:t> by sharing the domain information between complimentary tasks.</a:t>
            </a:r>
            <a:endParaRPr sz="1100" b="0" i="0" u="none" strike="noStrike" cap="none">
              <a:solidFill>
                <a:schemeClr val="dk1"/>
              </a:solidFill>
              <a:latin typeface="Calibri"/>
              <a:ea typeface="Calibri"/>
              <a:cs typeface="Calibri"/>
              <a:sym typeface="Calibri"/>
            </a:endParaRPr>
          </a:p>
        </p:txBody>
      </p:sp>
      <p:pic>
        <p:nvPicPr>
          <p:cNvPr id="1264" name="Google Shape;1264;p61" descr="example_food.png"/>
          <p:cNvPicPr preferRelativeResize="0"/>
          <p:nvPr/>
        </p:nvPicPr>
        <p:blipFill rotWithShape="1">
          <a:blip r:embed="rId3">
            <a:alphaModFix/>
          </a:blip>
          <a:srcRect/>
          <a:stretch/>
        </p:blipFill>
        <p:spPr>
          <a:xfrm>
            <a:off x="5050649" y="2268629"/>
            <a:ext cx="3905132" cy="3335913"/>
          </a:xfrm>
          <a:prstGeom prst="rect">
            <a:avLst/>
          </a:prstGeom>
          <a:noFill/>
          <a:ln>
            <a:noFill/>
          </a:ln>
        </p:spPr>
      </p:pic>
      <p:sp>
        <p:nvSpPr>
          <p:cNvPr id="1265" name="Google Shape;1265;p61"/>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BF348-9F26-5044-9EEE-5C42CD298CF8}"/>
              </a:ext>
            </a:extLst>
          </p:cNvPr>
          <p:cNvSpPr>
            <a:spLocks noGrp="1"/>
          </p:cNvSpPr>
          <p:nvPr>
            <p:ph type="title"/>
          </p:nvPr>
        </p:nvSpPr>
        <p:spPr/>
        <p:txBody>
          <a:bodyPr>
            <a:normAutofit fontScale="90000"/>
          </a:bodyPr>
          <a:lstStyle/>
          <a:p>
            <a:pPr>
              <a:lnSpc>
                <a:spcPct val="100000"/>
              </a:lnSpc>
            </a:pPr>
            <a:r>
              <a:rPr lang="en-ES"/>
              <a:t>Transfer Learning and Fine-tuning</a:t>
            </a:r>
          </a:p>
        </p:txBody>
      </p:sp>
      <p:pic>
        <p:nvPicPr>
          <p:cNvPr id="4" name="Picture 3">
            <a:extLst>
              <a:ext uri="{FF2B5EF4-FFF2-40B4-BE49-F238E27FC236}">
                <a16:creationId xmlns:a16="http://schemas.microsoft.com/office/drawing/2014/main" id="{CBC0F9A4-57E2-0844-90A7-3FD9C6DD1D75}"/>
              </a:ext>
            </a:extLst>
          </p:cNvPr>
          <p:cNvPicPr>
            <a:picLocks noChangeAspect="1"/>
          </p:cNvPicPr>
          <p:nvPr/>
        </p:nvPicPr>
        <p:blipFill rotWithShape="1">
          <a:blip r:embed="rId2"/>
          <a:srcRect r="7251"/>
          <a:stretch/>
        </p:blipFill>
        <p:spPr>
          <a:xfrm>
            <a:off x="198588" y="2175398"/>
            <a:ext cx="7733210" cy="3127592"/>
          </a:xfrm>
          <a:prstGeom prst="rect">
            <a:avLst/>
          </a:prstGeom>
        </p:spPr>
      </p:pic>
      <p:sp>
        <p:nvSpPr>
          <p:cNvPr id="3" name="Rectangle 2">
            <a:extLst>
              <a:ext uri="{FF2B5EF4-FFF2-40B4-BE49-F238E27FC236}">
                <a16:creationId xmlns:a16="http://schemas.microsoft.com/office/drawing/2014/main" id="{066549BE-1FC4-644D-94D9-F8A3FD7551F2}"/>
              </a:ext>
            </a:extLst>
          </p:cNvPr>
          <p:cNvSpPr/>
          <p:nvPr/>
        </p:nvSpPr>
        <p:spPr>
          <a:xfrm>
            <a:off x="1271847" y="5870226"/>
            <a:ext cx="4572000" cy="523220"/>
          </a:xfrm>
          <a:prstGeom prst="rect">
            <a:avLst/>
          </a:prstGeom>
        </p:spPr>
        <p:txBody>
          <a:bodyPr>
            <a:spAutoFit/>
          </a:bodyPr>
          <a:lstStyle/>
          <a:p>
            <a:r>
              <a:rPr lang="en" sz="2800" dirty="0">
                <a:solidFill>
                  <a:srgbClr val="0432FF"/>
                </a:solidFill>
                <a:latin typeface="Arial" panose="020B0604020202020204" pitchFamily="34" charset="0"/>
                <a:cs typeface="Arial" panose="020B0604020202020204" pitchFamily="34" charset="0"/>
              </a:rPr>
              <a:t>Example of Fine-tuning</a:t>
            </a:r>
            <a:endParaRPr lang="en-ES" sz="2800" dirty="0">
              <a:latin typeface="Arial" panose="020B0604020202020204" pitchFamily="34" charset="0"/>
              <a:cs typeface="Arial" panose="020B0604020202020204" pitchFamily="34" charset="0"/>
            </a:endParaRPr>
          </a:p>
        </p:txBody>
      </p:sp>
      <p:sp>
        <p:nvSpPr>
          <p:cNvPr id="6" name="Date Placeholder 5">
            <a:extLst>
              <a:ext uri="{FF2B5EF4-FFF2-40B4-BE49-F238E27FC236}">
                <a16:creationId xmlns:a16="http://schemas.microsoft.com/office/drawing/2014/main" id="{9D837BA2-0D08-214B-9447-BF9E707C6AC2}"/>
              </a:ext>
            </a:extLst>
          </p:cNvPr>
          <p:cNvSpPr>
            <a:spLocks noGrp="1"/>
          </p:cNvSpPr>
          <p:nvPr>
            <p:ph type="dt" idx="10"/>
          </p:nvPr>
        </p:nvSpPr>
        <p:spPr/>
        <p:txBody>
          <a:bodyPr/>
          <a:lstStyle/>
          <a:p>
            <a:fld id="{D4BCD8FE-047F-5E45-A046-FBCFBCE89FA9}" type="datetime10">
              <a:rPr lang="es-ES_tradnl" smtClean="0"/>
              <a:t>00:52</a:t>
            </a:fld>
            <a:endParaRPr lang="es-ES_tradnl"/>
          </a:p>
        </p:txBody>
      </p:sp>
      <p:pic>
        <p:nvPicPr>
          <p:cNvPr id="7" name="Imagen 14" descr="Screen Shot 2015-04-27 at 19.30.52.png">
            <a:extLst>
              <a:ext uri="{FF2B5EF4-FFF2-40B4-BE49-F238E27FC236}">
                <a16:creationId xmlns:a16="http://schemas.microsoft.com/office/drawing/2014/main" id="{6D639C52-AB32-CD4B-BFD2-92D8DCB48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048" y="2518521"/>
            <a:ext cx="1218534" cy="1198880"/>
          </a:xfrm>
          <a:prstGeom prst="rect">
            <a:avLst/>
          </a:prstGeom>
        </p:spPr>
      </p:pic>
      <p:sp>
        <p:nvSpPr>
          <p:cNvPr id="8" name="TextBox 7">
            <a:extLst>
              <a:ext uri="{FF2B5EF4-FFF2-40B4-BE49-F238E27FC236}">
                <a16:creationId xmlns:a16="http://schemas.microsoft.com/office/drawing/2014/main" id="{F7EF6335-6E95-1741-AB6A-37BC631188FF}"/>
              </a:ext>
            </a:extLst>
          </p:cNvPr>
          <p:cNvSpPr txBox="1"/>
          <p:nvPr/>
        </p:nvSpPr>
        <p:spPr>
          <a:xfrm>
            <a:off x="7931798" y="2506080"/>
            <a:ext cx="1099981" cy="1169551"/>
          </a:xfrm>
          <a:prstGeom prst="rect">
            <a:avLst/>
          </a:prstGeom>
          <a:noFill/>
        </p:spPr>
        <p:txBody>
          <a:bodyPr wrap="none" rtlCol="0">
            <a:spAutoFit/>
          </a:bodyPr>
          <a:lstStyle/>
          <a:p>
            <a:r>
              <a:rPr lang="en-GB" dirty="0">
                <a:solidFill>
                  <a:srgbClr val="FF0000"/>
                </a:solidFill>
                <a:latin typeface="Arial" panose="020B0604020202020204" pitchFamily="34" charset="0"/>
                <a:cs typeface="Arial" panose="020B0604020202020204" pitchFamily="34" charset="0"/>
              </a:rPr>
              <a:t>B</a:t>
            </a:r>
            <a:r>
              <a:rPr lang="en-ES" dirty="0">
                <a:solidFill>
                  <a:srgbClr val="FF0000"/>
                </a:solidFill>
                <a:latin typeface="Arial" panose="020B0604020202020204" pitchFamily="34" charset="0"/>
                <a:cs typeface="Arial" panose="020B0604020202020204" pitchFamily="34" charset="0"/>
              </a:rPr>
              <a:t>ubbles</a:t>
            </a:r>
          </a:p>
          <a:p>
            <a:r>
              <a:rPr lang="en-GB" dirty="0">
                <a:latin typeface="Arial" panose="020B0604020202020204" pitchFamily="34" charset="0"/>
                <a:cs typeface="Arial" panose="020B0604020202020204" pitchFamily="34" charset="0"/>
              </a:rPr>
              <a:t>T</a:t>
            </a:r>
            <a:r>
              <a:rPr lang="en-ES" dirty="0">
                <a:latin typeface="Arial" panose="020B0604020202020204" pitchFamily="34" charset="0"/>
                <a:cs typeface="Arial" panose="020B0604020202020204" pitchFamily="34" charset="0"/>
              </a:rPr>
              <a:t>urbids</a:t>
            </a:r>
          </a:p>
          <a:p>
            <a:r>
              <a:rPr lang="en-GB" dirty="0">
                <a:latin typeface="Arial" panose="020B0604020202020204" pitchFamily="34" charset="0"/>
                <a:cs typeface="Arial" panose="020B0604020202020204" pitchFamily="34" charset="0"/>
              </a:rPr>
              <a:t>C</a:t>
            </a:r>
            <a:r>
              <a:rPr lang="en-ES" dirty="0">
                <a:latin typeface="Arial" panose="020B0604020202020204" pitchFamily="34" charset="0"/>
                <a:cs typeface="Arial" panose="020B0604020202020204" pitchFamily="34" charset="0"/>
              </a:rPr>
              <a:t>ontraction</a:t>
            </a:r>
          </a:p>
          <a:p>
            <a:r>
              <a:rPr lang="en-ES" dirty="0">
                <a:latin typeface="Arial" panose="020B0604020202020204" pitchFamily="34" charset="0"/>
                <a:cs typeface="Arial" panose="020B0604020202020204" pitchFamily="34" charset="0"/>
              </a:rPr>
              <a:t>Wall</a:t>
            </a:r>
          </a:p>
          <a:p>
            <a:r>
              <a:rPr lang="en-ES" dirty="0">
                <a:latin typeface="Arial" panose="020B0604020202020204" pitchFamily="34" charset="0"/>
                <a:cs typeface="Arial" panose="020B0604020202020204" pitchFamily="34" charset="0"/>
              </a:rPr>
              <a:t>….</a:t>
            </a:r>
          </a:p>
        </p:txBody>
      </p:sp>
      <p:sp>
        <p:nvSpPr>
          <p:cNvPr id="5" name="Slide Number Placeholder 4">
            <a:extLst>
              <a:ext uri="{FF2B5EF4-FFF2-40B4-BE49-F238E27FC236}">
                <a16:creationId xmlns:a16="http://schemas.microsoft.com/office/drawing/2014/main" id="{FF4C9C22-ED03-3944-9FC5-732FCD59042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a:t>
            </a:fld>
            <a:endParaRPr lang="es-ES"/>
          </a:p>
        </p:txBody>
      </p:sp>
    </p:spTree>
    <p:extLst>
      <p:ext uri="{BB962C8B-B14F-4D97-AF65-F5344CB8AC3E}">
        <p14:creationId xmlns:p14="http://schemas.microsoft.com/office/powerpoint/2010/main" val="1767570933"/>
      </p:ext>
    </p:extLst>
  </p:cSld>
  <p:clrMapOvr>
    <a:masterClrMapping/>
  </p:clrMapOvr>
  <mc:AlternateContent xmlns:mc="http://schemas.openxmlformats.org/markup-compatibility/2006" xmlns:p14="http://schemas.microsoft.com/office/powerpoint/2010/main">
    <mc:Choice Requires="p14">
      <p:transition p14:dur="10" advTm="150466">
        <p:fade/>
      </p:transition>
    </mc:Choice>
    <mc:Fallback xmlns="">
      <p:transition advTm="15046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62"/>
          <p:cNvSpPr txBox="1">
            <a:spLocks noGrp="1"/>
          </p:cNvSpPr>
          <p:nvPr>
            <p:ph type="title"/>
          </p:nvPr>
        </p:nvSpPr>
        <p:spPr>
          <a:xfrm>
            <a:off x="284163" y="393018"/>
            <a:ext cx="8574087" cy="6483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lt1"/>
              </a:buClr>
              <a:buSzPts val="4000"/>
              <a:buFont typeface="Calibri"/>
              <a:buNone/>
            </a:pPr>
            <a:r>
              <a:rPr lang="en-GB" sz="4000"/>
              <a:t>Multi-Task Learning</a:t>
            </a:r>
            <a:endParaRPr sz="4000"/>
          </a:p>
        </p:txBody>
      </p:sp>
      <p:sp>
        <p:nvSpPr>
          <p:cNvPr id="1271" name="Google Shape;1271;p62"/>
          <p:cNvSpPr/>
          <p:nvPr/>
        </p:nvSpPr>
        <p:spPr>
          <a:xfrm>
            <a:off x="927321" y="6347767"/>
            <a:ext cx="800501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a:solidFill>
                  <a:schemeClr val="dk1"/>
                </a:solidFill>
                <a:latin typeface="Calibri"/>
                <a:ea typeface="Calibri"/>
                <a:cs typeface="Calibri"/>
                <a:sym typeface="Calibri"/>
              </a:rPr>
              <a:t>Pan, S. J., &amp; Yang, Q. (2009). A survey on transfer learning. IEEE Trans. KDE, 22(10), 1345-1359</a:t>
            </a:r>
            <a:endParaRPr sz="1600">
              <a:solidFill>
                <a:schemeClr val="dk1"/>
              </a:solidFill>
              <a:latin typeface="Calibri"/>
              <a:ea typeface="Calibri"/>
              <a:cs typeface="Calibri"/>
              <a:sym typeface="Calibri"/>
            </a:endParaRPr>
          </a:p>
        </p:txBody>
      </p:sp>
      <p:sp>
        <p:nvSpPr>
          <p:cNvPr id="1272" name="Google Shape;1272;p62"/>
          <p:cNvSpPr txBox="1">
            <a:spLocks noGrp="1"/>
          </p:cNvSpPr>
          <p:nvPr>
            <p:ph type="body" idx="1"/>
          </p:nvPr>
        </p:nvSpPr>
        <p:spPr>
          <a:xfrm>
            <a:off x="284163" y="1191840"/>
            <a:ext cx="8538018" cy="5132640"/>
          </a:xfrm>
          <a:prstGeom prst="rect">
            <a:avLst/>
          </a:prstGeom>
          <a:noFill/>
          <a:ln>
            <a:noFill/>
          </a:ln>
        </p:spPr>
        <p:txBody>
          <a:bodyPr spcFirstLastPara="1" wrap="square" lIns="91425" tIns="45700" rIns="91425" bIns="45700" anchor="t" anchorCtr="0">
            <a:normAutofit fontScale="92500"/>
          </a:bodyPr>
          <a:lstStyle/>
          <a:p>
            <a:pPr marL="454025" lvl="0" indent="-454025" algn="l" rtl="0">
              <a:spcBef>
                <a:spcPts val="0"/>
              </a:spcBef>
              <a:spcAft>
                <a:spcPts val="0"/>
              </a:spcAft>
              <a:buSzPct val="90000"/>
              <a:buChar char="🡽"/>
            </a:pPr>
            <a:r>
              <a:rPr lang="en-GB">
                <a:solidFill>
                  <a:srgbClr val="FF0000"/>
                </a:solidFill>
              </a:rPr>
              <a:t>Input</a:t>
            </a:r>
            <a:r>
              <a:rPr lang="en-GB">
                <a:solidFill>
                  <a:srgbClr val="0000FF"/>
                </a:solidFill>
              </a:rPr>
              <a:t>: </a:t>
            </a:r>
            <a:r>
              <a:rPr lang="en-GB">
                <a:solidFill>
                  <a:schemeClr val="dk1"/>
                </a:solidFill>
              </a:rPr>
              <a:t>A lot of labeled data in a source domain and the target domain that coincide.</a:t>
            </a:r>
            <a:endParaRPr>
              <a:solidFill>
                <a:schemeClr val="dk1"/>
              </a:solidFill>
            </a:endParaRPr>
          </a:p>
          <a:p>
            <a:pPr marL="454025" lvl="0" indent="-327151" algn="l" rtl="0">
              <a:spcBef>
                <a:spcPts val="2000"/>
              </a:spcBef>
              <a:spcAft>
                <a:spcPts val="0"/>
              </a:spcAft>
              <a:buSzPct val="90000"/>
              <a:buNone/>
            </a:pPr>
            <a:endParaRPr/>
          </a:p>
          <a:p>
            <a:pPr marL="454025" lvl="0" indent="-454025" algn="l" rtl="0">
              <a:spcBef>
                <a:spcPts val="2000"/>
              </a:spcBef>
              <a:spcAft>
                <a:spcPts val="0"/>
              </a:spcAft>
              <a:buSzPct val="90000"/>
              <a:buChar char="🡽"/>
            </a:pPr>
            <a:r>
              <a:rPr lang="en-GB">
                <a:solidFill>
                  <a:srgbClr val="FF0000"/>
                </a:solidFill>
              </a:rPr>
              <a:t>Goal</a:t>
            </a:r>
            <a:r>
              <a:rPr lang="en-GB">
                <a:solidFill>
                  <a:srgbClr val="0000FF"/>
                </a:solidFill>
              </a:rPr>
              <a:t>: </a:t>
            </a:r>
            <a:r>
              <a:rPr lang="en-GB">
                <a:solidFill>
                  <a:schemeClr val="dk1"/>
                </a:solidFill>
              </a:rPr>
              <a:t>Classifying the target and source domain data simultaneously .</a:t>
            </a:r>
            <a:endParaRPr/>
          </a:p>
          <a:p>
            <a:pPr marL="454025" lvl="0" indent="-327151" algn="l" rtl="0">
              <a:spcBef>
                <a:spcPts val="2000"/>
              </a:spcBef>
              <a:spcAft>
                <a:spcPts val="0"/>
              </a:spcAft>
              <a:buSzPct val="90000"/>
              <a:buNone/>
            </a:pPr>
            <a:endParaRPr>
              <a:solidFill>
                <a:srgbClr val="0000FF"/>
              </a:solidFill>
            </a:endParaRPr>
          </a:p>
          <a:p>
            <a:pPr marL="454025" lvl="0" indent="-454025" algn="l" rtl="0">
              <a:spcBef>
                <a:spcPts val="2000"/>
              </a:spcBef>
              <a:spcAft>
                <a:spcPts val="0"/>
              </a:spcAft>
              <a:buSzPct val="90000"/>
              <a:buChar char="🡽"/>
            </a:pPr>
            <a:r>
              <a:rPr lang="en-GB">
                <a:solidFill>
                  <a:srgbClr val="FF0000"/>
                </a:solidFill>
              </a:rPr>
              <a:t>Assumption: </a:t>
            </a:r>
            <a:r>
              <a:rPr lang="en-GB">
                <a:solidFill>
                  <a:schemeClr val="dk1"/>
                </a:solidFill>
              </a:rPr>
              <a:t>The source domain and target domain data share some common features, which can help classifying sharing knowledge.</a:t>
            </a:r>
            <a:endParaRPr/>
          </a:p>
          <a:p>
            <a:pPr marL="454025" lvl="0" indent="-327151" algn="l" rtl="0">
              <a:spcBef>
                <a:spcPts val="2000"/>
              </a:spcBef>
              <a:spcAft>
                <a:spcPts val="0"/>
              </a:spcAft>
              <a:buSzPct val="90000"/>
              <a:buNone/>
            </a:pPr>
            <a:endParaRPr>
              <a:solidFill>
                <a:srgbClr val="0000FF"/>
              </a:solidFill>
            </a:endParaRPr>
          </a:p>
          <a:p>
            <a:pPr marL="454025" lvl="0" indent="-454025" algn="l" rtl="0">
              <a:spcBef>
                <a:spcPts val="2000"/>
              </a:spcBef>
              <a:spcAft>
                <a:spcPts val="0"/>
              </a:spcAft>
              <a:buSzPct val="90000"/>
              <a:buChar char="🡽"/>
            </a:pPr>
            <a:r>
              <a:rPr lang="en-GB">
                <a:solidFill>
                  <a:srgbClr val="FF0000"/>
                </a:solidFill>
              </a:rPr>
              <a:t>Main Idea: </a:t>
            </a:r>
            <a:r>
              <a:rPr lang="en-GB">
                <a:solidFill>
                  <a:schemeClr val="dk1"/>
                </a:solidFill>
              </a:rPr>
              <a:t>To train simultaneously both tasks.</a:t>
            </a:r>
            <a:endParaRPr/>
          </a:p>
        </p:txBody>
      </p:sp>
      <p:sp>
        <p:nvSpPr>
          <p:cNvPr id="1273" name="Google Shape;1273;p62"/>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
        <p:nvSpPr>
          <p:cNvPr id="1274" name="Google Shape;1274;p62"/>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3"/>
          <p:cNvSpPr txBox="1">
            <a:spLocks noGrp="1"/>
          </p:cNvSpPr>
          <p:nvPr>
            <p:ph type="title"/>
          </p:nvPr>
        </p:nvSpPr>
        <p:spPr>
          <a:xfrm>
            <a:off x="284163" y="393018"/>
            <a:ext cx="8574087" cy="6483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lt1"/>
              </a:buClr>
              <a:buSzPts val="4000"/>
              <a:buFont typeface="Calibri"/>
              <a:buNone/>
            </a:pPr>
            <a:r>
              <a:rPr lang="en-GB" sz="4000"/>
              <a:t>Multi-Task Learning</a:t>
            </a:r>
            <a:endParaRPr sz="4000"/>
          </a:p>
        </p:txBody>
      </p:sp>
      <p:pic>
        <p:nvPicPr>
          <p:cNvPr id="1280" name="Google Shape;1280;p63"/>
          <p:cNvPicPr preferRelativeResize="0"/>
          <p:nvPr/>
        </p:nvPicPr>
        <p:blipFill rotWithShape="1">
          <a:blip r:embed="rId3">
            <a:alphaModFix/>
          </a:blip>
          <a:srcRect/>
          <a:stretch/>
        </p:blipFill>
        <p:spPr>
          <a:xfrm>
            <a:off x="1442593" y="1647659"/>
            <a:ext cx="6226253" cy="4204110"/>
          </a:xfrm>
          <a:prstGeom prst="rect">
            <a:avLst/>
          </a:prstGeom>
          <a:noFill/>
          <a:ln>
            <a:noFill/>
          </a:ln>
        </p:spPr>
      </p:pic>
      <p:sp>
        <p:nvSpPr>
          <p:cNvPr id="1281" name="Google Shape;1281;p63"/>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
        <p:nvSpPr>
          <p:cNvPr id="1282" name="Google Shape;1282;p63"/>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0"/>
                                        </p:tgtEl>
                                        <p:attrNameLst>
                                          <p:attrName>style.visibility</p:attrName>
                                        </p:attrNameLst>
                                      </p:cBhvr>
                                      <p:to>
                                        <p:strVal val="visible"/>
                                      </p:to>
                                    </p:set>
                                    <p:animEffect transition="in" filter="fade">
                                      <p:cBhvr>
                                        <p:cTn id="7" dur="1000"/>
                                        <p:tgtEl>
                                          <p:spTgt spid="1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64"/>
          <p:cNvSpPr txBox="1">
            <a:spLocks noGrp="1"/>
          </p:cNvSpPr>
          <p:nvPr>
            <p:ph type="title"/>
          </p:nvPr>
        </p:nvSpPr>
        <p:spPr>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MTF possible architectures</a:t>
            </a:r>
            <a:endParaRPr/>
          </a:p>
        </p:txBody>
      </p:sp>
      <p:sp>
        <p:nvSpPr>
          <p:cNvPr id="1291" name="Google Shape;1291;p6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
        <p:nvSpPr>
          <p:cNvPr id="1292" name="Google Shape;1292;p6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32</a:t>
            </a:fld>
            <a:endParaRPr/>
          </a:p>
        </p:txBody>
      </p:sp>
      <p:pic>
        <p:nvPicPr>
          <p:cNvPr id="1288" name="Google Shape;1288;p64" descr="Screen Shot 2018-01-10 at 07.32.43.png"/>
          <p:cNvPicPr preferRelativeResize="0"/>
          <p:nvPr/>
        </p:nvPicPr>
        <p:blipFill rotWithShape="1">
          <a:blip r:embed="rId3">
            <a:alphaModFix/>
          </a:blip>
          <a:srcRect/>
          <a:stretch/>
        </p:blipFill>
        <p:spPr>
          <a:xfrm>
            <a:off x="179512" y="1654917"/>
            <a:ext cx="8783960" cy="1887899"/>
          </a:xfrm>
          <a:prstGeom prst="rect">
            <a:avLst/>
          </a:prstGeom>
          <a:noFill/>
          <a:ln>
            <a:noFill/>
          </a:ln>
        </p:spPr>
      </p:pic>
      <p:pic>
        <p:nvPicPr>
          <p:cNvPr id="1289" name="Google Shape;1289;p64" descr="Screen Shot 2018-01-10 at 07.32.57.png"/>
          <p:cNvPicPr preferRelativeResize="0"/>
          <p:nvPr/>
        </p:nvPicPr>
        <p:blipFill rotWithShape="1">
          <a:blip r:embed="rId4">
            <a:alphaModFix/>
          </a:blip>
          <a:srcRect/>
          <a:stretch/>
        </p:blipFill>
        <p:spPr>
          <a:xfrm>
            <a:off x="179512" y="3789040"/>
            <a:ext cx="8784976" cy="2163536"/>
          </a:xfrm>
          <a:prstGeom prst="rect">
            <a:avLst/>
          </a:prstGeom>
          <a:noFill/>
          <a:ln>
            <a:noFill/>
          </a:ln>
        </p:spPr>
      </p:pic>
      <p:sp>
        <p:nvSpPr>
          <p:cNvPr id="1290" name="Google Shape;1290;p64"/>
          <p:cNvSpPr/>
          <p:nvPr/>
        </p:nvSpPr>
        <p:spPr>
          <a:xfrm>
            <a:off x="395536" y="6286501"/>
            <a:ext cx="874846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7F7F7F"/>
                </a:solidFill>
                <a:latin typeface="Calibri"/>
                <a:ea typeface="Calibri"/>
                <a:cs typeface="Calibri"/>
                <a:sym typeface="Calibri"/>
              </a:rPr>
              <a:t>I. Misra, A. Shrivastava A. Gupta, M. Hebert, “Cross-stitch Networks for Multi-task Learning”, CVPR’2016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65"/>
          <p:cNvSpPr/>
          <p:nvPr/>
        </p:nvSpPr>
        <p:spPr>
          <a:xfrm>
            <a:off x="6480180" y="3589477"/>
            <a:ext cx="2376264" cy="1009531"/>
          </a:xfrm>
          <a:prstGeom prst="roundRect">
            <a:avLst>
              <a:gd name="adj" fmla="val 16667"/>
            </a:avLst>
          </a:prstGeom>
          <a:solidFill>
            <a:srgbClr val="9EB9E1"/>
          </a:solidFill>
          <a:ln w="9525" cap="flat" cmpd="sng">
            <a:solidFill>
              <a:srgbClr val="5A72B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1298" name="Google Shape;1298;p65"/>
          <p:cNvSpPr txBox="1">
            <a:spLocks noGrp="1"/>
          </p:cNvSpPr>
          <p:nvPr>
            <p:ph type="title"/>
          </p:nvPr>
        </p:nvSpPr>
        <p:spPr>
          <a:xfrm>
            <a:off x="0" y="721977"/>
            <a:ext cx="9144000" cy="766004"/>
          </a:xfrm>
          <a:prstGeom prst="rect">
            <a:avLst/>
          </a:prstGeom>
          <a:noFill/>
          <a:ln>
            <a:noFill/>
          </a:ln>
        </p:spPr>
        <p:txBody>
          <a:bodyPr spcFirstLastPara="1" wrap="square" lIns="91425" tIns="45700" rIns="91425" bIns="45700" anchor="b" anchorCtr="0">
            <a:noAutofit/>
          </a:bodyPr>
          <a:lstStyle/>
          <a:p>
            <a:pPr marL="0" lvl="0" indent="0" algn="ctr" rtl="0">
              <a:lnSpc>
                <a:spcPct val="107407"/>
              </a:lnSpc>
              <a:spcBef>
                <a:spcPts val="0"/>
              </a:spcBef>
              <a:spcAft>
                <a:spcPts val="0"/>
              </a:spcAft>
              <a:buClr>
                <a:srgbClr val="9837D2"/>
              </a:buClr>
              <a:buSzPts val="5400"/>
              <a:buFont typeface="Calibri"/>
              <a:buNone/>
            </a:pPr>
            <a:r>
              <a:rPr lang="en-GB"/>
              <a:t>Loss function in the MTL</a:t>
            </a:r>
            <a:endParaRPr/>
          </a:p>
        </p:txBody>
      </p:sp>
      <p:sp>
        <p:nvSpPr>
          <p:cNvPr id="1299" name="Google Shape;1299;p65"/>
          <p:cNvSpPr txBox="1">
            <a:spLocks noGrp="1"/>
          </p:cNvSpPr>
          <p:nvPr>
            <p:ph type="dt" idx="10"/>
          </p:nvPr>
        </p:nvSpPr>
        <p:spPr>
          <a:xfrm>
            <a:off x="6363347" y="6356350"/>
            <a:ext cx="2085975" cy="365125"/>
          </a:xfrm>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Clr>
                <a:srgbClr val="A5A5A5"/>
              </a:buClr>
              <a:buSzPts val="1100"/>
              <a:buFont typeface="Calibri"/>
              <a:buNone/>
            </a:pPr>
            <a:r>
              <a:rPr lang="en-GB"/>
              <a:t>10:33</a:t>
            </a:r>
            <a:endParaRPr/>
          </a:p>
        </p:txBody>
      </p:sp>
      <p:pic>
        <p:nvPicPr>
          <p:cNvPr id="1300" name="Google Shape;1300;p65"/>
          <p:cNvPicPr preferRelativeResize="0"/>
          <p:nvPr/>
        </p:nvPicPr>
        <p:blipFill rotWithShape="1">
          <a:blip r:embed="rId3">
            <a:alphaModFix/>
          </a:blip>
          <a:srcRect/>
          <a:stretch/>
        </p:blipFill>
        <p:spPr>
          <a:xfrm>
            <a:off x="6787135" y="3638590"/>
            <a:ext cx="1904276" cy="960418"/>
          </a:xfrm>
          <a:prstGeom prst="rect">
            <a:avLst/>
          </a:prstGeom>
          <a:noFill/>
          <a:ln>
            <a:noFill/>
          </a:ln>
        </p:spPr>
      </p:pic>
      <p:pic>
        <p:nvPicPr>
          <p:cNvPr id="1301" name="Google Shape;1301;p65" descr="mtf.png"/>
          <p:cNvPicPr preferRelativeResize="0"/>
          <p:nvPr/>
        </p:nvPicPr>
        <p:blipFill rotWithShape="1">
          <a:blip r:embed="rId4">
            <a:alphaModFix/>
          </a:blip>
          <a:srcRect/>
          <a:stretch/>
        </p:blipFill>
        <p:spPr>
          <a:xfrm>
            <a:off x="286236" y="2366652"/>
            <a:ext cx="5388496" cy="3455179"/>
          </a:xfrm>
          <a:prstGeom prst="rect">
            <a:avLst/>
          </a:prstGeom>
          <a:noFill/>
          <a:ln>
            <a:noFill/>
          </a:ln>
        </p:spPr>
      </p:pic>
      <p:sp>
        <p:nvSpPr>
          <p:cNvPr id="1302" name="Google Shape;1302;p65"/>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66"/>
          <p:cNvSpPr txBox="1"/>
          <p:nvPr/>
        </p:nvSpPr>
        <p:spPr>
          <a:xfrm>
            <a:off x="471960" y="1595970"/>
            <a:ext cx="8221680" cy="767520"/>
          </a:xfrm>
          <a:prstGeom prst="rect">
            <a:avLst/>
          </a:prstGeom>
          <a:noFill/>
          <a:ln>
            <a:noFill/>
          </a:ln>
        </p:spPr>
        <p:txBody>
          <a:bodyPr spcFirstLastPara="1" wrap="square" lIns="91425" tIns="91425" rIns="91425" bIns="91425" anchor="b" anchorCtr="0">
            <a:noAutofit/>
          </a:bodyPr>
          <a:lstStyle/>
          <a:p>
            <a:pPr marL="0" marR="0" lvl="0" indent="0" algn="ctr" rtl="0">
              <a:lnSpc>
                <a:spcPct val="107407"/>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09" name="Google Shape;1309;p66"/>
          <p:cNvSpPr txBox="1"/>
          <p:nvPr/>
        </p:nvSpPr>
        <p:spPr>
          <a:xfrm>
            <a:off x="450360" y="2074140"/>
            <a:ext cx="8520120" cy="2709720"/>
          </a:xfrm>
          <a:prstGeom prst="rect">
            <a:avLst/>
          </a:prstGeom>
          <a:noFill/>
          <a:ln>
            <a:noFill/>
          </a:ln>
        </p:spPr>
        <p:txBody>
          <a:bodyPr spcFirstLastPara="1" wrap="square" lIns="91425" tIns="91425" rIns="91425" bIns="91425" anchor="t" anchorCtr="0">
            <a:noAutofit/>
          </a:bodyPr>
          <a:lstStyle/>
          <a:p>
            <a:pPr marL="457200" marR="0" lvl="0" indent="-342720" algn="l" rtl="0">
              <a:spcBef>
                <a:spcPts val="0"/>
              </a:spcBef>
              <a:spcAft>
                <a:spcPts val="0"/>
              </a:spcAft>
              <a:buClr>
                <a:srgbClr val="737373"/>
              </a:buClr>
              <a:buSzPts val="2000"/>
              <a:buFont typeface="Roboto"/>
              <a:buChar char="●"/>
            </a:pPr>
            <a:r>
              <a:rPr lang="en-GB" sz="2800">
                <a:solidFill>
                  <a:schemeClr val="dk1"/>
                </a:solidFill>
                <a:latin typeface="Calibri"/>
                <a:ea typeface="Calibri"/>
                <a:cs typeface="Calibri"/>
                <a:sym typeface="Calibri"/>
              </a:rPr>
              <a:t>Weighted uniformly the losses.</a:t>
            </a:r>
            <a:endParaRPr sz="2400">
              <a:solidFill>
                <a:schemeClr val="dk1"/>
              </a:solidFill>
              <a:latin typeface="Calibri"/>
              <a:ea typeface="Calibri"/>
              <a:cs typeface="Calibri"/>
              <a:sym typeface="Calibri"/>
            </a:endParaRPr>
          </a:p>
          <a:p>
            <a:pPr marL="457200" marR="0" lvl="0" indent="-241120" algn="l" rtl="0">
              <a:spcBef>
                <a:spcPts val="0"/>
              </a:spcBef>
              <a:spcAft>
                <a:spcPts val="0"/>
              </a:spcAft>
              <a:buClr>
                <a:srgbClr val="737373"/>
              </a:buClr>
              <a:buSzPts val="1600"/>
              <a:buFont typeface="Roboto"/>
              <a:buNone/>
            </a:pPr>
            <a:endParaRPr sz="2000">
              <a:solidFill>
                <a:schemeClr val="dk1"/>
              </a:solidFill>
              <a:latin typeface="Calibri"/>
              <a:ea typeface="Calibri"/>
              <a:cs typeface="Calibri"/>
              <a:sym typeface="Calibri"/>
            </a:endParaRPr>
          </a:p>
          <a:p>
            <a:pPr marL="457200" marR="0" lvl="0" indent="-342720" algn="l" rtl="0">
              <a:spcBef>
                <a:spcPts val="0"/>
              </a:spcBef>
              <a:spcAft>
                <a:spcPts val="0"/>
              </a:spcAft>
              <a:buClr>
                <a:srgbClr val="737373"/>
              </a:buClr>
              <a:buSzPts val="2000"/>
              <a:buFont typeface="Roboto"/>
              <a:buChar char="●"/>
            </a:pPr>
            <a:r>
              <a:rPr lang="en-GB" sz="2800">
                <a:solidFill>
                  <a:schemeClr val="dk1"/>
                </a:solidFill>
                <a:latin typeface="Calibri"/>
                <a:ea typeface="Calibri"/>
                <a:cs typeface="Calibri"/>
                <a:sym typeface="Calibri"/>
              </a:rPr>
              <a:t>Manually tuned the losses.</a:t>
            </a:r>
            <a:endParaRPr sz="2000">
              <a:solidFill>
                <a:schemeClr val="dk1"/>
              </a:solidFill>
              <a:latin typeface="Calibri"/>
              <a:ea typeface="Calibri"/>
              <a:cs typeface="Calibri"/>
              <a:sym typeface="Calibri"/>
            </a:endParaRPr>
          </a:p>
          <a:p>
            <a:pPr marL="457200" marR="0" lvl="0" indent="-215720" algn="l" rtl="0">
              <a:spcBef>
                <a:spcPts val="0"/>
              </a:spcBef>
              <a:spcAft>
                <a:spcPts val="0"/>
              </a:spcAft>
              <a:buClr>
                <a:srgbClr val="737373"/>
              </a:buClr>
              <a:buSzPts val="2000"/>
              <a:buFont typeface="Roboto"/>
              <a:buNone/>
            </a:pPr>
            <a:endParaRPr sz="2800">
              <a:solidFill>
                <a:schemeClr val="dk1"/>
              </a:solidFill>
              <a:latin typeface="Calibri"/>
              <a:ea typeface="Calibri"/>
              <a:cs typeface="Calibri"/>
              <a:sym typeface="Calibri"/>
            </a:endParaRPr>
          </a:p>
          <a:p>
            <a:pPr marL="457200" marR="0" lvl="0" indent="-342720" algn="l" rtl="0">
              <a:spcBef>
                <a:spcPts val="0"/>
              </a:spcBef>
              <a:spcAft>
                <a:spcPts val="0"/>
              </a:spcAft>
              <a:buClr>
                <a:srgbClr val="737373"/>
              </a:buClr>
              <a:buSzPts val="2000"/>
              <a:buFont typeface="Roboto"/>
              <a:buChar char="●"/>
            </a:pPr>
            <a:r>
              <a:rPr lang="en-GB" sz="2800">
                <a:solidFill>
                  <a:schemeClr val="dk1"/>
                </a:solidFill>
                <a:latin typeface="Calibri"/>
                <a:ea typeface="Calibri"/>
                <a:cs typeface="Calibri"/>
                <a:sym typeface="Calibri"/>
              </a:rPr>
              <a:t>Dynamic weighted of the losses.</a:t>
            </a:r>
            <a:endParaRPr sz="2400">
              <a:solidFill>
                <a:schemeClr val="dk1"/>
              </a:solidFill>
              <a:latin typeface="Calibri"/>
              <a:ea typeface="Calibri"/>
              <a:cs typeface="Calibri"/>
              <a:sym typeface="Calibri"/>
            </a:endParaRPr>
          </a:p>
          <a:p>
            <a:pPr marL="457200" marR="0" lvl="0" indent="-241120" algn="l" rtl="0">
              <a:spcBef>
                <a:spcPts val="0"/>
              </a:spcBef>
              <a:spcAft>
                <a:spcPts val="0"/>
              </a:spcAft>
              <a:buClr>
                <a:srgbClr val="737373"/>
              </a:buClr>
              <a:buSzPts val="1600"/>
              <a:buFont typeface="Roboto"/>
              <a:buNone/>
            </a:pPr>
            <a:endParaRPr sz="2000">
              <a:solidFill>
                <a:schemeClr val="dk1"/>
              </a:solidFill>
              <a:latin typeface="Calibri"/>
              <a:ea typeface="Calibri"/>
              <a:cs typeface="Calibri"/>
              <a:sym typeface="Calibri"/>
            </a:endParaRPr>
          </a:p>
          <a:p>
            <a:pPr marL="914400" marR="0" lvl="1" indent="-317160" algn="l" rtl="0">
              <a:spcBef>
                <a:spcPts val="0"/>
              </a:spcBef>
              <a:spcAft>
                <a:spcPts val="0"/>
              </a:spcAft>
              <a:buClr>
                <a:srgbClr val="737373"/>
              </a:buClr>
              <a:buSzPts val="1600"/>
              <a:buFont typeface="Roboto"/>
              <a:buChar char="○"/>
            </a:pPr>
            <a:r>
              <a:rPr lang="en-GB" sz="2000" b="0" i="0" u="none" strike="noStrike" cap="none">
                <a:solidFill>
                  <a:schemeClr val="dk1"/>
                </a:solidFill>
                <a:latin typeface="Calibri"/>
                <a:ea typeface="Calibri"/>
                <a:cs typeface="Calibri"/>
                <a:sym typeface="Calibri"/>
              </a:rPr>
              <a:t>The main task is fixed and weights are learned for each side-task ([1]).</a:t>
            </a:r>
            <a:endParaRPr sz="2000" b="0" i="0" u="none" strike="noStrike" cap="none">
              <a:solidFill>
                <a:schemeClr val="dk1"/>
              </a:solidFill>
              <a:latin typeface="Calibri"/>
              <a:ea typeface="Calibri"/>
              <a:cs typeface="Calibri"/>
              <a:sym typeface="Calibri"/>
            </a:endParaRPr>
          </a:p>
          <a:p>
            <a:pPr marL="914400" marR="0" lvl="1" indent="-317160" algn="l" rtl="0">
              <a:spcBef>
                <a:spcPts val="0"/>
              </a:spcBef>
              <a:spcAft>
                <a:spcPts val="0"/>
              </a:spcAft>
              <a:buClr>
                <a:srgbClr val="737373"/>
              </a:buClr>
              <a:buSzPts val="1600"/>
              <a:buFont typeface="Roboto"/>
              <a:buChar char="○"/>
            </a:pPr>
            <a:r>
              <a:rPr lang="en-GB" sz="2000" b="0" i="0" u="none" strike="noStrike" cap="none">
                <a:solidFill>
                  <a:schemeClr val="dk1"/>
                </a:solidFill>
                <a:latin typeface="Calibri"/>
                <a:ea typeface="Calibri"/>
                <a:cs typeface="Calibri"/>
                <a:sym typeface="Calibri"/>
              </a:rPr>
              <a:t>Weight the tasks according to the homoscedastic uncertainty ([2]).</a:t>
            </a:r>
            <a:endParaRPr sz="2000" b="0" i="0" u="none" strike="noStrike" cap="none">
              <a:solidFill>
                <a:schemeClr val="dk1"/>
              </a:solidFill>
              <a:latin typeface="Calibri"/>
              <a:ea typeface="Calibri"/>
              <a:cs typeface="Calibri"/>
              <a:sym typeface="Calibri"/>
            </a:endParaRPr>
          </a:p>
        </p:txBody>
      </p:sp>
      <p:sp>
        <p:nvSpPr>
          <p:cNvPr id="1310" name="Google Shape;1310;p66"/>
          <p:cNvSpPr txBox="1"/>
          <p:nvPr/>
        </p:nvSpPr>
        <p:spPr>
          <a:xfrm>
            <a:off x="322740" y="5899050"/>
            <a:ext cx="8520120" cy="4953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737373"/>
              </a:buClr>
              <a:buSzPts val="1100"/>
              <a:buFont typeface="Calibri"/>
              <a:buNone/>
            </a:pPr>
            <a:r>
              <a:rPr lang="en-GB" sz="1100">
                <a:solidFill>
                  <a:srgbClr val="737373"/>
                </a:solidFill>
                <a:latin typeface="Calibri"/>
                <a:ea typeface="Calibri"/>
                <a:cs typeface="Calibri"/>
                <a:sym typeface="Calibri"/>
              </a:rPr>
              <a:t>[1] X. Yin and X. Liu. Multi-task convolutional neural network for face recognition.</a:t>
            </a:r>
            <a:endParaRPr sz="140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737373"/>
              </a:buClr>
              <a:buSzPts val="1100"/>
              <a:buFont typeface="Calibri"/>
              <a:buNone/>
            </a:pPr>
            <a:r>
              <a:rPr lang="en-GB" sz="1100">
                <a:solidFill>
                  <a:srgbClr val="737373"/>
                </a:solidFill>
                <a:latin typeface="Calibri"/>
                <a:ea typeface="Calibri"/>
                <a:cs typeface="Calibri"/>
                <a:sym typeface="Calibri"/>
              </a:rPr>
              <a:t>[2] A. Kendall, Y. Gal, and R. Cipolla. Multi-task learning using uncertainty to weigh losses for scene geometry and semantics.</a:t>
            </a:r>
            <a:endParaRPr sz="140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40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sz="1400">
              <a:solidFill>
                <a:srgbClr val="000000"/>
              </a:solidFill>
              <a:latin typeface="Calibri"/>
              <a:ea typeface="Calibri"/>
              <a:cs typeface="Calibri"/>
              <a:sym typeface="Calibri"/>
            </a:endParaRPr>
          </a:p>
        </p:txBody>
      </p:sp>
      <p:sp>
        <p:nvSpPr>
          <p:cNvPr id="1311" name="Google Shape;1311;p66"/>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Autofit/>
          </a:bodyPr>
          <a:lstStyle/>
          <a:p>
            <a:pPr marL="0" lvl="0" indent="0" algn="r" rtl="0">
              <a:spcBef>
                <a:spcPts val="0"/>
              </a:spcBef>
              <a:spcAft>
                <a:spcPts val="0"/>
              </a:spcAft>
              <a:buClr>
                <a:schemeClr val="lt1"/>
              </a:buClr>
              <a:buSzPts val="3600"/>
              <a:buFont typeface="Calibri"/>
              <a:buNone/>
            </a:pPr>
            <a:r>
              <a:rPr lang="en-GB" sz="3600" b="1">
                <a:latin typeface="Calibri"/>
                <a:ea typeface="Calibri"/>
                <a:cs typeface="Calibri"/>
                <a:sym typeface="Calibri"/>
              </a:rPr>
              <a:t>How to define the importance of each task?</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67"/>
          <p:cNvSpPr txBox="1">
            <a:spLocks noGrp="1"/>
          </p:cNvSpPr>
          <p:nvPr>
            <p:ph type="title"/>
          </p:nvPr>
        </p:nvSpPr>
        <p:spPr>
          <a:xfrm>
            <a:off x="676350" y="610578"/>
            <a:ext cx="7886700" cy="994172"/>
          </a:xfrm>
          <a:prstGeom prst="rect">
            <a:avLst/>
          </a:prstGeom>
          <a:solidFill>
            <a:srgbClr val="262626">
              <a:alpha val="69803"/>
            </a:srgbClr>
          </a:solid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lt1"/>
              </a:buClr>
              <a:buSzPts val="4200"/>
              <a:buFont typeface="Calibri"/>
              <a:buNone/>
            </a:pPr>
            <a:r>
              <a:rPr lang="en-GB" dirty="0"/>
              <a:t>Example: Food datasets</a:t>
            </a:r>
            <a:endParaRPr dirty="0"/>
          </a:p>
        </p:txBody>
      </p:sp>
      <p:sp>
        <p:nvSpPr>
          <p:cNvPr id="1318" name="Google Shape;1318;p67"/>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pic>
        <p:nvPicPr>
          <p:cNvPr id="1319" name="Google Shape;1319;p67" descr="A screenshot of a menu&#10;&#10;Description automatically generated with medium confidence"/>
          <p:cNvPicPr preferRelativeResize="0"/>
          <p:nvPr/>
        </p:nvPicPr>
        <p:blipFill rotWithShape="1">
          <a:blip r:embed="rId3">
            <a:alphaModFix/>
          </a:blip>
          <a:srcRect/>
          <a:stretch/>
        </p:blipFill>
        <p:spPr>
          <a:xfrm>
            <a:off x="1423197" y="2180388"/>
            <a:ext cx="5865887" cy="363053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320" name="Google Shape;1320;p67"/>
          <p:cNvSpPr/>
          <p:nvPr/>
        </p:nvSpPr>
        <p:spPr>
          <a:xfrm>
            <a:off x="1346997" y="6129255"/>
            <a:ext cx="758153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0070C0"/>
                </a:solidFill>
                <a:latin typeface="Calibri"/>
                <a:ea typeface="Calibri"/>
                <a:cs typeface="Calibri"/>
                <a:sym typeface="Calibri"/>
              </a:rPr>
              <a:t> LargeFineFoodAI dataset 1,000 fine-grained food categories and over 50,000 images.</a:t>
            </a:r>
            <a:endParaRPr sz="1400">
              <a:solidFill>
                <a:srgbClr val="0070C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68"/>
          <p:cNvSpPr txBox="1">
            <a:spLocks noGrp="1"/>
          </p:cNvSpPr>
          <p:nvPr>
            <p:ph type="title"/>
          </p:nvPr>
        </p:nvSpPr>
        <p:spPr>
          <a:xfrm>
            <a:off x="-53765" y="356916"/>
            <a:ext cx="9144000" cy="1086805"/>
          </a:xfrm>
          <a:prstGeom prst="rect">
            <a:avLst/>
          </a:prstGeom>
          <a:noFill/>
          <a:ln>
            <a:noFill/>
          </a:ln>
        </p:spPr>
        <p:txBody>
          <a:bodyPr spcFirstLastPara="1" wrap="square" lIns="91425" tIns="91425" rIns="91425" bIns="91425" anchor="b" anchorCtr="0">
            <a:noAutofit/>
          </a:bodyPr>
          <a:lstStyle/>
          <a:p>
            <a:pPr marL="0" lvl="0" indent="0" algn="ctr" rtl="0">
              <a:lnSpc>
                <a:spcPct val="120833"/>
              </a:lnSpc>
              <a:spcBef>
                <a:spcPts val="0"/>
              </a:spcBef>
              <a:spcAft>
                <a:spcPts val="0"/>
              </a:spcAft>
              <a:buClr>
                <a:srgbClr val="9837D2"/>
              </a:buClr>
              <a:buSzPts val="4800"/>
              <a:buFont typeface="Calibri"/>
              <a:buNone/>
            </a:pPr>
            <a:r>
              <a:rPr lang="en-GB" sz="4800"/>
              <a:t>Food ingredients recognition</a:t>
            </a:r>
            <a:endParaRPr sz="4800"/>
          </a:p>
        </p:txBody>
      </p:sp>
      <p:sp>
        <p:nvSpPr>
          <p:cNvPr id="1326" name="Google Shape;1326;p68"/>
          <p:cNvSpPr txBox="1">
            <a:spLocks noGrp="1"/>
          </p:cNvSpPr>
          <p:nvPr>
            <p:ph type="dt" idx="10"/>
          </p:nvPr>
        </p:nvSpPr>
        <p:spPr>
          <a:xfrm>
            <a:off x="6363347" y="6356350"/>
            <a:ext cx="2085975" cy="365125"/>
          </a:xfrm>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Clr>
                <a:srgbClr val="A5A5A5"/>
              </a:buClr>
              <a:buSzPts val="1100"/>
              <a:buFont typeface="Calibri"/>
              <a:buNone/>
            </a:pPr>
            <a:r>
              <a:rPr lang="en-GB"/>
              <a:t>10:33</a:t>
            </a:r>
            <a:endParaRPr/>
          </a:p>
        </p:txBody>
      </p:sp>
      <p:pic>
        <p:nvPicPr>
          <p:cNvPr id="1327" name="Google Shape;1327;p68"/>
          <p:cNvPicPr preferRelativeResize="0"/>
          <p:nvPr/>
        </p:nvPicPr>
        <p:blipFill rotWithShape="1">
          <a:blip r:embed="rId3">
            <a:alphaModFix/>
          </a:blip>
          <a:srcRect b="50465"/>
          <a:stretch/>
        </p:blipFill>
        <p:spPr>
          <a:xfrm>
            <a:off x="232756" y="2003367"/>
            <a:ext cx="8545484" cy="4314359"/>
          </a:xfrm>
          <a:prstGeom prst="rect">
            <a:avLst/>
          </a:prstGeom>
          <a:noFill/>
          <a:ln>
            <a:noFill/>
          </a:ln>
          <a:effectLst>
            <a:outerShdw blurRad="292100" dist="139700" dir="2700000" algn="tl" rotWithShape="0">
              <a:srgbClr val="333333">
                <a:alpha val="64313"/>
              </a:srgbClr>
            </a:outerShdw>
          </a:effectLst>
        </p:spPr>
      </p:pic>
      <p:sp>
        <p:nvSpPr>
          <p:cNvPr id="1328" name="Google Shape;1328;p68"/>
          <p:cNvSpPr txBox="1"/>
          <p:nvPr/>
        </p:nvSpPr>
        <p:spPr>
          <a:xfrm>
            <a:off x="2817747" y="6390767"/>
            <a:ext cx="3545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Calibri"/>
              <a:buNone/>
            </a:pPr>
            <a:r>
              <a:rPr lang="en-GB" sz="1800"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Food category and class recognition</a:t>
            </a:r>
            <a:endParaRPr sz="1800">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Index</a:t>
            </a:r>
            <a:endParaRPr lang="en"/>
          </a:p>
        </p:txBody>
      </p:sp>
      <p:sp>
        <p:nvSpPr>
          <p:cNvPr id="6" name="Date Placeholder 5">
            <a:extLst>
              <a:ext uri="{FF2B5EF4-FFF2-40B4-BE49-F238E27FC236}">
                <a16:creationId xmlns:a16="http://schemas.microsoft.com/office/drawing/2014/main" id="{64DF6226-8776-BE4F-A276-E815801D7F15}"/>
              </a:ext>
            </a:extLst>
          </p:cNvPr>
          <p:cNvSpPr>
            <a:spLocks noGrp="1"/>
          </p:cNvSpPr>
          <p:nvPr>
            <p:ph type="dt" sz="half" idx="10"/>
          </p:nvPr>
        </p:nvSpPr>
        <p:spPr/>
        <p:txBody>
          <a:bodyPr/>
          <a:lstStyle/>
          <a:p>
            <a:fld id="{3FF96D78-F243-F94F-AE78-058E33E1211B}" type="datetime10">
              <a:rPr lang="es-ES_tradnl" smtClean="0"/>
              <a:t>00:52</a:t>
            </a:fld>
            <a:endParaRPr lang="es-ES_tradnl"/>
          </a:p>
        </p:txBody>
      </p:sp>
      <p:sp>
        <p:nvSpPr>
          <p:cNvPr id="7" name="Slide Number Placeholder 6">
            <a:extLst>
              <a:ext uri="{FF2B5EF4-FFF2-40B4-BE49-F238E27FC236}">
                <a16:creationId xmlns:a16="http://schemas.microsoft.com/office/drawing/2014/main" id="{2079B591-1C15-A446-BDB4-CF239B89C390}"/>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s-ES" smtClean="0"/>
              <a:t>37</a:t>
            </a:fld>
            <a:endParaRPr lang="es-ES"/>
          </a:p>
        </p:txBody>
      </p:sp>
      <p:sp>
        <p:nvSpPr>
          <p:cNvPr id="3" name="CuadroTexto 2"/>
          <p:cNvSpPr txBox="1"/>
          <p:nvPr/>
        </p:nvSpPr>
        <p:spPr>
          <a:xfrm>
            <a:off x="932411" y="1600200"/>
            <a:ext cx="6386685" cy="4524315"/>
          </a:xfrm>
          <a:prstGeom prst="rect">
            <a:avLst/>
          </a:prstGeom>
          <a:noFill/>
        </p:spPr>
        <p:txBody>
          <a:bodyPr wrap="none" rtlCol="0">
            <a:spAutoFit/>
          </a:bodyPr>
          <a:lstStyle/>
          <a:p>
            <a:pPr marL="457200" indent="-457200">
              <a:buFont typeface="+mj-lt"/>
              <a:buAutoNum type="arabicPeriod"/>
            </a:pPr>
            <a:r>
              <a:rPr lang="en-GB" sz="2400" dirty="0">
                <a:solidFill>
                  <a:schemeClr val="tx1"/>
                </a:solidFill>
              </a:rPr>
              <a:t>Definition of Transfer Learning</a:t>
            </a:r>
          </a:p>
          <a:p>
            <a:pPr marL="457200" indent="-457200">
              <a:buFont typeface="+mj-lt"/>
              <a:buAutoNum type="arabicPeriod"/>
            </a:pPr>
            <a:endParaRPr lang="en-GB" sz="2400" dirty="0">
              <a:solidFill>
                <a:schemeClr val="tx1"/>
              </a:solidFill>
            </a:endParaRPr>
          </a:p>
          <a:p>
            <a:pPr marL="457200" indent="-457200">
              <a:buFont typeface="+mj-lt"/>
              <a:buAutoNum type="arabicPeriod"/>
            </a:pPr>
            <a:endParaRPr lang="en-GB" sz="2400" dirty="0">
              <a:solidFill>
                <a:schemeClr val="tx1"/>
              </a:solidFill>
            </a:endParaRPr>
          </a:p>
          <a:p>
            <a:pPr marL="457200" indent="-457200">
              <a:buFont typeface="+mj-lt"/>
              <a:buAutoNum type="arabicPeriod"/>
            </a:pPr>
            <a:r>
              <a:rPr lang="en-GB" sz="2400" dirty="0" err="1">
                <a:solidFill>
                  <a:schemeClr val="tx1"/>
                </a:solidFill>
              </a:rPr>
              <a:t>Transductive</a:t>
            </a:r>
            <a:r>
              <a:rPr lang="en-GB" sz="2400" dirty="0">
                <a:solidFill>
                  <a:schemeClr val="tx1"/>
                </a:solidFill>
              </a:rPr>
              <a:t> vs Inductive learning – taxonomy</a:t>
            </a:r>
            <a:endParaRPr lang="en-GB" sz="2000" dirty="0">
              <a:solidFill>
                <a:schemeClr val="tx1"/>
              </a:solidFill>
            </a:endParaRPr>
          </a:p>
          <a:p>
            <a:pPr lvl="5"/>
            <a:r>
              <a:rPr lang="en-GB" sz="2000" dirty="0">
                <a:solidFill>
                  <a:schemeClr val="tx1"/>
                </a:solidFill>
              </a:rPr>
              <a:t>		- Multi-task learning</a:t>
            </a:r>
          </a:p>
          <a:p>
            <a:pPr lvl="5"/>
            <a:r>
              <a:rPr lang="en-GB" sz="2000" dirty="0">
                <a:solidFill>
                  <a:srgbClr val="FF0000"/>
                </a:solidFill>
              </a:rPr>
              <a:t>		- Domain adaptation</a:t>
            </a:r>
          </a:p>
          <a:p>
            <a:pPr lvl="5"/>
            <a:r>
              <a:rPr lang="en-GB" sz="2000" dirty="0">
                <a:solidFill>
                  <a:srgbClr val="0432FF"/>
                </a:solidFill>
              </a:rPr>
              <a:t>		- </a:t>
            </a:r>
            <a:r>
              <a:rPr lang="en-GB" sz="2000" dirty="0">
                <a:solidFill>
                  <a:schemeClr val="tx1"/>
                </a:solidFill>
              </a:rPr>
              <a:t>Sample selection Bias</a:t>
            </a:r>
          </a:p>
          <a:p>
            <a:pPr lvl="5"/>
            <a:r>
              <a:rPr lang="en-GB" sz="2000" dirty="0">
                <a:solidFill>
                  <a:schemeClr val="tx1"/>
                </a:solidFill>
              </a:rPr>
              <a:t> 		- Unsupervised learning</a:t>
            </a:r>
          </a:p>
          <a:p>
            <a:pPr lvl="5"/>
            <a:r>
              <a:rPr lang="en-GB" sz="2000" dirty="0">
                <a:solidFill>
                  <a:schemeClr val="tx1"/>
                </a:solidFill>
              </a:rPr>
              <a:t>		- Negative transfer</a:t>
            </a:r>
          </a:p>
          <a:p>
            <a:pPr lvl="5"/>
            <a:r>
              <a:rPr lang="en-GB" sz="2000" dirty="0">
                <a:solidFill>
                  <a:srgbClr val="0432FF"/>
                </a:solidFill>
              </a:rPr>
              <a:t>		- </a:t>
            </a:r>
            <a:r>
              <a:rPr lang="en-GB" sz="2000" dirty="0"/>
              <a:t>Self-taught learning</a:t>
            </a:r>
            <a:endParaRPr lang="en-GB" sz="2000" dirty="0">
              <a:solidFill>
                <a:schemeClr val="tx1"/>
              </a:solidFill>
            </a:endParaRPr>
          </a:p>
          <a:p>
            <a:endParaRPr lang="en-GB" sz="2400" dirty="0"/>
          </a:p>
          <a:p>
            <a:r>
              <a:rPr lang="en-GB" sz="2400" dirty="0"/>
              <a:t>3. </a:t>
            </a:r>
            <a:r>
              <a:rPr lang="en-GB" sz="2400" dirty="0">
                <a:solidFill>
                  <a:schemeClr val="tx1"/>
                </a:solidFill>
              </a:rPr>
              <a:t>Conclusions</a:t>
            </a:r>
          </a:p>
          <a:p>
            <a:pPr marL="342900" indent="-342900">
              <a:buAutoNum type="arabicPeriod"/>
            </a:pPr>
            <a:endParaRPr lang="en" sz="2400" dirty="0">
              <a:solidFill>
                <a:srgbClr val="0432FF"/>
              </a:solidFill>
            </a:endParaRPr>
          </a:p>
        </p:txBody>
      </p:sp>
    </p:spTree>
    <p:extLst>
      <p:ext uri="{BB962C8B-B14F-4D97-AF65-F5344CB8AC3E}">
        <p14:creationId xmlns:p14="http://schemas.microsoft.com/office/powerpoint/2010/main" val="599373711"/>
      </p:ext>
    </p:extLst>
  </p:cSld>
  <p:clrMapOvr>
    <a:masterClrMapping/>
  </p:clrMapOvr>
  <p:transition spd="slow" advTm="1262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noFill/>
          <a:ln>
            <a:noFill/>
          </a:ln>
        </p:spPr>
        <p:txBody>
          <a:bodyPr spcFirstLastPara="1" wrap="square" lIns="91425" tIns="45700" rIns="91425" bIns="45700" anchor="b" anchorCtr="0">
            <a:noAutofit/>
          </a:bodyPr>
          <a:lstStyle/>
          <a:p>
            <a:pPr>
              <a:lnSpc>
                <a:spcPct val="100000"/>
              </a:lnSpc>
            </a:pPr>
            <a:r>
              <a:rPr lang="en" sz="2800" dirty="0" err="1"/>
              <a:t>Transductive</a:t>
            </a:r>
            <a:r>
              <a:rPr lang="en" sz="2800" dirty="0"/>
              <a:t> Transfer Learning</a:t>
            </a:r>
            <a:r>
              <a:rPr lang="es-ES_tradnl" sz="2800" dirty="0"/>
              <a:t>: </a:t>
            </a:r>
            <a:r>
              <a:rPr lang="en" sz="2800" dirty="0"/>
              <a:t>Domain Adaptation</a:t>
            </a:r>
          </a:p>
        </p:txBody>
      </p:sp>
      <p:sp>
        <p:nvSpPr>
          <p:cNvPr id="3" name="Marcador de texto 2"/>
          <p:cNvSpPr>
            <a:spLocks noGrp="1"/>
          </p:cNvSpPr>
          <p:nvPr>
            <p:ph type="body" idx="1"/>
          </p:nvPr>
        </p:nvSpPr>
        <p:spPr>
          <a:xfrm>
            <a:off x="457200" y="1821804"/>
            <a:ext cx="8229600" cy="4525963"/>
          </a:xfrm>
        </p:spPr>
        <p:txBody>
          <a:bodyPr>
            <a:normAutofit fontScale="92500" lnSpcReduction="20000"/>
          </a:bodyPr>
          <a:lstStyle/>
          <a:p>
            <a:r>
              <a:rPr lang="en" dirty="0">
                <a:solidFill>
                  <a:srgbClr val="FF0000"/>
                </a:solidFill>
              </a:rPr>
              <a:t>Input: </a:t>
            </a:r>
            <a:r>
              <a:rPr lang="en" dirty="0">
                <a:solidFill>
                  <a:schemeClr val="tx1"/>
                </a:solidFill>
              </a:rPr>
              <a:t>A lot of labeled data in D</a:t>
            </a:r>
            <a:r>
              <a:rPr lang="en" baseline="-25000" dirty="0">
                <a:solidFill>
                  <a:schemeClr val="tx1"/>
                </a:solidFill>
              </a:rPr>
              <a:t>S</a:t>
            </a:r>
            <a:r>
              <a:rPr lang="en" dirty="0">
                <a:solidFill>
                  <a:schemeClr val="tx1"/>
                </a:solidFill>
              </a:rPr>
              <a:t> and only unlabeled data in </a:t>
            </a:r>
            <a:r>
              <a:rPr lang="es-ES" dirty="0">
                <a:solidFill>
                  <a:schemeClr val="tx1"/>
                </a:solidFill>
              </a:rPr>
              <a:t>D</a:t>
            </a:r>
            <a:r>
              <a:rPr lang="es-ES" baseline="-25000" dirty="0">
                <a:solidFill>
                  <a:schemeClr val="tx1"/>
                </a:solidFill>
              </a:rPr>
              <a:t>T</a:t>
            </a:r>
            <a:r>
              <a:rPr lang="en" dirty="0">
                <a:solidFill>
                  <a:schemeClr val="tx1"/>
                </a:solidFill>
              </a:rPr>
              <a:t>.</a:t>
            </a:r>
          </a:p>
          <a:p>
            <a:endParaRPr lang="es-ES_tradnl" dirty="0">
              <a:solidFill>
                <a:schemeClr val="tx1"/>
              </a:solidFill>
            </a:endParaRPr>
          </a:p>
          <a:p>
            <a:r>
              <a:rPr lang="en" dirty="0">
                <a:solidFill>
                  <a:srgbClr val="FF0000"/>
                </a:solidFill>
              </a:rPr>
              <a:t>Assumption</a:t>
            </a:r>
            <a:r>
              <a:rPr lang="en" dirty="0"/>
              <a:t>: </a:t>
            </a:r>
            <a:r>
              <a:rPr lang="en" dirty="0">
                <a:solidFill>
                  <a:schemeClr val="tx1"/>
                </a:solidFill>
              </a:rPr>
              <a:t>Single task across domains, which means </a:t>
            </a:r>
            <a:r>
              <a:rPr lang="es-ES_tradnl" dirty="0">
                <a:solidFill>
                  <a:schemeClr val="tx1"/>
                </a:solidFill>
              </a:rPr>
              <a:t> P(Y</a:t>
            </a:r>
            <a:r>
              <a:rPr lang="es-ES_tradnl" baseline="-25000" dirty="0">
                <a:solidFill>
                  <a:schemeClr val="tx1"/>
                </a:solidFill>
              </a:rPr>
              <a:t>S</a:t>
            </a:r>
            <a:r>
              <a:rPr lang="es-ES_tradnl" dirty="0">
                <a:solidFill>
                  <a:schemeClr val="tx1"/>
                </a:solidFill>
              </a:rPr>
              <a:t>|X</a:t>
            </a:r>
            <a:r>
              <a:rPr lang="es-ES_tradnl" baseline="-25000" dirty="0">
                <a:solidFill>
                  <a:schemeClr val="tx1"/>
                </a:solidFill>
              </a:rPr>
              <a:t>S</a:t>
            </a:r>
            <a:r>
              <a:rPr lang="es-ES_tradnl" dirty="0">
                <a:solidFill>
                  <a:schemeClr val="tx1"/>
                </a:solidFill>
              </a:rPr>
              <a:t>) </a:t>
            </a:r>
            <a:r>
              <a:rPr lang="en" dirty="0">
                <a:solidFill>
                  <a:schemeClr val="tx1"/>
                </a:solidFill>
              </a:rPr>
              <a:t>and</a:t>
            </a:r>
            <a:r>
              <a:rPr lang="es-ES_tradnl" dirty="0">
                <a:solidFill>
                  <a:schemeClr val="tx1"/>
                </a:solidFill>
              </a:rPr>
              <a:t> P(Y</a:t>
            </a:r>
            <a:r>
              <a:rPr lang="es-ES_tradnl" baseline="-25000" dirty="0">
                <a:solidFill>
                  <a:schemeClr val="tx1"/>
                </a:solidFill>
              </a:rPr>
              <a:t>T</a:t>
            </a:r>
            <a:r>
              <a:rPr lang="es-ES_tradnl" dirty="0">
                <a:solidFill>
                  <a:schemeClr val="tx1"/>
                </a:solidFill>
              </a:rPr>
              <a:t>|X</a:t>
            </a:r>
            <a:r>
              <a:rPr lang="es-ES_tradnl" baseline="-25000" dirty="0">
                <a:solidFill>
                  <a:schemeClr val="tx1"/>
                </a:solidFill>
              </a:rPr>
              <a:t>T</a:t>
            </a:r>
            <a:r>
              <a:rPr lang="es-ES_tradnl" dirty="0">
                <a:solidFill>
                  <a:schemeClr val="tx1"/>
                </a:solidFill>
              </a:rPr>
              <a:t>) </a:t>
            </a:r>
            <a:r>
              <a:rPr lang="en" dirty="0">
                <a:solidFill>
                  <a:schemeClr val="tx1"/>
                </a:solidFill>
              </a:rPr>
              <a:t>are the same while </a:t>
            </a:r>
            <a:r>
              <a:rPr lang="es-ES_tradnl" dirty="0">
                <a:solidFill>
                  <a:schemeClr val="tx1"/>
                </a:solidFill>
              </a:rPr>
              <a:t>P(X</a:t>
            </a:r>
            <a:r>
              <a:rPr lang="es-ES_tradnl" baseline="-25000" dirty="0">
                <a:solidFill>
                  <a:schemeClr val="tx1"/>
                </a:solidFill>
              </a:rPr>
              <a:t>S</a:t>
            </a:r>
            <a:r>
              <a:rPr lang="es-ES_tradnl" dirty="0">
                <a:solidFill>
                  <a:schemeClr val="tx1"/>
                </a:solidFill>
              </a:rPr>
              <a:t>) </a:t>
            </a:r>
            <a:r>
              <a:rPr lang="en" dirty="0">
                <a:solidFill>
                  <a:schemeClr val="tx1"/>
                </a:solidFill>
              </a:rPr>
              <a:t>and </a:t>
            </a:r>
            <a:r>
              <a:rPr lang="es-ES_tradnl" dirty="0">
                <a:solidFill>
                  <a:schemeClr val="tx1"/>
                </a:solidFill>
              </a:rPr>
              <a:t>P(X</a:t>
            </a:r>
            <a:r>
              <a:rPr lang="es-ES_tradnl" baseline="-25000" dirty="0">
                <a:solidFill>
                  <a:schemeClr val="tx1"/>
                </a:solidFill>
              </a:rPr>
              <a:t>T</a:t>
            </a:r>
            <a:r>
              <a:rPr lang="es-ES_tradnl" dirty="0">
                <a:solidFill>
                  <a:schemeClr val="tx1"/>
                </a:solidFill>
              </a:rPr>
              <a:t>) </a:t>
            </a:r>
            <a:r>
              <a:rPr lang="en" dirty="0">
                <a:solidFill>
                  <a:schemeClr val="tx1"/>
                </a:solidFill>
              </a:rPr>
              <a:t>may be different.</a:t>
            </a:r>
          </a:p>
          <a:p>
            <a:endParaRPr lang="es-ES_tradnl" dirty="0">
              <a:solidFill>
                <a:srgbClr val="0000FF"/>
              </a:solidFill>
            </a:endParaRPr>
          </a:p>
          <a:p>
            <a:r>
              <a:rPr lang="en" dirty="0">
                <a:solidFill>
                  <a:srgbClr val="FF0000"/>
                </a:solidFill>
              </a:rPr>
              <a:t>Output: </a:t>
            </a:r>
            <a:r>
              <a:rPr lang="en" dirty="0">
                <a:solidFill>
                  <a:schemeClr val="tx1"/>
                </a:solidFill>
              </a:rPr>
              <a:t>A common representation between </a:t>
            </a:r>
            <a:r>
              <a:rPr lang="es-ES" dirty="0">
                <a:solidFill>
                  <a:schemeClr val="tx1"/>
                </a:solidFill>
              </a:rPr>
              <a:t>D</a:t>
            </a:r>
            <a:r>
              <a:rPr lang="es-ES" baseline="-25000" dirty="0">
                <a:solidFill>
                  <a:schemeClr val="tx1"/>
                </a:solidFill>
              </a:rPr>
              <a:t>S</a:t>
            </a:r>
            <a:r>
              <a:rPr lang="es-ES" dirty="0">
                <a:solidFill>
                  <a:schemeClr val="tx1"/>
                </a:solidFill>
              </a:rPr>
              <a:t> and D</a:t>
            </a:r>
            <a:r>
              <a:rPr lang="es-ES" baseline="-25000" dirty="0">
                <a:solidFill>
                  <a:schemeClr val="tx1"/>
                </a:solidFill>
              </a:rPr>
              <a:t>T</a:t>
            </a:r>
            <a:r>
              <a:rPr lang="en" dirty="0">
                <a:solidFill>
                  <a:schemeClr val="tx1"/>
                </a:solidFill>
              </a:rPr>
              <a:t> and a model on the new representation for use in </a:t>
            </a:r>
            <a:r>
              <a:rPr lang="es-ES" dirty="0">
                <a:solidFill>
                  <a:schemeClr val="tx1"/>
                </a:solidFill>
              </a:rPr>
              <a:t>D</a:t>
            </a:r>
            <a:r>
              <a:rPr lang="es-ES" baseline="-25000" dirty="0">
                <a:solidFill>
                  <a:schemeClr val="tx1"/>
                </a:solidFill>
              </a:rPr>
              <a:t>T</a:t>
            </a:r>
            <a:r>
              <a:rPr lang="en" dirty="0">
                <a:solidFill>
                  <a:schemeClr val="tx1"/>
                </a:solidFill>
              </a:rPr>
              <a:t>.</a:t>
            </a:r>
          </a:p>
          <a:p>
            <a:endParaRPr lang="en" dirty="0">
              <a:solidFill>
                <a:schemeClr val="tx1"/>
              </a:solidFill>
            </a:endParaRPr>
          </a:p>
          <a:p>
            <a:r>
              <a:rPr lang="en" dirty="0">
                <a:solidFill>
                  <a:srgbClr val="FF0000"/>
                </a:solidFill>
              </a:rPr>
              <a:t>Main Idea: </a:t>
            </a:r>
            <a:r>
              <a:rPr lang="en" dirty="0">
                <a:solidFill>
                  <a:schemeClr val="tx1"/>
                </a:solidFill>
              </a:rPr>
              <a:t>Find a “good” feature representation that reduces the “distance”</a:t>
            </a:r>
            <a:r>
              <a:rPr lang="es-ES_tradnl" dirty="0">
                <a:solidFill>
                  <a:schemeClr val="tx1"/>
                </a:solidFill>
              </a:rPr>
              <a:t> </a:t>
            </a:r>
            <a:r>
              <a:rPr lang="en" dirty="0">
                <a:solidFill>
                  <a:schemeClr val="tx1"/>
                </a:solidFill>
              </a:rPr>
              <a:t>between both domains.</a:t>
            </a:r>
            <a:endParaRPr lang="es-ES_tradnl" dirty="0">
              <a:solidFill>
                <a:schemeClr val="tx1"/>
              </a:solidFill>
            </a:endParaRPr>
          </a:p>
          <a:p>
            <a:endParaRPr lang="en" dirty="0">
              <a:solidFill>
                <a:schemeClr val="tx1"/>
              </a:solidFill>
            </a:endParaRPr>
          </a:p>
          <a:p>
            <a:endParaRPr lang="en" dirty="0">
              <a:solidFill>
                <a:srgbClr val="0000FF"/>
              </a:solidFill>
            </a:endParaRPr>
          </a:p>
        </p:txBody>
      </p:sp>
      <p:sp>
        <p:nvSpPr>
          <p:cNvPr id="4" name="Rectángulo 3"/>
          <p:cNvSpPr/>
          <p:nvPr/>
        </p:nvSpPr>
        <p:spPr>
          <a:xfrm>
            <a:off x="927321" y="6347767"/>
            <a:ext cx="8005012" cy="307777"/>
          </a:xfrm>
          <a:prstGeom prst="rect">
            <a:avLst/>
          </a:prstGeom>
        </p:spPr>
        <p:txBody>
          <a:bodyPr wrap="square">
            <a:spAutoFit/>
          </a:bodyPr>
          <a:lstStyle/>
          <a:p>
            <a:r>
              <a:rPr lang="es-ES_tradnl" sz="1400" dirty="0"/>
              <a:t>Pan, S. J., &amp; Yang, Q. (2009). A </a:t>
            </a:r>
            <a:r>
              <a:rPr lang="es-ES_tradnl" sz="1400" dirty="0" err="1"/>
              <a:t>survey</a:t>
            </a:r>
            <a:r>
              <a:rPr lang="es-ES_tradnl" sz="1400" dirty="0"/>
              <a:t> </a:t>
            </a:r>
            <a:r>
              <a:rPr lang="es-ES_tradnl" sz="1400" dirty="0" err="1"/>
              <a:t>on</a:t>
            </a:r>
            <a:r>
              <a:rPr lang="es-ES_tradnl" sz="1400" dirty="0"/>
              <a:t> transfer </a:t>
            </a:r>
            <a:r>
              <a:rPr lang="es-ES_tradnl" sz="1400" dirty="0" err="1"/>
              <a:t>learning</a:t>
            </a:r>
            <a:r>
              <a:rPr lang="es-ES_tradnl" sz="1400" dirty="0"/>
              <a:t>. IEEE Trans. KDE, 22(10), 1345-1359</a:t>
            </a:r>
            <a:endParaRPr lang="en" sz="1400" dirty="0"/>
          </a:p>
        </p:txBody>
      </p:sp>
      <p:sp>
        <p:nvSpPr>
          <p:cNvPr id="5" name="Date Placeholder 4">
            <a:extLst>
              <a:ext uri="{FF2B5EF4-FFF2-40B4-BE49-F238E27FC236}">
                <a16:creationId xmlns:a16="http://schemas.microsoft.com/office/drawing/2014/main" id="{CA89FF07-F070-074F-8CA9-F08084800F36}"/>
              </a:ext>
            </a:extLst>
          </p:cNvPr>
          <p:cNvSpPr>
            <a:spLocks noGrp="1"/>
          </p:cNvSpPr>
          <p:nvPr>
            <p:ph type="dt" idx="10"/>
          </p:nvPr>
        </p:nvSpPr>
        <p:spPr/>
        <p:txBody>
          <a:bodyPr/>
          <a:lstStyle/>
          <a:p>
            <a:fld id="{B19D3E0B-D609-5C4F-B983-E64BF954FB46}" type="datetime10">
              <a:rPr lang="es-ES_tradnl" smtClean="0"/>
              <a:t>00:52</a:t>
            </a:fld>
            <a:endParaRPr lang="es-ES_tradnl"/>
          </a:p>
        </p:txBody>
      </p:sp>
      <p:sp>
        <p:nvSpPr>
          <p:cNvPr id="6" name="Slide Number Placeholder 5">
            <a:extLst>
              <a:ext uri="{FF2B5EF4-FFF2-40B4-BE49-F238E27FC236}">
                <a16:creationId xmlns:a16="http://schemas.microsoft.com/office/drawing/2014/main" id="{A698A8C8-375A-7D45-960E-AE60DE97FCA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38</a:t>
            </a:fld>
            <a:endParaRPr lang="es-ES"/>
          </a:p>
        </p:txBody>
      </p:sp>
    </p:spTree>
    <p:extLst>
      <p:ext uri="{BB962C8B-B14F-4D97-AF65-F5344CB8AC3E}">
        <p14:creationId xmlns:p14="http://schemas.microsoft.com/office/powerpoint/2010/main" val="165907618"/>
      </p:ext>
    </p:extLst>
  </p:cSld>
  <p:clrMapOvr>
    <a:masterClrMapping/>
  </p:clrMapOvr>
  <p:transition spd="slow" advTm="46006">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nSpc>
                <a:spcPct val="100000"/>
              </a:lnSpc>
            </a:pPr>
            <a:r>
              <a:rPr lang="es-ES_tradnl" dirty="0" err="1"/>
              <a:t>Making</a:t>
            </a:r>
            <a:r>
              <a:rPr lang="es-ES_tradnl" dirty="0"/>
              <a:t> </a:t>
            </a:r>
            <a:r>
              <a:rPr lang="es-ES_tradnl" dirty="0" err="1"/>
              <a:t>representations</a:t>
            </a:r>
            <a:r>
              <a:rPr lang="es-ES_tradnl" dirty="0"/>
              <a:t> more similar</a:t>
            </a:r>
            <a:endParaRPr lang="en" dirty="0"/>
          </a:p>
        </p:txBody>
      </p:sp>
      <p:sp>
        <p:nvSpPr>
          <p:cNvPr id="3" name="Marcador de texto 2"/>
          <p:cNvSpPr>
            <a:spLocks noGrp="1"/>
          </p:cNvSpPr>
          <p:nvPr>
            <p:ph type="body" idx="1"/>
          </p:nvPr>
        </p:nvSpPr>
        <p:spPr>
          <a:xfrm>
            <a:off x="320232" y="1486954"/>
            <a:ext cx="8538018" cy="5132640"/>
          </a:xfrm>
        </p:spPr>
        <p:txBody>
          <a:bodyPr>
            <a:normAutofit lnSpcReduction="10000"/>
          </a:bodyPr>
          <a:lstStyle/>
          <a:p>
            <a:r>
              <a:rPr lang="es-ES_tradnl" dirty="0">
                <a:solidFill>
                  <a:srgbClr val="000000"/>
                </a:solidFill>
              </a:rPr>
              <a:t>To </a:t>
            </a:r>
            <a:r>
              <a:rPr lang="es-ES_tradnl" dirty="0" err="1">
                <a:solidFill>
                  <a:srgbClr val="000000"/>
                </a:solidFill>
              </a:rPr>
              <a:t>improve</a:t>
            </a:r>
            <a:r>
              <a:rPr lang="es-ES_tradnl" dirty="0">
                <a:solidFill>
                  <a:srgbClr val="000000"/>
                </a:solidFill>
              </a:rPr>
              <a:t> </a:t>
            </a:r>
            <a:r>
              <a:rPr lang="es-ES_tradnl" dirty="0" err="1">
                <a:solidFill>
                  <a:srgbClr val="000000"/>
                </a:solidFill>
              </a:rPr>
              <a:t>transferability</a:t>
            </a:r>
            <a:r>
              <a:rPr lang="es-ES_tradnl" dirty="0">
                <a:solidFill>
                  <a:srgbClr val="000000"/>
                </a:solidFill>
              </a:rPr>
              <a:t>, look </a:t>
            </a:r>
            <a:r>
              <a:rPr lang="es-ES_tradnl" dirty="0" err="1">
                <a:solidFill>
                  <a:srgbClr val="000000"/>
                </a:solidFill>
              </a:rPr>
              <a:t>for</a:t>
            </a:r>
            <a:r>
              <a:rPr lang="es-ES_tradnl" dirty="0">
                <a:solidFill>
                  <a:srgbClr val="000000"/>
                </a:solidFill>
              </a:rPr>
              <a:t> </a:t>
            </a:r>
            <a:r>
              <a:rPr lang="es-ES_tradnl" b="1" dirty="0" err="1">
                <a:solidFill>
                  <a:srgbClr val="000000"/>
                </a:solidFill>
              </a:rPr>
              <a:t>representations</a:t>
            </a:r>
            <a:r>
              <a:rPr lang="es-ES_tradnl" b="1" dirty="0">
                <a:solidFill>
                  <a:srgbClr val="000000"/>
                </a:solidFill>
              </a:rPr>
              <a:t> as similar as </a:t>
            </a:r>
            <a:r>
              <a:rPr lang="es-ES_tradnl" b="1" dirty="0" err="1">
                <a:solidFill>
                  <a:srgbClr val="000000"/>
                </a:solidFill>
              </a:rPr>
              <a:t>possible</a:t>
            </a:r>
            <a:r>
              <a:rPr lang="es-ES_tradnl" b="1" dirty="0">
                <a:solidFill>
                  <a:srgbClr val="000000"/>
                </a:solidFill>
              </a:rPr>
              <a:t> </a:t>
            </a:r>
            <a:r>
              <a:rPr lang="es-ES_tradnl" b="1" dirty="0" err="1">
                <a:solidFill>
                  <a:srgbClr val="000000"/>
                </a:solidFill>
              </a:rPr>
              <a:t>btw</a:t>
            </a:r>
            <a:r>
              <a:rPr lang="es-ES_tradnl" b="1" dirty="0">
                <a:solidFill>
                  <a:srgbClr val="000000"/>
                </a:solidFill>
              </a:rPr>
              <a:t> </a:t>
            </a:r>
            <a:r>
              <a:rPr lang="es-ES_tradnl" b="1" dirty="0" err="1">
                <a:solidFill>
                  <a:srgbClr val="000000"/>
                </a:solidFill>
              </a:rPr>
              <a:t>both</a:t>
            </a:r>
            <a:r>
              <a:rPr lang="es-ES_tradnl" b="1" dirty="0">
                <a:solidFill>
                  <a:srgbClr val="000000"/>
                </a:solidFill>
              </a:rPr>
              <a:t> </a:t>
            </a:r>
            <a:r>
              <a:rPr lang="es-ES_tradnl" b="1" dirty="0" err="1">
                <a:solidFill>
                  <a:srgbClr val="000000"/>
                </a:solidFill>
              </a:rPr>
              <a:t>domains</a:t>
            </a:r>
            <a:r>
              <a:rPr lang="es-ES_tradnl" b="1" dirty="0">
                <a:solidFill>
                  <a:srgbClr val="000000"/>
                </a:solidFill>
              </a:rPr>
              <a:t>.</a:t>
            </a:r>
          </a:p>
          <a:p>
            <a:endParaRPr lang="es-ES_tradnl" dirty="0">
              <a:solidFill>
                <a:srgbClr val="000000"/>
              </a:solidFill>
            </a:endParaRPr>
          </a:p>
          <a:p>
            <a:pPr lvl="1"/>
            <a:r>
              <a:rPr lang="es-ES_tradnl" sz="2000" dirty="0" err="1">
                <a:solidFill>
                  <a:srgbClr val="000000"/>
                </a:solidFill>
              </a:rPr>
              <a:t>The</a:t>
            </a:r>
            <a:r>
              <a:rPr lang="es-ES_tradnl" sz="2000" dirty="0">
                <a:solidFill>
                  <a:srgbClr val="000000"/>
                </a:solidFill>
              </a:rPr>
              <a:t> </a:t>
            </a:r>
            <a:r>
              <a:rPr lang="es-ES_tradnl" sz="2000" dirty="0" err="1">
                <a:solidFill>
                  <a:srgbClr val="000000"/>
                </a:solidFill>
              </a:rPr>
              <a:t>model</a:t>
            </a:r>
            <a:r>
              <a:rPr lang="es-ES_tradnl" sz="2000" dirty="0">
                <a:solidFill>
                  <a:srgbClr val="000000"/>
                </a:solidFill>
              </a:rPr>
              <a:t> </a:t>
            </a:r>
            <a:r>
              <a:rPr lang="es-ES_tradnl" sz="2000" dirty="0" err="1">
                <a:solidFill>
                  <a:srgbClr val="000000"/>
                </a:solidFill>
              </a:rPr>
              <a:t>should</a:t>
            </a:r>
            <a:r>
              <a:rPr lang="es-ES_tradnl" sz="2000" dirty="0">
                <a:solidFill>
                  <a:srgbClr val="000000"/>
                </a:solidFill>
              </a:rPr>
              <a:t> </a:t>
            </a:r>
            <a:r>
              <a:rPr lang="es-ES_tradnl" sz="2000" u="sng" dirty="0" err="1">
                <a:solidFill>
                  <a:srgbClr val="000000"/>
                </a:solidFill>
              </a:rPr>
              <a:t>not</a:t>
            </a:r>
            <a:r>
              <a:rPr lang="es-ES_tradnl" sz="2000" u="sng" dirty="0">
                <a:solidFill>
                  <a:srgbClr val="000000"/>
                </a:solidFill>
              </a:rPr>
              <a:t> </a:t>
            </a:r>
            <a:r>
              <a:rPr lang="es-ES_tradnl" sz="2000" u="sng" dirty="0" err="1">
                <a:solidFill>
                  <a:srgbClr val="000000"/>
                </a:solidFill>
              </a:rPr>
              <a:t>take</a:t>
            </a:r>
            <a:r>
              <a:rPr lang="es-ES_tradnl" sz="2000" u="sng" dirty="0">
                <a:solidFill>
                  <a:srgbClr val="000000"/>
                </a:solidFill>
              </a:rPr>
              <a:t> </a:t>
            </a:r>
            <a:r>
              <a:rPr lang="es-ES_tradnl" sz="2000" u="sng" dirty="0" err="1">
                <a:solidFill>
                  <a:srgbClr val="000000"/>
                </a:solidFill>
              </a:rPr>
              <a:t>into</a:t>
            </a:r>
            <a:r>
              <a:rPr lang="es-ES_tradnl" sz="2000" u="sng" dirty="0">
                <a:solidFill>
                  <a:srgbClr val="000000"/>
                </a:solidFill>
              </a:rPr>
              <a:t> </a:t>
            </a:r>
            <a:r>
              <a:rPr lang="es-ES_tradnl" sz="2000" u="sng" dirty="0" err="1">
                <a:solidFill>
                  <a:srgbClr val="000000"/>
                </a:solidFill>
              </a:rPr>
              <a:t>account</a:t>
            </a:r>
            <a:r>
              <a:rPr lang="es-ES_tradnl" sz="2000" u="sng" dirty="0">
                <a:solidFill>
                  <a:srgbClr val="000000"/>
                </a:solidFill>
              </a:rPr>
              <a:t> </a:t>
            </a:r>
            <a:r>
              <a:rPr lang="es-ES_tradnl" sz="2000" u="sng" dirty="0" err="1">
                <a:solidFill>
                  <a:srgbClr val="000000"/>
                </a:solidFill>
              </a:rPr>
              <a:t>domain-specific</a:t>
            </a:r>
            <a:r>
              <a:rPr lang="es-ES_tradnl" sz="2000" u="sng" dirty="0">
                <a:solidFill>
                  <a:srgbClr val="000000"/>
                </a:solidFill>
              </a:rPr>
              <a:t> </a:t>
            </a:r>
            <a:r>
              <a:rPr lang="es-ES_tradnl" sz="2000" u="sng" dirty="0" err="1">
                <a:solidFill>
                  <a:srgbClr val="000000"/>
                </a:solidFill>
              </a:rPr>
              <a:t>characteristics</a:t>
            </a:r>
            <a:r>
              <a:rPr lang="es-ES_tradnl" sz="2000" dirty="0">
                <a:solidFill>
                  <a:srgbClr val="000000"/>
                </a:solidFill>
              </a:rPr>
              <a:t> </a:t>
            </a:r>
            <a:r>
              <a:rPr lang="es-ES_tradnl" sz="2000" dirty="0" err="1">
                <a:solidFill>
                  <a:srgbClr val="000000"/>
                </a:solidFill>
              </a:rPr>
              <a:t>that</a:t>
            </a:r>
            <a:r>
              <a:rPr lang="es-ES_tradnl" sz="2000" dirty="0">
                <a:solidFill>
                  <a:srgbClr val="000000"/>
                </a:solidFill>
              </a:rPr>
              <a:t> </a:t>
            </a:r>
            <a:r>
              <a:rPr lang="es-ES_tradnl" sz="2000" dirty="0" err="1">
                <a:solidFill>
                  <a:srgbClr val="000000"/>
                </a:solidFill>
              </a:rPr>
              <a:t>may</a:t>
            </a:r>
            <a:r>
              <a:rPr lang="es-ES_tradnl" sz="2000" dirty="0">
                <a:solidFill>
                  <a:srgbClr val="000000"/>
                </a:solidFill>
              </a:rPr>
              <a:t> </a:t>
            </a:r>
            <a:r>
              <a:rPr lang="es-ES_tradnl" sz="2000" dirty="0" err="1">
                <a:solidFill>
                  <a:srgbClr val="000000"/>
                </a:solidFill>
              </a:rPr>
              <a:t>hinder</a:t>
            </a:r>
            <a:r>
              <a:rPr lang="es-ES_tradnl" sz="2000" dirty="0">
                <a:solidFill>
                  <a:srgbClr val="000000"/>
                </a:solidFill>
              </a:rPr>
              <a:t> transfer </a:t>
            </a:r>
            <a:r>
              <a:rPr lang="es-ES_tradnl" sz="2000" dirty="0" err="1">
                <a:solidFill>
                  <a:srgbClr val="000000"/>
                </a:solidFill>
              </a:rPr>
              <a:t>but</a:t>
            </a:r>
            <a:r>
              <a:rPr lang="es-ES_tradnl" sz="2000" dirty="0">
                <a:solidFill>
                  <a:srgbClr val="000000"/>
                </a:solidFill>
              </a:rPr>
              <a:t> </a:t>
            </a:r>
            <a:r>
              <a:rPr lang="es-ES_tradnl" sz="2000" dirty="0" err="1">
                <a:solidFill>
                  <a:srgbClr val="000000"/>
                </a:solidFill>
              </a:rPr>
              <a:t>the</a:t>
            </a:r>
            <a:r>
              <a:rPr lang="es-ES_tradnl" sz="2000" dirty="0">
                <a:solidFill>
                  <a:srgbClr val="000000"/>
                </a:solidFill>
              </a:rPr>
              <a:t> </a:t>
            </a:r>
            <a:r>
              <a:rPr lang="es-ES_tradnl" sz="2000" dirty="0" err="1">
                <a:solidFill>
                  <a:srgbClr val="000000"/>
                </a:solidFill>
              </a:rPr>
              <a:t>commonalities</a:t>
            </a:r>
            <a:r>
              <a:rPr lang="es-ES_tradnl" sz="2000" dirty="0">
                <a:solidFill>
                  <a:srgbClr val="000000"/>
                </a:solidFill>
              </a:rPr>
              <a:t> </a:t>
            </a:r>
            <a:r>
              <a:rPr lang="es-ES_tradnl" sz="2000" dirty="0" err="1">
                <a:solidFill>
                  <a:srgbClr val="000000"/>
                </a:solidFill>
              </a:rPr>
              <a:t>between</a:t>
            </a:r>
            <a:r>
              <a:rPr lang="es-ES_tradnl" sz="2000" dirty="0">
                <a:solidFill>
                  <a:srgbClr val="000000"/>
                </a:solidFill>
              </a:rPr>
              <a:t> </a:t>
            </a:r>
            <a:r>
              <a:rPr lang="es-ES_tradnl" sz="2000" dirty="0" err="1">
                <a:solidFill>
                  <a:srgbClr val="000000"/>
                </a:solidFill>
              </a:rPr>
              <a:t>the</a:t>
            </a:r>
            <a:r>
              <a:rPr lang="es-ES_tradnl" sz="2000" dirty="0">
                <a:solidFill>
                  <a:srgbClr val="000000"/>
                </a:solidFill>
              </a:rPr>
              <a:t> </a:t>
            </a:r>
            <a:r>
              <a:rPr lang="es-ES_tradnl" sz="2000" dirty="0" err="1">
                <a:solidFill>
                  <a:srgbClr val="000000"/>
                </a:solidFill>
              </a:rPr>
              <a:t>domains</a:t>
            </a:r>
            <a:r>
              <a:rPr lang="es-ES_tradnl" sz="2000" dirty="0">
                <a:solidFill>
                  <a:srgbClr val="000000"/>
                </a:solidFill>
              </a:rPr>
              <a:t>.</a:t>
            </a:r>
          </a:p>
          <a:p>
            <a:endParaRPr lang="es-ES_tradnl" dirty="0">
              <a:solidFill>
                <a:srgbClr val="000000"/>
              </a:solidFill>
            </a:endParaRPr>
          </a:p>
          <a:p>
            <a:r>
              <a:rPr lang="es-ES_tradnl" dirty="0" err="1">
                <a:solidFill>
                  <a:srgbClr val="000000"/>
                </a:solidFill>
              </a:rPr>
              <a:t>Apply</a:t>
            </a:r>
            <a:r>
              <a:rPr lang="es-ES_tradnl" dirty="0">
                <a:solidFill>
                  <a:srgbClr val="000000"/>
                </a:solidFill>
              </a:rPr>
              <a:t> as </a:t>
            </a:r>
          </a:p>
          <a:p>
            <a:pPr lvl="1"/>
            <a:r>
              <a:rPr lang="es-ES_tradnl" sz="2000" dirty="0">
                <a:solidFill>
                  <a:srgbClr val="000000"/>
                </a:solidFill>
              </a:rPr>
              <a:t>Pre-</a:t>
            </a:r>
            <a:r>
              <a:rPr lang="es-ES_tradnl" sz="2000" dirty="0" err="1">
                <a:solidFill>
                  <a:srgbClr val="000000"/>
                </a:solidFill>
              </a:rPr>
              <a:t>processing</a:t>
            </a:r>
            <a:r>
              <a:rPr lang="es-ES_tradnl" sz="2000" dirty="0">
                <a:solidFill>
                  <a:srgbClr val="000000"/>
                </a:solidFill>
              </a:rPr>
              <a:t> </a:t>
            </a:r>
            <a:r>
              <a:rPr lang="es-ES_tradnl" sz="2000" dirty="0" err="1">
                <a:solidFill>
                  <a:srgbClr val="000000"/>
                </a:solidFill>
              </a:rPr>
              <a:t>step</a:t>
            </a:r>
            <a:r>
              <a:rPr lang="es-ES_tradnl" sz="2000" dirty="0">
                <a:solidFill>
                  <a:srgbClr val="000000"/>
                </a:solidFill>
              </a:rPr>
              <a:t> to </a:t>
            </a:r>
            <a:r>
              <a:rPr lang="es-ES_tradnl" sz="2000" dirty="0" err="1">
                <a:solidFill>
                  <a:srgbClr val="000000"/>
                </a:solidFill>
              </a:rPr>
              <a:t>the</a:t>
            </a:r>
            <a:r>
              <a:rPr lang="es-ES_tradnl" sz="2000" dirty="0">
                <a:solidFill>
                  <a:srgbClr val="000000"/>
                </a:solidFill>
              </a:rPr>
              <a:t> data </a:t>
            </a:r>
            <a:r>
              <a:rPr lang="es-ES_tradnl" sz="2000" dirty="0" err="1">
                <a:solidFill>
                  <a:srgbClr val="000000"/>
                </a:solidFill>
              </a:rPr>
              <a:t>representatons</a:t>
            </a:r>
            <a:r>
              <a:rPr lang="es-ES_tradnl" sz="2000" dirty="0">
                <a:solidFill>
                  <a:srgbClr val="000000"/>
                </a:solidFill>
              </a:rPr>
              <a:t>, </a:t>
            </a:r>
            <a:r>
              <a:rPr lang="es-ES_tradnl" sz="2000" dirty="0" err="1">
                <a:solidFill>
                  <a:srgbClr val="000000"/>
                </a:solidFill>
              </a:rPr>
              <a:t>or</a:t>
            </a:r>
            <a:endParaRPr lang="es-ES_tradnl" sz="2000" dirty="0">
              <a:solidFill>
                <a:srgbClr val="000000"/>
              </a:solidFill>
            </a:endParaRPr>
          </a:p>
          <a:p>
            <a:endParaRPr lang="es-ES_tradnl" sz="3200" dirty="0">
              <a:solidFill>
                <a:srgbClr val="000000"/>
              </a:solidFill>
            </a:endParaRPr>
          </a:p>
          <a:p>
            <a:pPr lvl="1"/>
            <a:r>
              <a:rPr lang="es-ES_tradnl" sz="2000" dirty="0" err="1">
                <a:solidFill>
                  <a:srgbClr val="000000"/>
                </a:solidFill>
              </a:rPr>
              <a:t>Encourage</a:t>
            </a:r>
            <a:r>
              <a:rPr lang="es-ES_tradnl" sz="2000" dirty="0">
                <a:solidFill>
                  <a:srgbClr val="000000"/>
                </a:solidFill>
              </a:rPr>
              <a:t> </a:t>
            </a:r>
            <a:r>
              <a:rPr lang="es-ES_tradnl" sz="2000" dirty="0" err="1">
                <a:solidFill>
                  <a:srgbClr val="000000"/>
                </a:solidFill>
              </a:rPr>
              <a:t>representations</a:t>
            </a:r>
            <a:r>
              <a:rPr lang="es-ES_tradnl" sz="2000" dirty="0">
                <a:solidFill>
                  <a:srgbClr val="000000"/>
                </a:solidFill>
              </a:rPr>
              <a:t> of </a:t>
            </a:r>
            <a:r>
              <a:rPr lang="es-ES_tradnl" sz="2000" dirty="0" err="1">
                <a:solidFill>
                  <a:srgbClr val="000000"/>
                </a:solidFill>
              </a:rPr>
              <a:t>the</a:t>
            </a:r>
            <a:r>
              <a:rPr lang="es-ES_tradnl" sz="2000" dirty="0">
                <a:solidFill>
                  <a:srgbClr val="000000"/>
                </a:solidFill>
              </a:rPr>
              <a:t> </a:t>
            </a:r>
            <a:r>
              <a:rPr lang="es-ES_tradnl" sz="2000" dirty="0" err="1">
                <a:solidFill>
                  <a:srgbClr val="000000"/>
                </a:solidFill>
              </a:rPr>
              <a:t>domains</a:t>
            </a:r>
            <a:r>
              <a:rPr lang="es-ES_tradnl" sz="2000" dirty="0">
                <a:solidFill>
                  <a:srgbClr val="000000"/>
                </a:solidFill>
              </a:rPr>
              <a:t> to be more similar to </a:t>
            </a:r>
            <a:r>
              <a:rPr lang="es-ES_tradnl" sz="2000" dirty="0" err="1">
                <a:solidFill>
                  <a:srgbClr val="000000"/>
                </a:solidFill>
              </a:rPr>
              <a:t>each</a:t>
            </a:r>
            <a:r>
              <a:rPr lang="es-ES_tradnl" sz="2000" dirty="0">
                <a:solidFill>
                  <a:srgbClr val="000000"/>
                </a:solidFill>
              </a:rPr>
              <a:t> </a:t>
            </a:r>
            <a:r>
              <a:rPr lang="es-ES_tradnl" sz="2000" dirty="0" err="1">
                <a:solidFill>
                  <a:srgbClr val="000000"/>
                </a:solidFill>
              </a:rPr>
              <a:t>other</a:t>
            </a:r>
            <a:r>
              <a:rPr lang="es-ES_tradnl" sz="2000" dirty="0">
                <a:solidFill>
                  <a:srgbClr val="000000"/>
                </a:solidFill>
              </a:rPr>
              <a:t>.</a:t>
            </a:r>
            <a:endParaRPr lang="en" sz="2000" dirty="0">
              <a:solidFill>
                <a:srgbClr val="000000"/>
              </a:solidFill>
            </a:endParaRPr>
          </a:p>
        </p:txBody>
      </p:sp>
      <p:sp>
        <p:nvSpPr>
          <p:cNvPr id="4" name="Date Placeholder 3">
            <a:extLst>
              <a:ext uri="{FF2B5EF4-FFF2-40B4-BE49-F238E27FC236}">
                <a16:creationId xmlns:a16="http://schemas.microsoft.com/office/drawing/2014/main" id="{3EFF3C58-FFFE-D042-ACB4-2A4350073A79}"/>
              </a:ext>
            </a:extLst>
          </p:cNvPr>
          <p:cNvSpPr>
            <a:spLocks noGrp="1"/>
          </p:cNvSpPr>
          <p:nvPr>
            <p:ph type="dt" idx="10"/>
          </p:nvPr>
        </p:nvSpPr>
        <p:spPr/>
        <p:txBody>
          <a:bodyPr/>
          <a:lstStyle/>
          <a:p>
            <a:fld id="{470886A3-F78E-5C4D-9AA8-EBE00F0D79EE}" type="datetime10">
              <a:rPr lang="es-ES_tradnl" smtClean="0"/>
              <a:t>00:52</a:t>
            </a:fld>
            <a:endParaRPr lang="es-ES_tradnl"/>
          </a:p>
        </p:txBody>
      </p:sp>
      <p:sp>
        <p:nvSpPr>
          <p:cNvPr id="5" name="Slide Number Placeholder 4">
            <a:extLst>
              <a:ext uri="{FF2B5EF4-FFF2-40B4-BE49-F238E27FC236}">
                <a16:creationId xmlns:a16="http://schemas.microsoft.com/office/drawing/2014/main" id="{7D9EF9F5-4E2A-B64C-88AA-BBA4C0B62E1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39</a:t>
            </a:fld>
            <a:endParaRPr lang="es-ES"/>
          </a:p>
        </p:txBody>
      </p:sp>
    </p:spTree>
    <p:extLst>
      <p:ext uri="{BB962C8B-B14F-4D97-AF65-F5344CB8AC3E}">
        <p14:creationId xmlns:p14="http://schemas.microsoft.com/office/powerpoint/2010/main" val="478661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convolutional neural networks">
            <a:extLst>
              <a:ext uri="{FF2B5EF4-FFF2-40B4-BE49-F238E27FC236}">
                <a16:creationId xmlns:a16="http://schemas.microsoft.com/office/drawing/2014/main" id="{576B6F4F-11A1-42D5-813F-EC56557B2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200" y="2795996"/>
            <a:ext cx="4802720" cy="1946936"/>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ication Sign 8">
            <a:extLst>
              <a:ext uri="{FF2B5EF4-FFF2-40B4-BE49-F238E27FC236}">
                <a16:creationId xmlns:a16="http://schemas.microsoft.com/office/drawing/2014/main" id="{BCAB318C-F428-4782-B89E-708600A69BAC}"/>
              </a:ext>
            </a:extLst>
          </p:cNvPr>
          <p:cNvSpPr/>
          <p:nvPr/>
        </p:nvSpPr>
        <p:spPr bwMode="auto">
          <a:xfrm>
            <a:off x="6189560" y="2353631"/>
            <a:ext cx="724320" cy="2580818"/>
          </a:xfrm>
          <a:prstGeom prst="mathMultiply">
            <a:avLst>
              <a:gd name="adj1" fmla="val 16506"/>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fontAlgn="base">
              <a:spcBef>
                <a:spcPct val="0"/>
              </a:spcBef>
              <a:spcAft>
                <a:spcPct val="0"/>
              </a:spcAft>
            </a:pPr>
            <a:endParaRPr lang="en-US" sz="4200">
              <a:latin typeface="Calibri" panose="020F0502020204030204" pitchFamily="34" charset="0"/>
              <a:ea typeface="ヒラギノ明朝 ProN W3" pitchFamily="-111" charset="-128"/>
              <a:cs typeface="ヒラギノ明朝 ProN W3" pitchFamily="-111" charset="-128"/>
              <a:sym typeface="Times" pitchFamily="-111" charset="0"/>
            </a:endParaRPr>
          </a:p>
        </p:txBody>
      </p:sp>
      <p:pic>
        <p:nvPicPr>
          <p:cNvPr id="11" name="Picture 10">
            <a:extLst>
              <a:ext uri="{FF2B5EF4-FFF2-40B4-BE49-F238E27FC236}">
                <a16:creationId xmlns:a16="http://schemas.microsoft.com/office/drawing/2014/main" id="{7359DF31-87FA-4B14-AF3D-D3BF8F95FF22}"/>
              </a:ext>
            </a:extLst>
          </p:cNvPr>
          <p:cNvPicPr>
            <a:picLocks noChangeAspect="1"/>
          </p:cNvPicPr>
          <p:nvPr/>
        </p:nvPicPr>
        <p:blipFill>
          <a:blip r:embed="rId4"/>
          <a:stretch>
            <a:fillRect/>
          </a:stretch>
        </p:blipFill>
        <p:spPr>
          <a:xfrm>
            <a:off x="698920" y="1906881"/>
            <a:ext cx="1796874" cy="1447800"/>
          </a:xfrm>
          <a:prstGeom prst="rect">
            <a:avLst/>
          </a:prstGeom>
        </p:spPr>
      </p:pic>
      <p:pic>
        <p:nvPicPr>
          <p:cNvPr id="12" name="Picture 11">
            <a:extLst>
              <a:ext uri="{FF2B5EF4-FFF2-40B4-BE49-F238E27FC236}">
                <a16:creationId xmlns:a16="http://schemas.microsoft.com/office/drawing/2014/main" id="{4A7CD18B-7562-4BC6-B610-4162B1C8592C}"/>
              </a:ext>
            </a:extLst>
          </p:cNvPr>
          <p:cNvPicPr>
            <a:picLocks noChangeAspect="1"/>
          </p:cNvPicPr>
          <p:nvPr/>
        </p:nvPicPr>
        <p:blipFill>
          <a:blip r:embed="rId5"/>
          <a:stretch>
            <a:fillRect/>
          </a:stretch>
        </p:blipFill>
        <p:spPr>
          <a:xfrm>
            <a:off x="6872568" y="1726147"/>
            <a:ext cx="1585632" cy="1645186"/>
          </a:xfrm>
          <a:prstGeom prst="rect">
            <a:avLst/>
          </a:prstGeom>
        </p:spPr>
      </p:pic>
      <p:sp>
        <p:nvSpPr>
          <p:cNvPr id="14" name="TextBox 13">
            <a:extLst>
              <a:ext uri="{FF2B5EF4-FFF2-40B4-BE49-F238E27FC236}">
                <a16:creationId xmlns:a16="http://schemas.microsoft.com/office/drawing/2014/main" id="{304D8862-61AA-4B1D-A048-9689C1047829}"/>
              </a:ext>
            </a:extLst>
          </p:cNvPr>
          <p:cNvSpPr txBox="1"/>
          <p:nvPr/>
        </p:nvSpPr>
        <p:spPr>
          <a:xfrm>
            <a:off x="2955114" y="2069952"/>
            <a:ext cx="3994326" cy="369332"/>
          </a:xfrm>
          <a:prstGeom prst="rect">
            <a:avLst/>
          </a:prstGeom>
          <a:noFill/>
        </p:spPr>
        <p:txBody>
          <a:bodyPr wrap="square" rtlCol="0">
            <a:spAutoFit/>
          </a:bodyPr>
          <a:lstStyle/>
          <a:p>
            <a:r>
              <a:rPr lang="en-US" sz="1800" dirty="0">
                <a:latin typeface="Calibri" panose="020F0502020204030204" pitchFamily="34" charset="0"/>
              </a:rPr>
              <a:t>Update the </a:t>
            </a:r>
            <a:r>
              <a:rPr lang="en-US" dirty="0">
                <a:latin typeface="Calibri" panose="020F0502020204030204" pitchFamily="34" charset="0"/>
              </a:rPr>
              <a:t>W</a:t>
            </a:r>
            <a:r>
              <a:rPr lang="en-US" sz="1800" baseline="-25000" dirty="0">
                <a:latin typeface="Calibri" panose="020F0502020204030204" pitchFamily="34" charset="0"/>
              </a:rPr>
              <a:t>i </a:t>
            </a:r>
            <a:r>
              <a:rPr lang="en-US" sz="1800" dirty="0">
                <a:latin typeface="Calibri" panose="020F0502020204030204" pitchFamily="34" charset="0"/>
              </a:rPr>
              <a:t>parameters</a:t>
            </a:r>
            <a:endParaRPr lang="en-US" sz="1800" baseline="-25000" dirty="0">
              <a:latin typeface="Calibri" panose="020F0502020204030204" pitchFamily="34" charset="0"/>
            </a:endParaRPr>
          </a:p>
        </p:txBody>
      </p:sp>
      <p:sp>
        <p:nvSpPr>
          <p:cNvPr id="15" name="Rectangle 14">
            <a:extLst>
              <a:ext uri="{FF2B5EF4-FFF2-40B4-BE49-F238E27FC236}">
                <a16:creationId xmlns:a16="http://schemas.microsoft.com/office/drawing/2014/main" id="{AE6FDA44-2E84-4977-8C03-391949D8C342}"/>
              </a:ext>
            </a:extLst>
          </p:cNvPr>
          <p:cNvSpPr>
            <a:spLocks/>
          </p:cNvSpPr>
          <p:nvPr/>
        </p:nvSpPr>
        <p:spPr bwMode="auto">
          <a:xfrm>
            <a:off x="339811" y="1478885"/>
            <a:ext cx="8610600" cy="3409950"/>
          </a:xfrm>
          <a:prstGeom prst="rect">
            <a:avLst/>
          </a:prstGeom>
          <a:noFill/>
          <a:ln w="12700">
            <a:noFill/>
            <a:miter lim="800000"/>
            <a:headEnd type="none" w="med" len="med"/>
            <a:tailEnd type="none" w="med" len="med"/>
          </a:ln>
          <a:effectLst>
            <a:outerShdw blurRad="63500" dist="12700" dir="2700000" algn="ctr" rotWithShape="0">
              <a:srgbClr val="000000">
                <a:alpha val="92000"/>
              </a:srgbClr>
            </a:outerShdw>
          </a:effectLst>
        </p:spPr>
        <p:txBody>
          <a:bodyPr lIns="0" tIns="0" rIns="42132" bIns="0">
            <a:prstTxWarp prst="textNoShape">
              <a:avLst/>
            </a:prstTxWarp>
          </a:bodyPr>
          <a:lstStyle/>
          <a:p>
            <a:pPr marL="498463" indent="-457189">
              <a:spcAft>
                <a:spcPts val="1200"/>
              </a:spcAft>
              <a:buFont typeface="Arial" panose="020B0604020202020204" pitchFamily="34" charset="0"/>
              <a:buChar char="•"/>
            </a:pPr>
            <a:r>
              <a:rPr lang="en-US" dirty="0">
                <a:sym typeface="Chalkboard Bold" charset="0"/>
              </a:rPr>
              <a:t>Non-medical and medical images share characteristics</a:t>
            </a:r>
          </a:p>
          <a:p>
            <a:pPr marL="498463" indent="-457189">
              <a:spcAft>
                <a:spcPts val="1200"/>
              </a:spcAft>
              <a:buFont typeface="Arial" panose="020B0604020202020204" pitchFamily="34" charset="0"/>
              <a:buChar char="•"/>
            </a:pPr>
            <a:endParaRPr lang="en-US" sz="1800" dirty="0">
              <a:effectLst>
                <a:outerShdw blurRad="50800" dist="38100" dir="2700000">
                  <a:srgbClr val="000000">
                    <a:alpha val="43000"/>
                  </a:srgbClr>
                </a:outerShdw>
              </a:effectLst>
              <a:latin typeface="Calibri" panose="020F0502020204030204" pitchFamily="34" charset="0"/>
              <a:ea typeface="Chalkboard Bold" charset="0"/>
              <a:cs typeface="Calibri" panose="020F0502020204030204" pitchFamily="34" charset="0"/>
              <a:sym typeface="Chalkboard Bold" charset="0"/>
            </a:endParaRPr>
          </a:p>
        </p:txBody>
      </p:sp>
      <p:sp>
        <p:nvSpPr>
          <p:cNvPr id="13" name="Rectangle 2">
            <a:extLst>
              <a:ext uri="{FF2B5EF4-FFF2-40B4-BE49-F238E27FC236}">
                <a16:creationId xmlns:a16="http://schemas.microsoft.com/office/drawing/2014/main" id="{4FBC2C76-6DC1-3642-B8E1-6B86A7B66DF3}"/>
              </a:ext>
            </a:extLst>
          </p:cNvPr>
          <p:cNvSpPr txBox="1">
            <a:spLocks noGrp="1" noChangeArrowheads="1"/>
          </p:cNvSpPr>
          <p:nvPr>
            <p:ph type="title"/>
          </p:nvPr>
        </p:nvSpPr>
        <p:spPr bwMode="auto">
          <a:prstGeom prst="rect">
            <a:avLst/>
          </a:prstGeom>
          <a:noFill/>
          <a:ln w="12700">
            <a:noFill/>
            <a:miter lim="800000"/>
            <a:headEnd/>
            <a:tailEnd/>
          </a:ln>
          <a:effectLst>
            <a:outerShdw blurRad="63500" dist="50800" dir="2700000" algn="ctr" rotWithShape="0">
              <a:schemeClr val="tx2">
                <a:lumMod val="95000"/>
                <a:lumOff val="5000"/>
              </a:schemeClr>
            </a:outerShdw>
          </a:effectLst>
        </p:spPr>
        <p:txBody>
          <a:bodyPr spcFirstLastPara="1" vert="horz" wrap="square" lIns="41660" tIns="41660" rIns="125923" bIns="41660" numCol="1" anchor="ctr" anchorCtr="0" compatLnSpc="1">
            <a:prstTxWarp prst="textNoShape">
              <a:avLst/>
            </a:prstTxWarp>
            <a:noAutofit/>
          </a:bodyPr>
          <a:lstStyle/>
          <a:p>
            <a:pPr marL="41659">
              <a:defRPr/>
            </a:pPr>
            <a:r>
              <a:rPr lang="en-US" sz="2800">
                <a:effectLst>
                  <a:outerShdw blurRad="38100" dist="38100" dir="2700000" algn="tl">
                    <a:srgbClr val="000000">
                      <a:alpha val="43137"/>
                    </a:srgbClr>
                  </a:outerShdw>
                </a:effectLst>
                <a:ea typeface="Chalkboard Bold" charset="0"/>
                <a:cs typeface="Calibri" panose="020F0502020204030204" pitchFamily="34" charset="0"/>
                <a:sym typeface="Chalkboard Bold" charset="0"/>
              </a:rPr>
              <a:t>Full (Re)Training or Fine-Tuning?</a:t>
            </a:r>
          </a:p>
        </p:txBody>
      </p:sp>
      <p:sp>
        <p:nvSpPr>
          <p:cNvPr id="10" name="TextBox 9">
            <a:extLst>
              <a:ext uri="{FF2B5EF4-FFF2-40B4-BE49-F238E27FC236}">
                <a16:creationId xmlns:a16="http://schemas.microsoft.com/office/drawing/2014/main" id="{3E04DA48-82BC-FE44-967C-B291F7493BA8}"/>
              </a:ext>
            </a:extLst>
          </p:cNvPr>
          <p:cNvSpPr txBox="1"/>
          <p:nvPr/>
        </p:nvSpPr>
        <p:spPr>
          <a:xfrm>
            <a:off x="457200" y="4800196"/>
            <a:ext cx="8316098" cy="985911"/>
          </a:xfrm>
          <a:prstGeom prst="rect">
            <a:avLst/>
          </a:prstGeom>
          <a:noFill/>
        </p:spPr>
        <p:txBody>
          <a:bodyPr wrap="square">
            <a:spAutoFit/>
          </a:bodyPr>
          <a:lstStyle/>
          <a:p>
            <a:pPr marL="171450" indent="-171450">
              <a:lnSpc>
                <a:spcPct val="90000"/>
              </a:lnSpc>
              <a:spcBef>
                <a:spcPts val="750"/>
              </a:spcBef>
              <a:spcAft>
                <a:spcPts val="1200"/>
              </a:spcAft>
              <a:buFont typeface="Arial" panose="020B0604020202020204" pitchFamily="34" charset="0"/>
              <a:buChar char="•"/>
            </a:pPr>
            <a:r>
              <a:rPr lang="en-US" sz="1400" dirty="0">
                <a:sym typeface="Chalkboard Bold" charset="0"/>
              </a:rPr>
              <a:t>It has been shown that it is better to fine tune pre-trained models (incl. those trained with non-medical images)</a:t>
            </a:r>
          </a:p>
          <a:p>
            <a:pPr marL="171450" lvl="2" indent="-171450">
              <a:lnSpc>
                <a:spcPct val="90000"/>
              </a:lnSpc>
              <a:spcBef>
                <a:spcPts val="750"/>
              </a:spcBef>
              <a:spcAft>
                <a:spcPts val="1200"/>
              </a:spcAft>
              <a:buFont typeface="Arial" panose="020B0604020202020204" pitchFamily="34" charset="0"/>
              <a:buChar char="•"/>
            </a:pPr>
            <a:r>
              <a:rPr lang="en-US" dirty="0">
                <a:sym typeface="Chalkboard Bold" charset="0"/>
              </a:rPr>
              <a:t>The training converges faster</a:t>
            </a:r>
          </a:p>
        </p:txBody>
      </p:sp>
      <p:sp>
        <p:nvSpPr>
          <p:cNvPr id="2" name="Date Placeholder 1">
            <a:extLst>
              <a:ext uri="{FF2B5EF4-FFF2-40B4-BE49-F238E27FC236}">
                <a16:creationId xmlns:a16="http://schemas.microsoft.com/office/drawing/2014/main" id="{31C18807-55C2-7B44-9532-37CF98ADA894}"/>
              </a:ext>
            </a:extLst>
          </p:cNvPr>
          <p:cNvSpPr>
            <a:spLocks noGrp="1"/>
          </p:cNvSpPr>
          <p:nvPr>
            <p:ph type="dt" idx="10"/>
          </p:nvPr>
        </p:nvSpPr>
        <p:spPr/>
        <p:txBody>
          <a:bodyPr/>
          <a:lstStyle/>
          <a:p>
            <a:fld id="{B08752FE-698E-DE4C-B398-9B55C09F052B}" type="datetime10">
              <a:rPr lang="es-ES_tradnl" smtClean="0"/>
              <a:t>00:52</a:t>
            </a:fld>
            <a:endParaRPr lang="es-ES_tradnl"/>
          </a:p>
        </p:txBody>
      </p:sp>
      <p:sp>
        <p:nvSpPr>
          <p:cNvPr id="3" name="Slide Number Placeholder 2">
            <a:extLst>
              <a:ext uri="{FF2B5EF4-FFF2-40B4-BE49-F238E27FC236}">
                <a16:creationId xmlns:a16="http://schemas.microsoft.com/office/drawing/2014/main" id="{62439492-BB82-8742-ADFC-92E7A637F90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a:t>
            </a:fld>
            <a:endParaRPr lang="es-ES"/>
          </a:p>
        </p:txBody>
      </p:sp>
      <p:sp>
        <p:nvSpPr>
          <p:cNvPr id="6" name="TextBox 5">
            <a:extLst>
              <a:ext uri="{FF2B5EF4-FFF2-40B4-BE49-F238E27FC236}">
                <a16:creationId xmlns:a16="http://schemas.microsoft.com/office/drawing/2014/main" id="{A3D88917-B8BA-D19E-FE54-0E7CB3A694BC}"/>
              </a:ext>
            </a:extLst>
          </p:cNvPr>
          <p:cNvSpPr txBox="1"/>
          <p:nvPr/>
        </p:nvSpPr>
        <p:spPr>
          <a:xfrm>
            <a:off x="0" y="6311343"/>
            <a:ext cx="9059211" cy="397032"/>
          </a:xfrm>
          <a:prstGeom prst="rect">
            <a:avLst/>
          </a:prstGeom>
          <a:noFill/>
        </p:spPr>
        <p:txBody>
          <a:bodyPr wrap="square">
            <a:spAutoFit/>
          </a:bodyPr>
          <a:lstStyle/>
          <a:p>
            <a:pPr>
              <a:lnSpc>
                <a:spcPct val="90000"/>
              </a:lnSpc>
              <a:spcBef>
                <a:spcPts val="750"/>
              </a:spcBef>
              <a:spcAft>
                <a:spcPts val="1200"/>
              </a:spcAft>
            </a:pPr>
            <a:r>
              <a:rPr lang="en-US" sz="1050" dirty="0" err="1">
                <a:sym typeface="Chalkboard Bold" charset="0"/>
              </a:rPr>
              <a:t>Tajbakhsh</a:t>
            </a:r>
            <a:r>
              <a:rPr lang="en-US" sz="1050" dirty="0">
                <a:sym typeface="Chalkboard Bold" charset="0"/>
              </a:rPr>
              <a:t>, N. et al. 2016. Convolutional neural networks for medical image analysis:  Full training or fine tuning?. IEEE Transactions on Medical imaging, 35(5), pp.1299-1312.</a:t>
            </a:r>
          </a:p>
        </p:txBody>
      </p:sp>
    </p:spTree>
    <p:extLst>
      <p:ext uri="{BB962C8B-B14F-4D97-AF65-F5344CB8AC3E}">
        <p14:creationId xmlns:p14="http://schemas.microsoft.com/office/powerpoint/2010/main" val="427036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Confusing</a:t>
            </a:r>
            <a:r>
              <a:rPr lang="es-ES_tradnl"/>
              <a:t> </a:t>
            </a:r>
            <a:r>
              <a:rPr lang="es-ES_tradnl" err="1"/>
              <a:t>domains</a:t>
            </a:r>
            <a:endParaRPr lang="en"/>
          </a:p>
        </p:txBody>
      </p:sp>
      <p:sp>
        <p:nvSpPr>
          <p:cNvPr id="5" name="Rectángulo 4"/>
          <p:cNvSpPr/>
          <p:nvPr/>
        </p:nvSpPr>
        <p:spPr>
          <a:xfrm>
            <a:off x="579107" y="1412438"/>
            <a:ext cx="8262698" cy="2585323"/>
          </a:xfrm>
          <a:prstGeom prst="rect">
            <a:avLst/>
          </a:prstGeom>
        </p:spPr>
        <p:txBody>
          <a:bodyPr wrap="square">
            <a:spAutoFit/>
          </a:bodyPr>
          <a:lstStyle/>
          <a:p>
            <a:r>
              <a:rPr lang="en" sz="1800" dirty="0"/>
              <a:t>A way to ensure similarity between the representations of both domains</a:t>
            </a:r>
            <a:r>
              <a:rPr lang="es-ES_tradnl" sz="1800" dirty="0"/>
              <a:t>:</a:t>
            </a:r>
            <a:r>
              <a:rPr lang="en" sz="1800" dirty="0"/>
              <a:t> </a:t>
            </a:r>
            <a:endParaRPr lang="es-ES_tradnl" sz="1800" dirty="0"/>
          </a:p>
          <a:p>
            <a:pPr marL="457200" indent="-457200">
              <a:buFontTx/>
              <a:buChar char="-"/>
            </a:pPr>
            <a:r>
              <a:rPr lang="en" sz="1800" dirty="0"/>
              <a:t>add another objective to an existing model that encourages it to confuse the two domains.</a:t>
            </a:r>
            <a:endParaRPr lang="es-ES_tradnl" sz="1800" dirty="0"/>
          </a:p>
          <a:p>
            <a:pPr marL="457200" indent="-457200">
              <a:buFontTx/>
              <a:buChar char="-"/>
            </a:pPr>
            <a:endParaRPr lang="es-ES_tradnl" sz="1800" dirty="0"/>
          </a:p>
          <a:p>
            <a:pPr marL="457200" indent="-457200">
              <a:buFontTx/>
              <a:buChar char="-"/>
            </a:pPr>
            <a:r>
              <a:rPr lang="en" sz="1800" dirty="0"/>
              <a:t>This domain confusion loss is a regular classification loss where the model tries to predict the domain of the input example. </a:t>
            </a:r>
            <a:endParaRPr lang="es-ES_tradnl" sz="1800" dirty="0"/>
          </a:p>
          <a:p>
            <a:pPr marL="457200" indent="-457200">
              <a:buFontTx/>
              <a:buChar char="-"/>
            </a:pPr>
            <a:endParaRPr lang="es-ES_tradnl" sz="1800" dirty="0"/>
          </a:p>
          <a:p>
            <a:pPr marL="457200" indent="-457200">
              <a:buFontTx/>
              <a:buChar char="-"/>
            </a:pPr>
            <a:r>
              <a:rPr lang="en" sz="1800" dirty="0"/>
              <a:t>The difference to a regular loss: </a:t>
            </a:r>
            <a:r>
              <a:rPr lang="es-ES_tradnl" sz="1800" dirty="0" err="1"/>
              <a:t>the</a:t>
            </a:r>
            <a:r>
              <a:rPr lang="es-ES_tradnl" sz="1800" dirty="0"/>
              <a:t> </a:t>
            </a:r>
            <a:r>
              <a:rPr lang="en" sz="1800" dirty="0"/>
              <a:t>gradients that flow from the loss to the rest of the network are reversed.</a:t>
            </a:r>
          </a:p>
        </p:txBody>
      </p:sp>
      <p:pic>
        <p:nvPicPr>
          <p:cNvPr id="6" name="Imagen 5" descr="Screen Shot 2020-03-25 at 23.33.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737" y="4152900"/>
            <a:ext cx="5778500" cy="2705100"/>
          </a:xfrm>
          <a:prstGeom prst="rect">
            <a:avLst/>
          </a:prstGeom>
        </p:spPr>
      </p:pic>
      <p:sp>
        <p:nvSpPr>
          <p:cNvPr id="3" name="Date Placeholder 2">
            <a:extLst>
              <a:ext uri="{FF2B5EF4-FFF2-40B4-BE49-F238E27FC236}">
                <a16:creationId xmlns:a16="http://schemas.microsoft.com/office/drawing/2014/main" id="{9476D7AB-BD80-C049-88A5-8D8F54897675}"/>
              </a:ext>
            </a:extLst>
          </p:cNvPr>
          <p:cNvSpPr>
            <a:spLocks noGrp="1"/>
          </p:cNvSpPr>
          <p:nvPr>
            <p:ph type="dt" idx="10"/>
          </p:nvPr>
        </p:nvSpPr>
        <p:spPr/>
        <p:txBody>
          <a:bodyPr/>
          <a:lstStyle/>
          <a:p>
            <a:fld id="{0244A55A-65CB-7C41-8D75-06F6FDF3476F}" type="datetime10">
              <a:rPr lang="es-ES_tradnl" smtClean="0"/>
              <a:t>00:52</a:t>
            </a:fld>
            <a:endParaRPr lang="es-ES_tradnl"/>
          </a:p>
        </p:txBody>
      </p:sp>
      <p:sp>
        <p:nvSpPr>
          <p:cNvPr id="4" name="Slide Number Placeholder 3">
            <a:extLst>
              <a:ext uri="{FF2B5EF4-FFF2-40B4-BE49-F238E27FC236}">
                <a16:creationId xmlns:a16="http://schemas.microsoft.com/office/drawing/2014/main" id="{BD8E5BBC-5CDE-4948-8D9E-1C714BE7B82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40</a:t>
            </a:fld>
            <a:endParaRPr lang="es-ES"/>
          </a:p>
        </p:txBody>
      </p:sp>
    </p:spTree>
    <p:extLst>
      <p:ext uri="{BB962C8B-B14F-4D97-AF65-F5344CB8AC3E}">
        <p14:creationId xmlns:p14="http://schemas.microsoft.com/office/powerpoint/2010/main" val="1726447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Confusing</a:t>
            </a:r>
            <a:r>
              <a:rPr lang="es-ES_tradnl"/>
              <a:t> </a:t>
            </a:r>
            <a:r>
              <a:rPr lang="es-ES_tradnl" err="1"/>
              <a:t>domains</a:t>
            </a:r>
            <a:endParaRPr lang="en"/>
          </a:p>
        </p:txBody>
      </p:sp>
      <p:sp>
        <p:nvSpPr>
          <p:cNvPr id="3" name="Marcador de texto 2"/>
          <p:cNvSpPr>
            <a:spLocks noGrp="1"/>
          </p:cNvSpPr>
          <p:nvPr>
            <p:ph type="body" idx="1"/>
          </p:nvPr>
        </p:nvSpPr>
        <p:spPr>
          <a:xfrm>
            <a:off x="457200" y="2270573"/>
            <a:ext cx="3845859" cy="2882153"/>
          </a:xfrm>
        </p:spPr>
        <p:txBody>
          <a:bodyPr>
            <a:noAutofit/>
          </a:bodyPr>
          <a:lstStyle/>
          <a:p>
            <a:pPr marL="114300" indent="0">
              <a:buNone/>
            </a:pPr>
            <a:r>
              <a:rPr lang="en" sz="1800" dirty="0">
                <a:solidFill>
                  <a:schemeClr val="tx1"/>
                </a:solidFill>
              </a:rPr>
              <a:t>The proposed architecture includes:</a:t>
            </a:r>
          </a:p>
          <a:p>
            <a:pPr marL="114300" indent="0">
              <a:buNone/>
            </a:pPr>
            <a:r>
              <a:rPr lang="en" sz="1800" dirty="0">
                <a:solidFill>
                  <a:schemeClr val="accent5"/>
                </a:solidFill>
              </a:rPr>
              <a:t>- a deep feature extractor (green) </a:t>
            </a:r>
            <a:r>
              <a:rPr lang="en" sz="1800" dirty="0">
                <a:solidFill>
                  <a:schemeClr val="tx1"/>
                </a:solidFill>
              </a:rPr>
              <a:t>and a </a:t>
            </a:r>
            <a:r>
              <a:rPr lang="en" sz="1800" dirty="0">
                <a:solidFill>
                  <a:srgbClr val="0070C0"/>
                </a:solidFill>
              </a:rPr>
              <a:t>deep label predictor (blue</a:t>
            </a:r>
            <a:r>
              <a:rPr lang="en" sz="1800" dirty="0">
                <a:solidFill>
                  <a:schemeClr val="tx1"/>
                </a:solidFill>
              </a:rPr>
              <a:t>), which together form a standard feed-forward architecture.</a:t>
            </a:r>
            <a:endParaRPr lang="es-ES_tradnl" sz="1800" dirty="0">
              <a:solidFill>
                <a:schemeClr val="tx1"/>
              </a:solidFill>
            </a:endParaRPr>
          </a:p>
          <a:p>
            <a:pPr marL="114300" indent="0">
              <a:buNone/>
            </a:pPr>
            <a:endParaRPr lang="en" sz="1800" dirty="0">
              <a:solidFill>
                <a:schemeClr val="tx1"/>
              </a:solidFill>
            </a:endParaRPr>
          </a:p>
          <a:p>
            <a:pPr marL="114300" indent="0">
              <a:buNone/>
            </a:pPr>
            <a:endParaRPr lang="es-ES_tradnl" sz="1800" dirty="0">
              <a:solidFill>
                <a:schemeClr val="tx1"/>
              </a:solidFill>
            </a:endParaRPr>
          </a:p>
        </p:txBody>
      </p:sp>
      <p:pic>
        <p:nvPicPr>
          <p:cNvPr id="4" name="Imagen 3" descr="Screen Shot 2020-03-25 at 23.33.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130" y="1993166"/>
            <a:ext cx="4258235" cy="1993415"/>
          </a:xfrm>
          <a:prstGeom prst="rect">
            <a:avLst/>
          </a:prstGeom>
        </p:spPr>
      </p:pic>
      <p:sp>
        <p:nvSpPr>
          <p:cNvPr id="5" name="Rectángulo 4"/>
          <p:cNvSpPr/>
          <p:nvPr/>
        </p:nvSpPr>
        <p:spPr>
          <a:xfrm>
            <a:off x="457200" y="5361872"/>
            <a:ext cx="7963647" cy="1200329"/>
          </a:xfrm>
          <a:prstGeom prst="rect">
            <a:avLst/>
          </a:prstGeom>
        </p:spPr>
        <p:txBody>
          <a:bodyPr wrap="square">
            <a:spAutoFit/>
          </a:bodyPr>
          <a:lstStyle/>
          <a:p>
            <a:pPr marL="114300" indent="0">
              <a:buNone/>
            </a:pPr>
            <a:r>
              <a:rPr lang="es-ES_tradnl"/>
              <a:t>T</a:t>
            </a:r>
            <a:r>
              <a:rPr lang="en"/>
              <a:t>he training minimizes:</a:t>
            </a:r>
          </a:p>
          <a:p>
            <a:pPr marL="400050" indent="-285750">
              <a:buFontTx/>
              <a:buChar char="-"/>
            </a:pPr>
            <a:r>
              <a:rPr lang="en"/>
              <a:t>the label</a:t>
            </a:r>
            <a:r>
              <a:rPr lang="es-ES_tradnl"/>
              <a:t> </a:t>
            </a:r>
            <a:r>
              <a:rPr lang="en"/>
              <a:t>prediction loss (for source examples) and </a:t>
            </a:r>
          </a:p>
          <a:p>
            <a:pPr marL="400050" indent="-285750">
              <a:buFontTx/>
              <a:buChar char="-"/>
            </a:pPr>
            <a:r>
              <a:rPr lang="en"/>
              <a:t>the domain classication loss (for all</a:t>
            </a:r>
            <a:r>
              <a:rPr lang="es-ES_tradnl"/>
              <a:t> </a:t>
            </a:r>
            <a:r>
              <a:rPr lang="en"/>
              <a:t>samples). </a:t>
            </a:r>
            <a:endParaRPr lang="es-ES_tradnl"/>
          </a:p>
          <a:p>
            <a:pPr marL="114300" indent="0">
              <a:buNone/>
            </a:pPr>
            <a:endParaRPr lang="es-ES_tradnl"/>
          </a:p>
        </p:txBody>
      </p:sp>
      <p:sp>
        <p:nvSpPr>
          <p:cNvPr id="6" name="Rectangle 5">
            <a:extLst>
              <a:ext uri="{FF2B5EF4-FFF2-40B4-BE49-F238E27FC236}">
                <a16:creationId xmlns:a16="http://schemas.microsoft.com/office/drawing/2014/main" id="{F0811296-1E1E-1744-8352-3136CA6609C2}"/>
              </a:ext>
            </a:extLst>
          </p:cNvPr>
          <p:cNvSpPr/>
          <p:nvPr/>
        </p:nvSpPr>
        <p:spPr>
          <a:xfrm>
            <a:off x="489695" y="4215734"/>
            <a:ext cx="8343901" cy="923330"/>
          </a:xfrm>
          <a:prstGeom prst="rect">
            <a:avLst/>
          </a:prstGeom>
        </p:spPr>
        <p:txBody>
          <a:bodyPr wrap="square">
            <a:spAutoFit/>
          </a:bodyPr>
          <a:lstStyle/>
          <a:p>
            <a:pPr marL="114300" indent="0">
              <a:buNone/>
            </a:pPr>
            <a:r>
              <a:rPr lang="en" dirty="0">
                <a:solidFill>
                  <a:schemeClr val="tx1"/>
                </a:solidFill>
              </a:rPr>
              <a:t>Unsupervised domain adaptation is achieved by </a:t>
            </a:r>
            <a:r>
              <a:rPr lang="en" dirty="0">
                <a:solidFill>
                  <a:srgbClr val="FF0000"/>
                </a:solidFill>
              </a:rPr>
              <a:t>adding a domain classifier (red)</a:t>
            </a:r>
            <a:r>
              <a:rPr lang="es-ES_tradnl" dirty="0">
                <a:solidFill>
                  <a:srgbClr val="FF0000"/>
                </a:solidFill>
              </a:rPr>
              <a:t> </a:t>
            </a:r>
            <a:r>
              <a:rPr lang="en" dirty="0">
                <a:solidFill>
                  <a:schemeClr val="tx1"/>
                </a:solidFill>
              </a:rPr>
              <a:t>connected to the feature extractor via a </a:t>
            </a:r>
            <a:r>
              <a:rPr lang="en" b="1" dirty="0">
                <a:solidFill>
                  <a:schemeClr val="tx1"/>
                </a:solidFill>
              </a:rPr>
              <a:t>Gradient Reversal Layer </a:t>
            </a:r>
            <a:r>
              <a:rPr lang="en" dirty="0">
                <a:solidFill>
                  <a:schemeClr val="tx1"/>
                </a:solidFill>
              </a:rPr>
              <a:t>that multiplies</a:t>
            </a:r>
            <a:r>
              <a:rPr lang="es-ES_tradnl" dirty="0">
                <a:solidFill>
                  <a:schemeClr val="tx1"/>
                </a:solidFill>
              </a:rPr>
              <a:t> </a:t>
            </a:r>
            <a:r>
              <a:rPr lang="en" dirty="0">
                <a:solidFill>
                  <a:schemeClr val="tx1"/>
                </a:solidFill>
              </a:rPr>
              <a:t>the gradient by a certain negative constant during the backpropagation-based</a:t>
            </a:r>
            <a:r>
              <a:rPr lang="es-ES_tradnl" dirty="0">
                <a:solidFill>
                  <a:schemeClr val="tx1"/>
                </a:solidFill>
              </a:rPr>
              <a:t> </a:t>
            </a:r>
            <a:r>
              <a:rPr lang="en" dirty="0">
                <a:solidFill>
                  <a:schemeClr val="tx1"/>
                </a:solidFill>
              </a:rPr>
              <a:t>training. </a:t>
            </a:r>
            <a:endParaRPr lang="es-ES_tradnl" dirty="0">
              <a:solidFill>
                <a:schemeClr val="tx1"/>
              </a:solidFill>
            </a:endParaRPr>
          </a:p>
        </p:txBody>
      </p:sp>
      <p:sp>
        <p:nvSpPr>
          <p:cNvPr id="7" name="Date Placeholder 6">
            <a:extLst>
              <a:ext uri="{FF2B5EF4-FFF2-40B4-BE49-F238E27FC236}">
                <a16:creationId xmlns:a16="http://schemas.microsoft.com/office/drawing/2014/main" id="{D1E8268C-E37E-2A48-AA07-700D6FA9B65F}"/>
              </a:ext>
            </a:extLst>
          </p:cNvPr>
          <p:cNvSpPr>
            <a:spLocks noGrp="1"/>
          </p:cNvSpPr>
          <p:nvPr>
            <p:ph type="dt" idx="10"/>
          </p:nvPr>
        </p:nvSpPr>
        <p:spPr/>
        <p:txBody>
          <a:bodyPr/>
          <a:lstStyle/>
          <a:p>
            <a:fld id="{B7032FC8-FF7B-344D-8676-0919C33D029E}" type="datetime10">
              <a:rPr lang="es-ES_tradnl" smtClean="0"/>
              <a:t>00:53</a:t>
            </a:fld>
            <a:endParaRPr lang="es-ES_tradnl"/>
          </a:p>
        </p:txBody>
      </p:sp>
      <p:sp>
        <p:nvSpPr>
          <p:cNvPr id="8" name="Slide Number Placeholder 7">
            <a:extLst>
              <a:ext uri="{FF2B5EF4-FFF2-40B4-BE49-F238E27FC236}">
                <a16:creationId xmlns:a16="http://schemas.microsoft.com/office/drawing/2014/main" id="{013135C3-64C4-8449-9ADC-54945D4827B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41</a:t>
            </a:fld>
            <a:endParaRPr lang="es-ES"/>
          </a:p>
        </p:txBody>
      </p:sp>
      <p:sp>
        <p:nvSpPr>
          <p:cNvPr id="10" name="TextBox 9">
            <a:extLst>
              <a:ext uri="{FF2B5EF4-FFF2-40B4-BE49-F238E27FC236}">
                <a16:creationId xmlns:a16="http://schemas.microsoft.com/office/drawing/2014/main" id="{1E91617C-C46B-CF4D-82EA-C2D6705C2531}"/>
              </a:ext>
            </a:extLst>
          </p:cNvPr>
          <p:cNvSpPr txBox="1"/>
          <p:nvPr/>
        </p:nvSpPr>
        <p:spPr>
          <a:xfrm>
            <a:off x="489695" y="1211893"/>
            <a:ext cx="8513670" cy="923330"/>
          </a:xfrm>
          <a:prstGeom prst="rect">
            <a:avLst/>
          </a:prstGeom>
          <a:noFill/>
        </p:spPr>
        <p:txBody>
          <a:bodyPr wrap="square">
            <a:spAutoFit/>
          </a:bodyPr>
          <a:lstStyle/>
          <a:p>
            <a:r>
              <a:rPr lang="en-US" b="1" dirty="0"/>
              <a:t>Hypothesis</a:t>
            </a:r>
            <a:r>
              <a:rPr lang="en-US" dirty="0"/>
              <a:t>: for effective domain transfer to be achieved, predictions must be made based on features that cannot discriminate between the training (source) and test (target) domains.</a:t>
            </a:r>
          </a:p>
        </p:txBody>
      </p:sp>
    </p:spTree>
    <p:extLst>
      <p:ext uri="{BB962C8B-B14F-4D97-AF65-F5344CB8AC3E}">
        <p14:creationId xmlns:p14="http://schemas.microsoft.com/office/powerpoint/2010/main" val="306348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Confusing</a:t>
            </a:r>
            <a:r>
              <a:rPr lang="es-ES_tradnl"/>
              <a:t> </a:t>
            </a:r>
            <a:r>
              <a:rPr lang="es-ES_tradnl" err="1"/>
              <a:t>domains</a:t>
            </a:r>
            <a:endParaRPr lang="en"/>
          </a:p>
        </p:txBody>
      </p:sp>
      <p:sp>
        <p:nvSpPr>
          <p:cNvPr id="5" name="Rectángulo 4"/>
          <p:cNvSpPr/>
          <p:nvPr/>
        </p:nvSpPr>
        <p:spPr>
          <a:xfrm>
            <a:off x="284163" y="2056113"/>
            <a:ext cx="8459249" cy="1015663"/>
          </a:xfrm>
          <a:prstGeom prst="rect">
            <a:avLst/>
          </a:prstGeom>
        </p:spPr>
        <p:txBody>
          <a:bodyPr wrap="square">
            <a:spAutoFit/>
          </a:bodyPr>
          <a:lstStyle/>
          <a:p>
            <a:r>
              <a:rPr lang="es-ES_tradnl" sz="2000" dirty="0"/>
              <a:t> </a:t>
            </a:r>
            <a:r>
              <a:rPr lang="en" sz="2000" dirty="0"/>
              <a:t>While a model trained only with the regular objective is to be clearly able to separate domains based on its learned representation, a model whose objective has been augmented with the domain confusion term is unable to do so.</a:t>
            </a:r>
          </a:p>
        </p:txBody>
      </p:sp>
      <p:pic>
        <p:nvPicPr>
          <p:cNvPr id="7" name="Imagen 6" descr="Screen Shot 2020-03-25 at 23.38.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80" y="3429000"/>
            <a:ext cx="6605587" cy="2903167"/>
          </a:xfrm>
          <a:prstGeom prst="rect">
            <a:avLst/>
          </a:prstGeom>
        </p:spPr>
      </p:pic>
      <p:sp>
        <p:nvSpPr>
          <p:cNvPr id="8" name="Rectángulo 7"/>
          <p:cNvSpPr/>
          <p:nvPr/>
        </p:nvSpPr>
        <p:spPr>
          <a:xfrm>
            <a:off x="874888" y="6398874"/>
            <a:ext cx="8686799" cy="307777"/>
          </a:xfrm>
          <a:prstGeom prst="rect">
            <a:avLst/>
          </a:prstGeom>
        </p:spPr>
        <p:txBody>
          <a:bodyPr wrap="square">
            <a:spAutoFit/>
          </a:bodyPr>
          <a:lstStyle/>
          <a:p>
            <a:r>
              <a:rPr lang="en"/>
              <a:t>Domain classifier score of a regular and a domain confusion model (Tzeng et al, 2015)</a:t>
            </a:r>
          </a:p>
        </p:txBody>
      </p:sp>
      <p:sp>
        <p:nvSpPr>
          <p:cNvPr id="3" name="Date Placeholder 2">
            <a:extLst>
              <a:ext uri="{FF2B5EF4-FFF2-40B4-BE49-F238E27FC236}">
                <a16:creationId xmlns:a16="http://schemas.microsoft.com/office/drawing/2014/main" id="{D72F68A2-7BD3-E14D-96CA-2E317E25E5A6}"/>
              </a:ext>
            </a:extLst>
          </p:cNvPr>
          <p:cNvSpPr>
            <a:spLocks noGrp="1"/>
          </p:cNvSpPr>
          <p:nvPr>
            <p:ph type="dt" idx="10"/>
          </p:nvPr>
        </p:nvSpPr>
        <p:spPr/>
        <p:txBody>
          <a:bodyPr/>
          <a:lstStyle/>
          <a:p>
            <a:fld id="{C1F3F9F3-5B55-8740-808A-8550844B31C4}" type="datetime10">
              <a:rPr lang="es-ES_tradnl" smtClean="0"/>
              <a:t>00:53</a:t>
            </a:fld>
            <a:endParaRPr lang="es-ES_tradnl"/>
          </a:p>
        </p:txBody>
      </p:sp>
      <p:sp>
        <p:nvSpPr>
          <p:cNvPr id="4" name="Slide Number Placeholder 3">
            <a:extLst>
              <a:ext uri="{FF2B5EF4-FFF2-40B4-BE49-F238E27FC236}">
                <a16:creationId xmlns:a16="http://schemas.microsoft.com/office/drawing/2014/main" id="{2C034B13-040F-6145-80F5-7D18E557B2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42</a:t>
            </a:fld>
            <a:endParaRPr lang="es-ES"/>
          </a:p>
        </p:txBody>
      </p:sp>
    </p:spTree>
    <p:extLst>
      <p:ext uri="{BB962C8B-B14F-4D97-AF65-F5344CB8AC3E}">
        <p14:creationId xmlns:p14="http://schemas.microsoft.com/office/powerpoint/2010/main" val="3369434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4162" y="412455"/>
            <a:ext cx="8563829" cy="779385"/>
          </a:xfrm>
        </p:spPr>
        <p:txBody>
          <a:bodyPr/>
          <a:lstStyle/>
          <a:p>
            <a:pPr>
              <a:lnSpc>
                <a:spcPct val="100000"/>
              </a:lnSpc>
            </a:pPr>
            <a:r>
              <a:rPr lang="es-ES_tradnl" err="1"/>
              <a:t>Domain</a:t>
            </a:r>
            <a:r>
              <a:rPr lang="es-ES_tradnl"/>
              <a:t> </a:t>
            </a:r>
            <a:r>
              <a:rPr lang="es-ES_tradnl" err="1"/>
              <a:t>Separation</a:t>
            </a:r>
            <a:r>
              <a:rPr lang="es-ES_tradnl"/>
              <a:t> Networks</a:t>
            </a:r>
            <a:endParaRPr lang="en"/>
          </a:p>
        </p:txBody>
      </p:sp>
      <p:sp>
        <p:nvSpPr>
          <p:cNvPr id="3" name="Marcador de texto 2"/>
          <p:cNvSpPr>
            <a:spLocks noGrp="1"/>
          </p:cNvSpPr>
          <p:nvPr>
            <p:ph type="body" idx="1"/>
          </p:nvPr>
        </p:nvSpPr>
        <p:spPr>
          <a:xfrm>
            <a:off x="297067" y="1725360"/>
            <a:ext cx="8538018" cy="5132640"/>
          </a:xfrm>
        </p:spPr>
        <p:txBody>
          <a:bodyPr>
            <a:normAutofit/>
          </a:bodyPr>
          <a:lstStyle/>
          <a:p>
            <a:r>
              <a:rPr lang="en-GB" sz="2800" dirty="0">
                <a:solidFill>
                  <a:schemeClr val="tx1"/>
                </a:solidFill>
              </a:rPr>
              <a:t>Existing approaches for domain adaptation:</a:t>
            </a:r>
          </a:p>
          <a:p>
            <a:pPr lvl="1"/>
            <a:r>
              <a:rPr lang="en-GB" sz="1800" dirty="0">
                <a:solidFill>
                  <a:schemeClr val="tx1"/>
                </a:solidFill>
              </a:rPr>
              <a:t>Map a domain to another, or</a:t>
            </a:r>
          </a:p>
          <a:p>
            <a:pPr lvl="1"/>
            <a:r>
              <a:rPr lang="en-GB" sz="1800" dirty="0">
                <a:solidFill>
                  <a:schemeClr val="tx1"/>
                </a:solidFill>
              </a:rPr>
              <a:t>Extract features invariant to both domains.</a:t>
            </a:r>
          </a:p>
          <a:p>
            <a:pPr lvl="1"/>
            <a:r>
              <a:rPr lang="en-GB" sz="1800" dirty="0">
                <a:solidFill>
                  <a:schemeClr val="tx1"/>
                </a:solidFill>
              </a:rPr>
              <a:t>However, they ignore individual features of both domains.</a:t>
            </a:r>
          </a:p>
          <a:p>
            <a:pPr lvl="1"/>
            <a:endParaRPr lang="en-GB" sz="1800" dirty="0">
              <a:solidFill>
                <a:schemeClr val="tx1"/>
              </a:solidFill>
            </a:endParaRPr>
          </a:p>
          <a:p>
            <a:pPr lvl="1"/>
            <a:endParaRPr lang="en-GB" sz="1800" dirty="0">
              <a:solidFill>
                <a:schemeClr val="tx1"/>
              </a:solidFill>
            </a:endParaRPr>
          </a:p>
          <a:p>
            <a:r>
              <a:rPr lang="en-GB" sz="2800" b="1" dirty="0">
                <a:solidFill>
                  <a:srgbClr val="0070C0"/>
                </a:solidFill>
              </a:rPr>
              <a:t>Proposal</a:t>
            </a:r>
            <a:r>
              <a:rPr lang="en-GB" sz="2800" dirty="0">
                <a:solidFill>
                  <a:srgbClr val="0070C0"/>
                </a:solidFill>
              </a:rPr>
              <a:t>: explicitly modelling what is unique help construct invariant features.</a:t>
            </a:r>
          </a:p>
          <a:p>
            <a:pPr lvl="1"/>
            <a:endParaRPr lang="en-GB" sz="1800" dirty="0">
              <a:solidFill>
                <a:schemeClr val="tx1"/>
              </a:solidFill>
            </a:endParaRPr>
          </a:p>
          <a:p>
            <a:endParaRPr lang="en-GB" sz="2800" dirty="0">
              <a:solidFill>
                <a:schemeClr val="tx1"/>
              </a:solidFill>
            </a:endParaRPr>
          </a:p>
          <a:p>
            <a:pPr lvl="1"/>
            <a:endParaRPr lang="en-GB" sz="1800" dirty="0">
              <a:solidFill>
                <a:schemeClr val="tx1"/>
              </a:solidFill>
            </a:endParaRPr>
          </a:p>
          <a:p>
            <a:pPr lvl="1"/>
            <a:endParaRPr lang="en-GB" sz="1800" dirty="0">
              <a:solidFill>
                <a:schemeClr val="tx1"/>
              </a:solidFill>
            </a:endParaRPr>
          </a:p>
          <a:p>
            <a:pPr marL="571500" lvl="1" indent="0">
              <a:buNone/>
            </a:pPr>
            <a:endParaRPr lang="en-GB" sz="1800" dirty="0">
              <a:solidFill>
                <a:schemeClr val="tx1"/>
              </a:solidFill>
            </a:endParaRPr>
          </a:p>
          <a:p>
            <a:pPr lvl="1"/>
            <a:endParaRPr lang="en-GB" sz="1800" dirty="0">
              <a:solidFill>
                <a:schemeClr val="tx1"/>
              </a:solidFill>
            </a:endParaRPr>
          </a:p>
        </p:txBody>
      </p:sp>
      <p:sp>
        <p:nvSpPr>
          <p:cNvPr id="4" name="Rectángulo 3"/>
          <p:cNvSpPr/>
          <p:nvPr/>
        </p:nvSpPr>
        <p:spPr>
          <a:xfrm>
            <a:off x="391539" y="5922325"/>
            <a:ext cx="8456452" cy="307777"/>
          </a:xfrm>
          <a:prstGeom prst="rect">
            <a:avLst/>
          </a:prstGeom>
        </p:spPr>
        <p:txBody>
          <a:bodyPr wrap="square">
            <a:spAutoFit/>
          </a:bodyPr>
          <a:lstStyle/>
          <a:p>
            <a:r>
              <a:rPr lang="en" sz="1400" dirty="0" err="1"/>
              <a:t>Bousmalis</a:t>
            </a:r>
            <a:r>
              <a:rPr lang="en" sz="1400" dirty="0"/>
              <a:t>, K., </a:t>
            </a:r>
            <a:r>
              <a:rPr lang="en" sz="1400" dirty="0" err="1"/>
              <a:t>Trigeorgis</a:t>
            </a:r>
            <a:r>
              <a:rPr lang="en" sz="1400" dirty="0"/>
              <a:t>, G., Silberman, N., Krishnan, D., &amp; Erhan, D. (2016). Domain Separation Networks. NIPS. ↩︎</a:t>
            </a:r>
          </a:p>
        </p:txBody>
      </p:sp>
      <p:sp>
        <p:nvSpPr>
          <p:cNvPr id="5" name="Date Placeholder 4">
            <a:extLst>
              <a:ext uri="{FF2B5EF4-FFF2-40B4-BE49-F238E27FC236}">
                <a16:creationId xmlns:a16="http://schemas.microsoft.com/office/drawing/2014/main" id="{6A2831A6-6893-2A48-B4DF-927B2DCE95D3}"/>
              </a:ext>
            </a:extLst>
          </p:cNvPr>
          <p:cNvSpPr>
            <a:spLocks noGrp="1"/>
          </p:cNvSpPr>
          <p:nvPr>
            <p:ph type="dt" idx="10"/>
          </p:nvPr>
        </p:nvSpPr>
        <p:spPr/>
        <p:txBody>
          <a:bodyPr/>
          <a:lstStyle/>
          <a:p>
            <a:fld id="{F5161150-530F-D24E-BEB9-E9415FB7898E}" type="datetime10">
              <a:rPr lang="es-ES_tradnl" smtClean="0"/>
              <a:t>00:53</a:t>
            </a:fld>
            <a:endParaRPr lang="es-ES_tradnl"/>
          </a:p>
        </p:txBody>
      </p:sp>
      <p:sp>
        <p:nvSpPr>
          <p:cNvPr id="6" name="Slide Number Placeholder 5">
            <a:extLst>
              <a:ext uri="{FF2B5EF4-FFF2-40B4-BE49-F238E27FC236}">
                <a16:creationId xmlns:a16="http://schemas.microsoft.com/office/drawing/2014/main" id="{A781697D-9CF4-544E-9438-6546A1FBFB6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43</a:t>
            </a:fld>
            <a:endParaRPr lang="es-ES"/>
          </a:p>
        </p:txBody>
      </p:sp>
    </p:spTree>
    <p:extLst>
      <p:ext uri="{BB962C8B-B14F-4D97-AF65-F5344CB8AC3E}">
        <p14:creationId xmlns:p14="http://schemas.microsoft.com/office/powerpoint/2010/main" val="2329207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347" y="459380"/>
            <a:ext cx="8456452" cy="621275"/>
          </a:xfrm>
        </p:spPr>
        <p:txBody>
          <a:bodyPr>
            <a:normAutofit fontScale="90000"/>
          </a:bodyPr>
          <a:lstStyle/>
          <a:p>
            <a:pPr>
              <a:lnSpc>
                <a:spcPct val="100000"/>
              </a:lnSpc>
            </a:pPr>
            <a:r>
              <a:rPr lang="es-ES_tradnl" dirty="0" err="1"/>
              <a:t>Domain</a:t>
            </a:r>
            <a:r>
              <a:rPr lang="es-ES_tradnl" dirty="0"/>
              <a:t> </a:t>
            </a:r>
            <a:r>
              <a:rPr lang="es-ES_tradnl" dirty="0" err="1"/>
              <a:t>Separation</a:t>
            </a:r>
            <a:r>
              <a:rPr lang="es-ES_tradnl" dirty="0"/>
              <a:t> Networks</a:t>
            </a:r>
            <a:endParaRPr lang="en" dirty="0"/>
          </a:p>
        </p:txBody>
      </p:sp>
      <p:sp>
        <p:nvSpPr>
          <p:cNvPr id="3" name="Marcador de texto 2"/>
          <p:cNvSpPr>
            <a:spLocks noGrp="1"/>
          </p:cNvSpPr>
          <p:nvPr>
            <p:ph type="body" idx="1"/>
          </p:nvPr>
        </p:nvSpPr>
        <p:spPr>
          <a:xfrm>
            <a:off x="457200" y="1600200"/>
            <a:ext cx="7396843" cy="4525963"/>
          </a:xfrm>
        </p:spPr>
        <p:txBody>
          <a:bodyPr>
            <a:normAutofit fontScale="92500" lnSpcReduction="20000"/>
          </a:bodyPr>
          <a:lstStyle/>
          <a:p>
            <a:endParaRPr lang="en-GB" sz="3000" dirty="0">
              <a:solidFill>
                <a:schemeClr val="tx1"/>
              </a:solidFill>
            </a:endParaRPr>
          </a:p>
          <a:p>
            <a:pPr marL="114300" indent="0">
              <a:buNone/>
            </a:pPr>
            <a:r>
              <a:rPr lang="en-GB" sz="3000" b="1" dirty="0">
                <a:solidFill>
                  <a:srgbClr val="FF0000"/>
                </a:solidFill>
              </a:rPr>
              <a:t>Hypothesis</a:t>
            </a:r>
            <a:r>
              <a:rPr lang="en-GB" sz="3000" dirty="0">
                <a:solidFill>
                  <a:schemeClr val="tx1"/>
                </a:solidFill>
              </a:rPr>
              <a:t>: </a:t>
            </a:r>
          </a:p>
          <a:p>
            <a:pPr marL="114300" indent="0">
              <a:buNone/>
            </a:pPr>
            <a:r>
              <a:rPr lang="en-GB" dirty="0">
                <a:solidFill>
                  <a:schemeClr val="tx1"/>
                </a:solidFill>
              </a:rPr>
              <a:t>S &amp; T differ mainly in terms of the low-level image features (illumination, colour) distributions but high-level  parameters (objects, 3D pose) have similar distributions and the same label space.</a:t>
            </a:r>
          </a:p>
          <a:p>
            <a:endParaRPr lang="en-GB" dirty="0">
              <a:solidFill>
                <a:schemeClr val="tx1"/>
              </a:solidFill>
            </a:endParaRPr>
          </a:p>
          <a:p>
            <a:pPr lvl="1"/>
            <a:endParaRPr lang="en-GB" dirty="0">
              <a:solidFill>
                <a:schemeClr val="tx1"/>
              </a:solidFill>
            </a:endParaRPr>
          </a:p>
          <a:p>
            <a:r>
              <a:rPr lang="en-GB" dirty="0">
                <a:solidFill>
                  <a:schemeClr val="tx1"/>
                </a:solidFill>
              </a:rPr>
              <a:t>Extract image representations partitioned into 2 subspaces:</a:t>
            </a:r>
          </a:p>
          <a:p>
            <a:pPr lvl="1"/>
            <a:r>
              <a:rPr lang="en-GB" dirty="0">
                <a:solidFill>
                  <a:schemeClr val="tx1"/>
                </a:solidFill>
              </a:rPr>
              <a:t>Particular to each domain</a:t>
            </a:r>
          </a:p>
          <a:p>
            <a:pPr lvl="1"/>
            <a:r>
              <a:rPr lang="en-GB" dirty="0">
                <a:solidFill>
                  <a:schemeClr val="tx1"/>
                </a:solidFill>
              </a:rPr>
              <a:t>Shared across domains.</a:t>
            </a:r>
          </a:p>
          <a:p>
            <a:endParaRPr lang="en-GB" dirty="0">
              <a:solidFill>
                <a:schemeClr val="tx1"/>
              </a:solidFill>
            </a:endParaRPr>
          </a:p>
          <a:p>
            <a:pPr lvl="1"/>
            <a:endParaRPr lang="en-GB" dirty="0">
              <a:solidFill>
                <a:schemeClr val="tx1"/>
              </a:solidFill>
            </a:endParaRPr>
          </a:p>
          <a:p>
            <a:pPr lvl="1"/>
            <a:endParaRPr lang="en-GB" dirty="0">
              <a:solidFill>
                <a:schemeClr val="tx1"/>
              </a:solidFill>
            </a:endParaRPr>
          </a:p>
          <a:p>
            <a:pPr marL="571500" lvl="1" indent="0">
              <a:buNone/>
            </a:pPr>
            <a:endParaRPr lang="en-GB" dirty="0">
              <a:solidFill>
                <a:schemeClr val="tx1"/>
              </a:solidFill>
            </a:endParaRPr>
          </a:p>
          <a:p>
            <a:pPr lvl="1"/>
            <a:endParaRPr lang="en-GB" dirty="0">
              <a:solidFill>
                <a:schemeClr val="tx1"/>
              </a:solidFill>
            </a:endParaRPr>
          </a:p>
        </p:txBody>
      </p:sp>
      <p:sp>
        <p:nvSpPr>
          <p:cNvPr id="4" name="Rectángulo 3"/>
          <p:cNvSpPr/>
          <p:nvPr/>
        </p:nvSpPr>
        <p:spPr>
          <a:xfrm>
            <a:off x="391539" y="6192525"/>
            <a:ext cx="8456452" cy="307777"/>
          </a:xfrm>
          <a:prstGeom prst="rect">
            <a:avLst/>
          </a:prstGeom>
        </p:spPr>
        <p:txBody>
          <a:bodyPr wrap="square">
            <a:spAutoFit/>
          </a:bodyPr>
          <a:lstStyle/>
          <a:p>
            <a:r>
              <a:rPr lang="en" sz="1400" dirty="0" err="1"/>
              <a:t>Bousmalis</a:t>
            </a:r>
            <a:r>
              <a:rPr lang="en" sz="1400" dirty="0"/>
              <a:t>, K., </a:t>
            </a:r>
            <a:r>
              <a:rPr lang="en" sz="1400" dirty="0" err="1"/>
              <a:t>Trigeorgis</a:t>
            </a:r>
            <a:r>
              <a:rPr lang="en" sz="1400" dirty="0"/>
              <a:t>, G., Silberman, N., Krishnan, D., &amp; Erhan, D. (2016). Domain Separation Networks. NIPS. ↩︎</a:t>
            </a:r>
          </a:p>
        </p:txBody>
      </p:sp>
      <p:sp>
        <p:nvSpPr>
          <p:cNvPr id="5" name="Date Placeholder 4">
            <a:extLst>
              <a:ext uri="{FF2B5EF4-FFF2-40B4-BE49-F238E27FC236}">
                <a16:creationId xmlns:a16="http://schemas.microsoft.com/office/drawing/2014/main" id="{4825DAD3-8187-D941-8C26-332896C53C1D}"/>
              </a:ext>
            </a:extLst>
          </p:cNvPr>
          <p:cNvSpPr>
            <a:spLocks noGrp="1"/>
          </p:cNvSpPr>
          <p:nvPr>
            <p:ph type="dt" idx="10"/>
          </p:nvPr>
        </p:nvSpPr>
        <p:spPr/>
        <p:txBody>
          <a:bodyPr/>
          <a:lstStyle/>
          <a:p>
            <a:fld id="{4F266C21-BF9A-DE4D-9FE6-D3542C1B9862}" type="datetime10">
              <a:rPr lang="es-ES_tradnl" smtClean="0"/>
              <a:t>00:53</a:t>
            </a:fld>
            <a:endParaRPr lang="es-ES_tradnl"/>
          </a:p>
        </p:txBody>
      </p:sp>
      <p:sp>
        <p:nvSpPr>
          <p:cNvPr id="6" name="Slide Number Placeholder 5">
            <a:extLst>
              <a:ext uri="{FF2B5EF4-FFF2-40B4-BE49-F238E27FC236}">
                <a16:creationId xmlns:a16="http://schemas.microsoft.com/office/drawing/2014/main" id="{7450A462-790F-2D4C-85D3-793BC3DE130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44</a:t>
            </a:fld>
            <a:endParaRPr lang="es-ES"/>
          </a:p>
        </p:txBody>
      </p:sp>
    </p:spTree>
    <p:extLst>
      <p:ext uri="{BB962C8B-B14F-4D97-AF65-F5344CB8AC3E}">
        <p14:creationId xmlns:p14="http://schemas.microsoft.com/office/powerpoint/2010/main" val="264454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348" y="393018"/>
            <a:ext cx="8569878" cy="706260"/>
          </a:xfrm>
        </p:spPr>
        <p:txBody>
          <a:bodyPr>
            <a:normAutofit fontScale="90000"/>
          </a:bodyPr>
          <a:lstStyle/>
          <a:p>
            <a:pPr>
              <a:lnSpc>
                <a:spcPct val="100000"/>
              </a:lnSpc>
            </a:pPr>
            <a:r>
              <a:rPr lang="es-ES_tradnl" err="1"/>
              <a:t>Domain</a:t>
            </a:r>
            <a:r>
              <a:rPr lang="es-ES_tradnl"/>
              <a:t> </a:t>
            </a:r>
            <a:r>
              <a:rPr lang="es-ES_tradnl" err="1"/>
              <a:t>Separation</a:t>
            </a:r>
            <a:r>
              <a:rPr lang="es-ES_tradnl"/>
              <a:t> Networks</a:t>
            </a:r>
            <a:endParaRPr lang="en"/>
          </a:p>
        </p:txBody>
      </p:sp>
      <p:sp>
        <p:nvSpPr>
          <p:cNvPr id="3" name="Marcador de texto 2"/>
          <p:cNvSpPr>
            <a:spLocks noGrp="1"/>
          </p:cNvSpPr>
          <p:nvPr>
            <p:ph type="body" idx="1"/>
          </p:nvPr>
        </p:nvSpPr>
        <p:spPr>
          <a:xfrm>
            <a:off x="457200" y="1600200"/>
            <a:ext cx="3380105" cy="4525963"/>
          </a:xfrm>
        </p:spPr>
        <p:txBody>
          <a:bodyPr>
            <a:normAutofit/>
          </a:bodyPr>
          <a:lstStyle/>
          <a:p>
            <a:r>
              <a:rPr lang="es-ES_tradnl">
                <a:solidFill>
                  <a:schemeClr val="tx1"/>
                </a:solidFill>
              </a:rPr>
              <a:t>Cross-</a:t>
            </a:r>
            <a:r>
              <a:rPr lang="es-ES_tradnl" err="1">
                <a:solidFill>
                  <a:schemeClr val="tx1"/>
                </a:solidFill>
              </a:rPr>
              <a:t>domain</a:t>
            </a:r>
            <a:r>
              <a:rPr lang="es-ES_tradnl">
                <a:solidFill>
                  <a:schemeClr val="tx1"/>
                </a:solidFill>
              </a:rPr>
              <a:t> </a:t>
            </a:r>
            <a:r>
              <a:rPr lang="es-ES_tradnl" err="1">
                <a:solidFill>
                  <a:schemeClr val="tx1"/>
                </a:solidFill>
              </a:rPr>
              <a:t>task</a:t>
            </a:r>
            <a:endParaRPr lang="es-ES_tradnl">
              <a:solidFill>
                <a:schemeClr val="tx1"/>
              </a:solidFill>
            </a:endParaRPr>
          </a:p>
          <a:p>
            <a:pPr lvl="1"/>
            <a:endParaRPr lang="es-ES_tradnl">
              <a:solidFill>
                <a:schemeClr val="tx1"/>
              </a:solidFill>
            </a:endParaRPr>
          </a:p>
          <a:p>
            <a:endParaRPr lang="es-ES_tradnl">
              <a:solidFill>
                <a:schemeClr val="tx1"/>
              </a:solidFill>
            </a:endParaRPr>
          </a:p>
          <a:p>
            <a:pPr lvl="1"/>
            <a:endParaRPr lang="es-ES_tradnl">
              <a:solidFill>
                <a:schemeClr val="tx1"/>
              </a:solidFill>
            </a:endParaRPr>
          </a:p>
          <a:p>
            <a:pPr lvl="1"/>
            <a:endParaRPr lang="es-ES_tradnl">
              <a:solidFill>
                <a:schemeClr val="tx1"/>
              </a:solidFill>
            </a:endParaRPr>
          </a:p>
          <a:p>
            <a:pPr marL="571500" lvl="1" indent="0">
              <a:buNone/>
            </a:pPr>
            <a:endParaRPr lang="es-ES_tradnl">
              <a:solidFill>
                <a:schemeClr val="tx1"/>
              </a:solidFill>
            </a:endParaRPr>
          </a:p>
          <a:p>
            <a:pPr lvl="1"/>
            <a:endParaRPr lang="en">
              <a:solidFill>
                <a:schemeClr val="tx1"/>
              </a:solidFill>
            </a:endParaRPr>
          </a:p>
        </p:txBody>
      </p:sp>
      <p:sp>
        <p:nvSpPr>
          <p:cNvPr id="4" name="Rectángulo 3"/>
          <p:cNvSpPr/>
          <p:nvPr/>
        </p:nvSpPr>
        <p:spPr>
          <a:xfrm>
            <a:off x="343774" y="6563570"/>
            <a:ext cx="8456452" cy="276999"/>
          </a:xfrm>
          <a:prstGeom prst="rect">
            <a:avLst/>
          </a:prstGeom>
        </p:spPr>
        <p:txBody>
          <a:bodyPr wrap="square">
            <a:spAutoFit/>
          </a:bodyPr>
          <a:lstStyle/>
          <a:p>
            <a:r>
              <a:rPr lang="en" sz="1200" dirty="0" err="1"/>
              <a:t>Bousmalis</a:t>
            </a:r>
            <a:r>
              <a:rPr lang="en" sz="1200" dirty="0"/>
              <a:t>, K., </a:t>
            </a:r>
            <a:r>
              <a:rPr lang="en" sz="1200" dirty="0" err="1"/>
              <a:t>Trigeorgis</a:t>
            </a:r>
            <a:r>
              <a:rPr lang="en" sz="1200" dirty="0"/>
              <a:t>, G., Silberman, N., Krishnan, D., &amp; Erhan, D. (2016). Domain Separation Networks. NIPS. ↩︎</a:t>
            </a:r>
          </a:p>
        </p:txBody>
      </p:sp>
      <p:pic>
        <p:nvPicPr>
          <p:cNvPr id="5" name="Imagen 4" descr="Screen Shot 2020-03-26 at 23.16.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27" y="2364304"/>
            <a:ext cx="7363845" cy="3394418"/>
          </a:xfrm>
          <a:prstGeom prst="rect">
            <a:avLst/>
          </a:prstGeom>
        </p:spPr>
      </p:pic>
      <p:sp>
        <p:nvSpPr>
          <p:cNvPr id="7" name="TextBox 6">
            <a:extLst>
              <a:ext uri="{FF2B5EF4-FFF2-40B4-BE49-F238E27FC236}">
                <a16:creationId xmlns:a16="http://schemas.microsoft.com/office/drawing/2014/main" id="{091BD7EF-37ED-A248-920E-192CF1E3E317}"/>
              </a:ext>
            </a:extLst>
          </p:cNvPr>
          <p:cNvSpPr txBox="1"/>
          <p:nvPr/>
        </p:nvSpPr>
        <p:spPr>
          <a:xfrm>
            <a:off x="391539" y="5758722"/>
            <a:ext cx="8180961" cy="307777"/>
          </a:xfrm>
          <a:prstGeom prst="rect">
            <a:avLst/>
          </a:prstGeom>
          <a:noFill/>
        </p:spPr>
        <p:txBody>
          <a:bodyPr wrap="square">
            <a:spAutoFit/>
          </a:bodyPr>
          <a:lstStyle/>
          <a:p>
            <a:r>
              <a:rPr lang="en-GB"/>
              <a:t>They assume the target domain is unlabelled, the loss is applied only to the source domain.</a:t>
            </a:r>
          </a:p>
        </p:txBody>
      </p:sp>
      <p:sp>
        <p:nvSpPr>
          <p:cNvPr id="6" name="Date Placeholder 5">
            <a:extLst>
              <a:ext uri="{FF2B5EF4-FFF2-40B4-BE49-F238E27FC236}">
                <a16:creationId xmlns:a16="http://schemas.microsoft.com/office/drawing/2014/main" id="{47F0A4BB-7233-394C-8DC6-27931E94140B}"/>
              </a:ext>
            </a:extLst>
          </p:cNvPr>
          <p:cNvSpPr>
            <a:spLocks noGrp="1"/>
          </p:cNvSpPr>
          <p:nvPr>
            <p:ph type="dt" idx="10"/>
          </p:nvPr>
        </p:nvSpPr>
        <p:spPr/>
        <p:txBody>
          <a:bodyPr/>
          <a:lstStyle/>
          <a:p>
            <a:fld id="{51ACC874-18B8-0746-B328-336842FF8B96}" type="datetime10">
              <a:rPr lang="es-ES_tradnl" smtClean="0"/>
              <a:t>00:53</a:t>
            </a:fld>
            <a:endParaRPr lang="es-ES_tradnl"/>
          </a:p>
        </p:txBody>
      </p:sp>
      <p:sp>
        <p:nvSpPr>
          <p:cNvPr id="8" name="Slide Number Placeholder 7">
            <a:extLst>
              <a:ext uri="{FF2B5EF4-FFF2-40B4-BE49-F238E27FC236}">
                <a16:creationId xmlns:a16="http://schemas.microsoft.com/office/drawing/2014/main" id="{6D5D920B-308B-E142-AB98-C6A4784BE45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45</a:t>
            </a:fld>
            <a:endParaRPr lang="es-ES"/>
          </a:p>
        </p:txBody>
      </p:sp>
    </p:spTree>
    <p:extLst>
      <p:ext uri="{BB962C8B-B14F-4D97-AF65-F5344CB8AC3E}">
        <p14:creationId xmlns:p14="http://schemas.microsoft.com/office/powerpoint/2010/main" val="3735562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9382" y="422332"/>
            <a:ext cx="8437418" cy="703525"/>
          </a:xfrm>
        </p:spPr>
        <p:txBody>
          <a:bodyPr>
            <a:normAutofit fontScale="90000"/>
          </a:bodyPr>
          <a:lstStyle/>
          <a:p>
            <a:pPr>
              <a:lnSpc>
                <a:spcPct val="100000"/>
              </a:lnSpc>
            </a:pPr>
            <a:r>
              <a:rPr lang="es-ES_tradnl" err="1"/>
              <a:t>Domain</a:t>
            </a:r>
            <a:r>
              <a:rPr lang="es-ES_tradnl"/>
              <a:t> </a:t>
            </a:r>
            <a:r>
              <a:rPr lang="es-ES_tradnl" err="1"/>
              <a:t>Separation</a:t>
            </a:r>
            <a:r>
              <a:rPr lang="es-ES_tradnl"/>
              <a:t> Networks</a:t>
            </a:r>
            <a:endParaRPr lang="en"/>
          </a:p>
        </p:txBody>
      </p:sp>
      <p:sp>
        <p:nvSpPr>
          <p:cNvPr id="3" name="Marcador de texto 2"/>
          <p:cNvSpPr>
            <a:spLocks noGrp="1"/>
          </p:cNvSpPr>
          <p:nvPr>
            <p:ph type="body" idx="1"/>
          </p:nvPr>
        </p:nvSpPr>
        <p:spPr>
          <a:xfrm>
            <a:off x="457200" y="1600200"/>
            <a:ext cx="3380105" cy="4525963"/>
          </a:xfrm>
        </p:spPr>
        <p:txBody>
          <a:bodyPr>
            <a:normAutofit/>
          </a:bodyPr>
          <a:lstStyle/>
          <a:p>
            <a:r>
              <a:rPr lang="es-ES_tradnl">
                <a:solidFill>
                  <a:schemeClr val="tx1"/>
                </a:solidFill>
              </a:rPr>
              <a:t>Final </a:t>
            </a:r>
            <a:r>
              <a:rPr lang="es-ES_tradnl" err="1">
                <a:solidFill>
                  <a:schemeClr val="tx1"/>
                </a:solidFill>
              </a:rPr>
              <a:t>Loss</a:t>
            </a:r>
            <a:r>
              <a:rPr lang="es-ES_tradnl">
                <a:solidFill>
                  <a:schemeClr val="tx1"/>
                </a:solidFill>
              </a:rPr>
              <a:t> </a:t>
            </a:r>
            <a:r>
              <a:rPr lang="es-ES_tradnl" err="1">
                <a:solidFill>
                  <a:schemeClr val="tx1"/>
                </a:solidFill>
              </a:rPr>
              <a:t>function</a:t>
            </a:r>
            <a:r>
              <a:rPr lang="es-ES_tradnl">
                <a:solidFill>
                  <a:schemeClr val="tx1"/>
                </a:solidFill>
              </a:rPr>
              <a:t>:</a:t>
            </a:r>
          </a:p>
          <a:p>
            <a:pPr lvl="1"/>
            <a:endParaRPr lang="es-ES_tradnl">
              <a:solidFill>
                <a:schemeClr val="tx1"/>
              </a:solidFill>
            </a:endParaRPr>
          </a:p>
          <a:p>
            <a:endParaRPr lang="es-ES_tradnl">
              <a:solidFill>
                <a:schemeClr val="tx1"/>
              </a:solidFill>
            </a:endParaRPr>
          </a:p>
          <a:p>
            <a:pPr lvl="1"/>
            <a:endParaRPr lang="es-ES_tradnl">
              <a:solidFill>
                <a:schemeClr val="tx1"/>
              </a:solidFill>
            </a:endParaRPr>
          </a:p>
          <a:p>
            <a:pPr lvl="1"/>
            <a:endParaRPr lang="es-ES_tradnl">
              <a:solidFill>
                <a:schemeClr val="tx1"/>
              </a:solidFill>
            </a:endParaRPr>
          </a:p>
          <a:p>
            <a:pPr marL="571500" lvl="1" indent="0">
              <a:buNone/>
            </a:pPr>
            <a:endParaRPr lang="es-ES_tradnl">
              <a:solidFill>
                <a:schemeClr val="tx1"/>
              </a:solidFill>
            </a:endParaRPr>
          </a:p>
          <a:p>
            <a:pPr lvl="1"/>
            <a:endParaRPr lang="en">
              <a:solidFill>
                <a:schemeClr val="tx1"/>
              </a:solidFill>
            </a:endParaRPr>
          </a:p>
        </p:txBody>
      </p:sp>
      <p:pic>
        <p:nvPicPr>
          <p:cNvPr id="5" name="Imagen 4" descr="Screen Shot 2020-03-26 at 23.16.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105" y="3791292"/>
            <a:ext cx="4568584" cy="2105922"/>
          </a:xfrm>
          <a:prstGeom prst="rect">
            <a:avLst/>
          </a:prstGeom>
        </p:spPr>
      </p:pic>
      <p:pic>
        <p:nvPicPr>
          <p:cNvPr id="6" name="Imagen 5" descr="Screen Shot 2020-03-26 at 23.36.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829" y="5354211"/>
            <a:ext cx="3414845" cy="391230"/>
          </a:xfrm>
          <a:prstGeom prst="rect">
            <a:avLst/>
          </a:prstGeom>
        </p:spPr>
      </p:pic>
      <p:pic>
        <p:nvPicPr>
          <p:cNvPr id="8" name="Imagen 7" descr="Screen Shot 2020-03-26 at 23.27.4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464" y="4973735"/>
            <a:ext cx="3473641" cy="403838"/>
          </a:xfrm>
          <a:prstGeom prst="rect">
            <a:avLst/>
          </a:prstGeom>
        </p:spPr>
      </p:pic>
      <p:pic>
        <p:nvPicPr>
          <p:cNvPr id="9" name="Imagen 8" descr="Screen Shot 2020-03-26 at 23.27.4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837" y="4261214"/>
            <a:ext cx="3540415" cy="495660"/>
          </a:xfrm>
          <a:prstGeom prst="rect">
            <a:avLst/>
          </a:prstGeom>
        </p:spPr>
      </p:pic>
      <p:pic>
        <p:nvPicPr>
          <p:cNvPr id="10" name="Imagen 9" descr="Screen Shot 2020-03-26 at 23.27.3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837" y="3673849"/>
            <a:ext cx="1985425" cy="521202"/>
          </a:xfrm>
          <a:prstGeom prst="rect">
            <a:avLst/>
          </a:prstGeom>
          <a:solidFill>
            <a:schemeClr val="accent3">
              <a:lumMod val="60000"/>
              <a:lumOff val="40000"/>
            </a:schemeClr>
          </a:solidFill>
        </p:spPr>
      </p:pic>
      <p:pic>
        <p:nvPicPr>
          <p:cNvPr id="12" name="Imagen 11" descr="Screen Shot 2020-03-26 at 23.48.5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837" y="2147665"/>
            <a:ext cx="6990038" cy="733430"/>
          </a:xfrm>
          <a:prstGeom prst="rect">
            <a:avLst/>
          </a:prstGeom>
        </p:spPr>
      </p:pic>
      <p:pic>
        <p:nvPicPr>
          <p:cNvPr id="13" name="Imagen 12" descr="Screen Shot 2020-03-26 at 23.50.4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1837" y="5770513"/>
            <a:ext cx="3730167" cy="509015"/>
          </a:xfrm>
          <a:prstGeom prst="rect">
            <a:avLst/>
          </a:prstGeom>
        </p:spPr>
      </p:pic>
      <p:sp>
        <p:nvSpPr>
          <p:cNvPr id="4" name="TextBox 3">
            <a:extLst>
              <a:ext uri="{FF2B5EF4-FFF2-40B4-BE49-F238E27FC236}">
                <a16:creationId xmlns:a16="http://schemas.microsoft.com/office/drawing/2014/main" id="{D848AFC5-8FC0-BA4D-B15B-BF7B88CB7FA7}"/>
              </a:ext>
            </a:extLst>
          </p:cNvPr>
          <p:cNvSpPr txBox="1"/>
          <p:nvPr/>
        </p:nvSpPr>
        <p:spPr>
          <a:xfrm>
            <a:off x="3762375" y="2772946"/>
            <a:ext cx="1619250" cy="646331"/>
          </a:xfrm>
          <a:prstGeom prst="rect">
            <a:avLst/>
          </a:prstGeom>
          <a:noFill/>
        </p:spPr>
        <p:txBody>
          <a:bodyPr wrap="square" rtlCol="0">
            <a:spAutoFit/>
          </a:bodyPr>
          <a:lstStyle/>
          <a:p>
            <a:r>
              <a:rPr lang="en-GB" sz="1200"/>
              <a:t>Separates domain-specific vs domain-generic</a:t>
            </a:r>
          </a:p>
        </p:txBody>
      </p:sp>
      <p:sp>
        <p:nvSpPr>
          <p:cNvPr id="14" name="TextBox 13">
            <a:extLst>
              <a:ext uri="{FF2B5EF4-FFF2-40B4-BE49-F238E27FC236}">
                <a16:creationId xmlns:a16="http://schemas.microsoft.com/office/drawing/2014/main" id="{2EAAC429-4C5B-2546-9B4E-ABDEE8834AD4}"/>
              </a:ext>
            </a:extLst>
          </p:cNvPr>
          <p:cNvSpPr txBox="1"/>
          <p:nvPr/>
        </p:nvSpPr>
        <p:spPr>
          <a:xfrm>
            <a:off x="5762625" y="2789810"/>
            <a:ext cx="1619250" cy="461665"/>
          </a:xfrm>
          <a:prstGeom prst="rect">
            <a:avLst/>
          </a:prstGeom>
          <a:noFill/>
        </p:spPr>
        <p:txBody>
          <a:bodyPr wrap="square" rtlCol="0">
            <a:spAutoFit/>
          </a:bodyPr>
          <a:lstStyle/>
          <a:p>
            <a:r>
              <a:rPr lang="en-GB" sz="1200"/>
              <a:t>Assures domain-generic features</a:t>
            </a:r>
          </a:p>
        </p:txBody>
      </p:sp>
      <p:sp>
        <p:nvSpPr>
          <p:cNvPr id="15" name="TextBox 14">
            <a:extLst>
              <a:ext uri="{FF2B5EF4-FFF2-40B4-BE49-F238E27FC236}">
                <a16:creationId xmlns:a16="http://schemas.microsoft.com/office/drawing/2014/main" id="{C27B3DC7-B695-5C4D-98B4-A17C04295332}"/>
              </a:ext>
            </a:extLst>
          </p:cNvPr>
          <p:cNvSpPr txBox="1"/>
          <p:nvPr/>
        </p:nvSpPr>
        <p:spPr>
          <a:xfrm>
            <a:off x="2020738" y="2801472"/>
            <a:ext cx="1619250" cy="461665"/>
          </a:xfrm>
          <a:prstGeom prst="rect">
            <a:avLst/>
          </a:prstGeom>
          <a:noFill/>
        </p:spPr>
        <p:txBody>
          <a:bodyPr wrap="square" rtlCol="0">
            <a:spAutoFit/>
          </a:bodyPr>
          <a:lstStyle/>
          <a:p>
            <a:r>
              <a:rPr lang="en-GB" sz="1200"/>
              <a:t>Assures data are reconstructed</a:t>
            </a:r>
          </a:p>
        </p:txBody>
      </p:sp>
      <p:sp>
        <p:nvSpPr>
          <p:cNvPr id="16" name="TextBox 15">
            <a:extLst>
              <a:ext uri="{FF2B5EF4-FFF2-40B4-BE49-F238E27FC236}">
                <a16:creationId xmlns:a16="http://schemas.microsoft.com/office/drawing/2014/main" id="{D5A21963-9534-2142-8877-C1C421E7504A}"/>
              </a:ext>
            </a:extLst>
          </p:cNvPr>
          <p:cNvSpPr txBox="1"/>
          <p:nvPr/>
        </p:nvSpPr>
        <p:spPr>
          <a:xfrm>
            <a:off x="1114593" y="2801472"/>
            <a:ext cx="879038" cy="461665"/>
          </a:xfrm>
          <a:prstGeom prst="rect">
            <a:avLst/>
          </a:prstGeom>
          <a:noFill/>
        </p:spPr>
        <p:txBody>
          <a:bodyPr wrap="square" rtlCol="0">
            <a:spAutoFit/>
          </a:bodyPr>
          <a:lstStyle/>
          <a:p>
            <a:r>
              <a:rPr lang="en-GB" sz="1200"/>
              <a:t>Classification loss</a:t>
            </a:r>
          </a:p>
        </p:txBody>
      </p:sp>
      <p:sp>
        <p:nvSpPr>
          <p:cNvPr id="7" name="Date Placeholder 6">
            <a:extLst>
              <a:ext uri="{FF2B5EF4-FFF2-40B4-BE49-F238E27FC236}">
                <a16:creationId xmlns:a16="http://schemas.microsoft.com/office/drawing/2014/main" id="{4B7ED143-EE1D-6D40-8602-41D3AABA7FE5}"/>
              </a:ext>
            </a:extLst>
          </p:cNvPr>
          <p:cNvSpPr>
            <a:spLocks noGrp="1"/>
          </p:cNvSpPr>
          <p:nvPr>
            <p:ph type="dt" idx="10"/>
          </p:nvPr>
        </p:nvSpPr>
        <p:spPr/>
        <p:txBody>
          <a:bodyPr/>
          <a:lstStyle/>
          <a:p>
            <a:fld id="{B843FA33-3936-F64A-8A76-76BDD6E83D20}" type="datetime10">
              <a:rPr lang="es-ES_tradnl" smtClean="0"/>
              <a:t>00:53</a:t>
            </a:fld>
            <a:endParaRPr lang="es-ES_tradnl"/>
          </a:p>
        </p:txBody>
      </p:sp>
      <p:sp>
        <p:nvSpPr>
          <p:cNvPr id="11" name="Slide Number Placeholder 10">
            <a:extLst>
              <a:ext uri="{FF2B5EF4-FFF2-40B4-BE49-F238E27FC236}">
                <a16:creationId xmlns:a16="http://schemas.microsoft.com/office/drawing/2014/main" id="{D72B6597-9E6C-F24A-A954-BF6556274CD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46</a:t>
            </a:fld>
            <a:endParaRPr lang="es-ES"/>
          </a:p>
        </p:txBody>
      </p:sp>
      <p:sp>
        <p:nvSpPr>
          <p:cNvPr id="17" name="TextBox 16">
            <a:extLst>
              <a:ext uri="{FF2B5EF4-FFF2-40B4-BE49-F238E27FC236}">
                <a16:creationId xmlns:a16="http://schemas.microsoft.com/office/drawing/2014/main" id="{867FF56E-8795-0C0D-2B9E-6034C9E90BBB}"/>
              </a:ext>
            </a:extLst>
          </p:cNvPr>
          <p:cNvSpPr txBox="1"/>
          <p:nvPr/>
        </p:nvSpPr>
        <p:spPr>
          <a:xfrm>
            <a:off x="457200" y="6435668"/>
            <a:ext cx="4943982" cy="523220"/>
          </a:xfrm>
          <a:prstGeom prst="rect">
            <a:avLst/>
          </a:prstGeom>
          <a:noFill/>
        </p:spPr>
        <p:txBody>
          <a:bodyPr wrap="none" rtlCol="0">
            <a:spAutoFit/>
          </a:bodyPr>
          <a:lstStyle/>
          <a:p>
            <a:r>
              <a:rPr lang="en-GB" sz="1400" dirty="0">
                <a:effectLst/>
                <a:latin typeface="Helvetica" pitchFamily="2" charset="0"/>
              </a:rPr>
              <a:t>where d</a:t>
            </a:r>
            <a:r>
              <a:rPr lang="en-GB" sz="1400" baseline="-25000" dirty="0">
                <a:effectLst/>
                <a:latin typeface="Helvetica" pitchFamily="2" charset="0"/>
              </a:rPr>
              <a:t>i</a:t>
            </a:r>
            <a:r>
              <a:rPr lang="en-GB" sz="1400" dirty="0">
                <a:effectLst/>
                <a:latin typeface="Helvetica" pitchFamily="2" charset="0"/>
              </a:rPr>
              <a:t>∊{0; 1} is the ground truth domain label for sample </a:t>
            </a:r>
            <a:r>
              <a:rPr lang="en-GB" sz="1400" dirty="0" err="1">
                <a:effectLst/>
                <a:latin typeface="Helvetica" pitchFamily="2" charset="0"/>
              </a:rPr>
              <a:t>i</a:t>
            </a:r>
            <a:r>
              <a:rPr lang="en-GB" sz="1400" dirty="0">
                <a:effectLst/>
                <a:latin typeface="Helvetica" pitchFamily="2" charset="0"/>
              </a:rPr>
              <a:t>.</a:t>
            </a:r>
          </a:p>
          <a:p>
            <a:endParaRPr lang="en-GB" sz="1400" dirty="0"/>
          </a:p>
        </p:txBody>
      </p:sp>
      <p:sp>
        <p:nvSpPr>
          <p:cNvPr id="18" name="Rounded Rectangle 17">
            <a:extLst>
              <a:ext uri="{FF2B5EF4-FFF2-40B4-BE49-F238E27FC236}">
                <a16:creationId xmlns:a16="http://schemas.microsoft.com/office/drawing/2014/main" id="{8ACE9DBF-156D-D4B6-BDED-01A5AE23AA3F}"/>
              </a:ext>
            </a:extLst>
          </p:cNvPr>
          <p:cNvSpPr/>
          <p:nvPr/>
        </p:nvSpPr>
        <p:spPr>
          <a:xfrm>
            <a:off x="362253" y="3594864"/>
            <a:ext cx="2124469" cy="655452"/>
          </a:xfrm>
          <a:prstGeom prst="roundRect">
            <a:avLst/>
          </a:prstGeom>
          <a:noFill/>
          <a:ln w="254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2ADBE660-C1E3-77AF-2D9B-FE25B3852643}"/>
              </a:ext>
            </a:extLst>
          </p:cNvPr>
          <p:cNvSpPr/>
          <p:nvPr/>
        </p:nvSpPr>
        <p:spPr>
          <a:xfrm>
            <a:off x="362253" y="4341668"/>
            <a:ext cx="3897852" cy="1008434"/>
          </a:xfrm>
          <a:prstGeom prst="roundRect">
            <a:avLst/>
          </a:pr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ounded Rectangle 19">
            <a:extLst>
              <a:ext uri="{FF2B5EF4-FFF2-40B4-BE49-F238E27FC236}">
                <a16:creationId xmlns:a16="http://schemas.microsoft.com/office/drawing/2014/main" id="{B3A9EBA3-8DE4-E9A3-E48E-279F03A18E0C}"/>
              </a:ext>
            </a:extLst>
          </p:cNvPr>
          <p:cNvSpPr/>
          <p:nvPr/>
        </p:nvSpPr>
        <p:spPr>
          <a:xfrm>
            <a:off x="340386" y="5338285"/>
            <a:ext cx="3884121" cy="443379"/>
          </a:xfrm>
          <a:prstGeom prst="roundRect">
            <a:avLst/>
          </a:prstGeom>
          <a:noFill/>
          <a:ln w="2540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ounded Rectangle 20">
            <a:extLst>
              <a:ext uri="{FF2B5EF4-FFF2-40B4-BE49-F238E27FC236}">
                <a16:creationId xmlns:a16="http://schemas.microsoft.com/office/drawing/2014/main" id="{17D76F71-9EFC-6727-A905-2ACF8BCE9702}"/>
              </a:ext>
            </a:extLst>
          </p:cNvPr>
          <p:cNvSpPr/>
          <p:nvPr/>
        </p:nvSpPr>
        <p:spPr>
          <a:xfrm>
            <a:off x="347823" y="5836370"/>
            <a:ext cx="3884121" cy="443379"/>
          </a:xfrm>
          <a:prstGeom prst="roundRect">
            <a:avLst/>
          </a:prstGeom>
          <a:noFill/>
          <a:ln w="254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3442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Index</a:t>
            </a:r>
            <a:endParaRPr lang="en"/>
          </a:p>
        </p:txBody>
      </p:sp>
      <p:sp>
        <p:nvSpPr>
          <p:cNvPr id="5" name="Date Placeholder 4">
            <a:extLst>
              <a:ext uri="{FF2B5EF4-FFF2-40B4-BE49-F238E27FC236}">
                <a16:creationId xmlns:a16="http://schemas.microsoft.com/office/drawing/2014/main" id="{B9AD07B7-483A-2341-A1A0-E8AAA1F205FB}"/>
              </a:ext>
            </a:extLst>
          </p:cNvPr>
          <p:cNvSpPr>
            <a:spLocks noGrp="1"/>
          </p:cNvSpPr>
          <p:nvPr>
            <p:ph type="dt" sz="half" idx="10"/>
          </p:nvPr>
        </p:nvSpPr>
        <p:spPr/>
        <p:txBody>
          <a:bodyPr/>
          <a:lstStyle/>
          <a:p>
            <a:fld id="{4E72585F-122E-F64D-A1DF-CBFDA9E4A73B}" type="datetime10">
              <a:rPr lang="es-ES_tradnl" smtClean="0"/>
              <a:t>00:53</a:t>
            </a:fld>
            <a:endParaRPr lang="es-ES_tradnl"/>
          </a:p>
        </p:txBody>
      </p:sp>
      <p:sp>
        <p:nvSpPr>
          <p:cNvPr id="6" name="Slide Number Placeholder 5">
            <a:extLst>
              <a:ext uri="{FF2B5EF4-FFF2-40B4-BE49-F238E27FC236}">
                <a16:creationId xmlns:a16="http://schemas.microsoft.com/office/drawing/2014/main" id="{A5E81299-2793-EB4E-9668-F31D9E5B8752}"/>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s-ES" smtClean="0"/>
              <a:t>47</a:t>
            </a:fld>
            <a:endParaRPr lang="es-ES"/>
          </a:p>
        </p:txBody>
      </p:sp>
      <p:sp>
        <p:nvSpPr>
          <p:cNvPr id="3" name="CuadroTexto 2"/>
          <p:cNvSpPr txBox="1"/>
          <p:nvPr/>
        </p:nvSpPr>
        <p:spPr>
          <a:xfrm>
            <a:off x="932411" y="1600200"/>
            <a:ext cx="6386685" cy="3847207"/>
          </a:xfrm>
          <a:prstGeom prst="rect">
            <a:avLst/>
          </a:prstGeom>
          <a:noFill/>
        </p:spPr>
        <p:txBody>
          <a:bodyPr wrap="none" rtlCol="0">
            <a:spAutoFit/>
          </a:bodyPr>
          <a:lstStyle/>
          <a:p>
            <a:pPr marL="457200" indent="-457200">
              <a:buFont typeface="+mj-lt"/>
              <a:buAutoNum type="arabicPeriod"/>
            </a:pPr>
            <a:r>
              <a:rPr lang="en-GB" sz="2400" dirty="0">
                <a:solidFill>
                  <a:schemeClr val="tx1"/>
                </a:solidFill>
              </a:rPr>
              <a:t>Definition of Transfer Learning</a:t>
            </a:r>
          </a:p>
          <a:p>
            <a:pPr marL="457200" indent="-457200">
              <a:buFont typeface="+mj-lt"/>
              <a:buAutoNum type="arabicPeriod"/>
            </a:pPr>
            <a:endParaRPr lang="en-GB" sz="2400" dirty="0"/>
          </a:p>
          <a:p>
            <a:pPr marL="457200" indent="-457200">
              <a:buFont typeface="+mj-lt"/>
              <a:buAutoNum type="arabicPeriod"/>
            </a:pPr>
            <a:r>
              <a:rPr lang="en-GB" sz="2400" dirty="0" err="1">
                <a:solidFill>
                  <a:schemeClr val="tx1"/>
                </a:solidFill>
              </a:rPr>
              <a:t>Transductive</a:t>
            </a:r>
            <a:r>
              <a:rPr lang="en-GB" sz="2400" dirty="0">
                <a:solidFill>
                  <a:schemeClr val="tx1"/>
                </a:solidFill>
              </a:rPr>
              <a:t> vs Inductive learning – taxonomy</a:t>
            </a:r>
          </a:p>
          <a:p>
            <a:pPr lvl="5"/>
            <a:r>
              <a:rPr lang="en-GB" sz="2400" dirty="0">
                <a:solidFill>
                  <a:schemeClr val="tx1"/>
                </a:solidFill>
              </a:rPr>
              <a:t>	</a:t>
            </a:r>
            <a:r>
              <a:rPr lang="en-GB" sz="2000" dirty="0">
                <a:solidFill>
                  <a:schemeClr val="tx1"/>
                </a:solidFill>
              </a:rPr>
              <a:t>	- Multi-task learning</a:t>
            </a:r>
          </a:p>
          <a:p>
            <a:pPr lvl="5"/>
            <a:r>
              <a:rPr lang="en-GB" sz="2000" dirty="0"/>
              <a:t>		- Domain adaptation</a:t>
            </a:r>
            <a:endParaRPr lang="en-GB" sz="2000" dirty="0">
              <a:solidFill>
                <a:schemeClr val="tx1"/>
              </a:solidFill>
            </a:endParaRPr>
          </a:p>
          <a:p>
            <a:pPr lvl="5"/>
            <a:r>
              <a:rPr lang="en-GB" sz="2000" dirty="0">
                <a:solidFill>
                  <a:srgbClr val="0432FF"/>
                </a:solidFill>
              </a:rPr>
              <a:t>		</a:t>
            </a:r>
            <a:r>
              <a:rPr lang="en-GB" sz="2000" dirty="0">
                <a:solidFill>
                  <a:srgbClr val="FF0000"/>
                </a:solidFill>
              </a:rPr>
              <a:t>- Sample selection Bias</a:t>
            </a:r>
          </a:p>
          <a:p>
            <a:pPr lvl="5"/>
            <a:r>
              <a:rPr lang="en-GB" sz="2000" dirty="0">
                <a:solidFill>
                  <a:srgbClr val="0432FF"/>
                </a:solidFill>
              </a:rPr>
              <a:t> 		</a:t>
            </a:r>
            <a:r>
              <a:rPr lang="en-GB" sz="2000" dirty="0">
                <a:solidFill>
                  <a:schemeClr val="tx1"/>
                </a:solidFill>
              </a:rPr>
              <a:t>- Negative transfer</a:t>
            </a:r>
          </a:p>
          <a:p>
            <a:pPr lvl="5"/>
            <a:r>
              <a:rPr lang="en-GB" sz="2000" dirty="0">
                <a:solidFill>
                  <a:srgbClr val="0432FF"/>
                </a:solidFill>
              </a:rPr>
              <a:t>		- </a:t>
            </a:r>
            <a:r>
              <a:rPr lang="en-GB" sz="2000" dirty="0">
                <a:solidFill>
                  <a:schemeClr val="tx1"/>
                </a:solidFill>
              </a:rPr>
              <a:t>Unsupervised learning</a:t>
            </a:r>
          </a:p>
          <a:p>
            <a:pPr lvl="5"/>
            <a:r>
              <a:rPr lang="en-GB" sz="2000" dirty="0">
                <a:solidFill>
                  <a:schemeClr val="tx1"/>
                </a:solidFill>
              </a:rPr>
              <a:t>		</a:t>
            </a:r>
            <a:r>
              <a:rPr lang="en-GB" sz="2000" dirty="0">
                <a:solidFill>
                  <a:srgbClr val="0432FF"/>
                </a:solidFill>
              </a:rPr>
              <a:t>- </a:t>
            </a:r>
            <a:r>
              <a:rPr lang="en-GB" sz="2000" dirty="0"/>
              <a:t>Self-taught learning</a:t>
            </a:r>
            <a:endParaRPr lang="en-GB" sz="2400" dirty="0"/>
          </a:p>
          <a:p>
            <a:r>
              <a:rPr lang="en-GB" sz="2400" dirty="0"/>
              <a:t>3. </a:t>
            </a:r>
            <a:r>
              <a:rPr lang="en-GB" sz="2400" dirty="0">
                <a:solidFill>
                  <a:schemeClr val="tx1"/>
                </a:solidFill>
              </a:rPr>
              <a:t>Conclusions</a:t>
            </a:r>
          </a:p>
          <a:p>
            <a:pPr marL="342900" indent="-342900">
              <a:buAutoNum type="arabicPeriod"/>
            </a:pPr>
            <a:endParaRPr lang="en" sz="2400" dirty="0">
              <a:solidFill>
                <a:srgbClr val="0432FF"/>
              </a:solidFill>
            </a:endParaRPr>
          </a:p>
        </p:txBody>
      </p:sp>
    </p:spTree>
    <p:extLst>
      <p:ext uri="{BB962C8B-B14F-4D97-AF65-F5344CB8AC3E}">
        <p14:creationId xmlns:p14="http://schemas.microsoft.com/office/powerpoint/2010/main" val="2918998873"/>
      </p:ext>
    </p:extLst>
  </p:cSld>
  <p:clrMapOvr>
    <a:masterClrMapping/>
  </p:clrMapOvr>
  <p:transition spd="slow" advTm="7171">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822" y="409642"/>
            <a:ext cx="8471337" cy="704263"/>
          </a:xfrm>
        </p:spPr>
        <p:txBody>
          <a:bodyPr/>
          <a:lstStyle/>
          <a:p>
            <a:pPr>
              <a:lnSpc>
                <a:spcPct val="100000"/>
              </a:lnSpc>
            </a:pPr>
            <a:r>
              <a:rPr lang="en" sz="4000"/>
              <a:t>Sample Selection Bias</a:t>
            </a:r>
          </a:p>
        </p:txBody>
      </p:sp>
      <p:sp>
        <p:nvSpPr>
          <p:cNvPr id="3" name="Marcador de texto 2"/>
          <p:cNvSpPr>
            <a:spLocks noGrp="1"/>
          </p:cNvSpPr>
          <p:nvPr>
            <p:ph type="body" idx="1"/>
          </p:nvPr>
        </p:nvSpPr>
        <p:spPr>
          <a:xfrm>
            <a:off x="457199" y="1600200"/>
            <a:ext cx="8589101" cy="4525963"/>
          </a:xfrm>
        </p:spPr>
        <p:txBody>
          <a:bodyPr>
            <a:normAutofit fontScale="92500" lnSpcReduction="10000"/>
          </a:bodyPr>
          <a:lstStyle/>
          <a:p>
            <a:r>
              <a:rPr lang="en" dirty="0">
                <a:solidFill>
                  <a:schemeClr val="tx1"/>
                </a:solidFill>
              </a:rPr>
              <a:t>To correct sample selection bias:</a:t>
            </a:r>
            <a:endParaRPr lang="es-ES_tradnl" dirty="0">
              <a:solidFill>
                <a:schemeClr val="tx1"/>
              </a:solidFill>
            </a:endParaRPr>
          </a:p>
          <a:p>
            <a:endParaRPr lang="es-ES_tradnl" dirty="0">
              <a:solidFill>
                <a:schemeClr val="tx1"/>
              </a:solidFill>
            </a:endParaRPr>
          </a:p>
          <a:p>
            <a:endParaRPr lang="es-ES_tradnl" dirty="0">
              <a:solidFill>
                <a:schemeClr val="tx1"/>
              </a:solidFill>
            </a:endParaRPr>
          </a:p>
          <a:p>
            <a:endParaRPr lang="es-ES_tradnl" dirty="0">
              <a:solidFill>
                <a:schemeClr val="tx1"/>
              </a:solidFill>
            </a:endParaRPr>
          </a:p>
          <a:p>
            <a:pPr marL="0" indent="0">
              <a:buNone/>
            </a:pPr>
            <a:endParaRPr lang="es-ES_tradnl" dirty="0">
              <a:solidFill>
                <a:schemeClr val="tx1"/>
              </a:solidFill>
            </a:endParaRPr>
          </a:p>
          <a:p>
            <a:r>
              <a:rPr lang="en" dirty="0">
                <a:solidFill>
                  <a:schemeClr val="tx1"/>
                </a:solidFill>
              </a:rPr>
              <a:t>How to estimate </a:t>
            </a:r>
            <a:r>
              <a:rPr lang="es-ES_tradnl" dirty="0">
                <a:solidFill>
                  <a:schemeClr val="tx1"/>
                </a:solidFill>
              </a:rPr>
              <a:t>(P(X</a:t>
            </a:r>
            <a:r>
              <a:rPr lang="es-ES_tradnl" baseline="-25000" dirty="0">
                <a:solidFill>
                  <a:schemeClr val="tx1"/>
                </a:solidFill>
              </a:rPr>
              <a:t>T</a:t>
            </a:r>
            <a:r>
              <a:rPr lang="es-ES_tradnl" dirty="0">
                <a:solidFill>
                  <a:schemeClr val="tx1"/>
                </a:solidFill>
              </a:rPr>
              <a:t>)/P(X</a:t>
            </a:r>
            <a:r>
              <a:rPr lang="es-ES_tradnl" baseline="-25000" dirty="0">
                <a:solidFill>
                  <a:schemeClr val="tx1"/>
                </a:solidFill>
              </a:rPr>
              <a:t>S</a:t>
            </a:r>
            <a:r>
              <a:rPr lang="es-ES_tradnl" dirty="0">
                <a:solidFill>
                  <a:schemeClr val="tx1"/>
                </a:solidFill>
              </a:rPr>
              <a:t>))</a:t>
            </a:r>
            <a:r>
              <a:rPr lang="en" dirty="0">
                <a:solidFill>
                  <a:schemeClr val="tx1"/>
                </a:solidFill>
              </a:rPr>
              <a:t>?</a:t>
            </a:r>
          </a:p>
          <a:p>
            <a:endParaRPr lang="es-ES_tradnl" dirty="0">
              <a:solidFill>
                <a:schemeClr val="tx1"/>
              </a:solidFill>
            </a:endParaRPr>
          </a:p>
          <a:p>
            <a:pPr lvl="1"/>
            <a:r>
              <a:rPr lang="en" sz="2000" dirty="0">
                <a:solidFill>
                  <a:schemeClr val="tx1"/>
                </a:solidFill>
                <a:latin typeface="Arial" panose="020B0604020202020204" pitchFamily="34" charset="0"/>
                <a:cs typeface="Arial" panose="020B0604020202020204" pitchFamily="34" charset="0"/>
              </a:rPr>
              <a:t>One straightforward solution is to estimate </a:t>
            </a:r>
            <a:r>
              <a:rPr lang="es-ES_tradnl" sz="2000" dirty="0">
                <a:solidFill>
                  <a:schemeClr val="tx1"/>
                </a:solidFill>
                <a:latin typeface="Arial" panose="020B0604020202020204" pitchFamily="34" charset="0"/>
                <a:cs typeface="Arial" panose="020B0604020202020204" pitchFamily="34" charset="0"/>
              </a:rPr>
              <a:t>P(X</a:t>
            </a:r>
            <a:r>
              <a:rPr lang="es-ES_tradnl" sz="2000" baseline="-25000" dirty="0">
                <a:solidFill>
                  <a:schemeClr val="tx1"/>
                </a:solidFill>
                <a:latin typeface="Arial" panose="020B0604020202020204" pitchFamily="34" charset="0"/>
                <a:cs typeface="Arial" panose="020B0604020202020204" pitchFamily="34" charset="0"/>
              </a:rPr>
              <a:t>S</a:t>
            </a:r>
            <a:r>
              <a:rPr lang="es-ES_tradnl" sz="2000" dirty="0">
                <a:solidFill>
                  <a:schemeClr val="tx1"/>
                </a:solidFill>
                <a:latin typeface="Arial" panose="020B0604020202020204" pitchFamily="34" charset="0"/>
                <a:cs typeface="Arial" panose="020B0604020202020204" pitchFamily="34" charset="0"/>
              </a:rPr>
              <a:t>) </a:t>
            </a:r>
            <a:r>
              <a:rPr lang="en" sz="2000" dirty="0">
                <a:solidFill>
                  <a:schemeClr val="tx1"/>
                </a:solidFill>
                <a:latin typeface="Arial" panose="020B0604020202020204" pitchFamily="34" charset="0"/>
                <a:cs typeface="Arial" panose="020B0604020202020204" pitchFamily="34" charset="0"/>
              </a:rPr>
              <a:t>and </a:t>
            </a:r>
            <a:r>
              <a:rPr lang="es-ES_tradnl" sz="2000" dirty="0">
                <a:solidFill>
                  <a:schemeClr val="tx1"/>
                </a:solidFill>
                <a:latin typeface="Arial" panose="020B0604020202020204" pitchFamily="34" charset="0"/>
                <a:cs typeface="Arial" panose="020B0604020202020204" pitchFamily="34" charset="0"/>
              </a:rPr>
              <a:t>P(X</a:t>
            </a:r>
            <a:r>
              <a:rPr lang="es-ES_tradnl" sz="2000" baseline="-25000" dirty="0">
                <a:solidFill>
                  <a:schemeClr val="tx1"/>
                </a:solidFill>
                <a:latin typeface="Arial" panose="020B0604020202020204" pitchFamily="34" charset="0"/>
                <a:cs typeface="Arial" panose="020B0604020202020204" pitchFamily="34" charset="0"/>
              </a:rPr>
              <a:t>T</a:t>
            </a:r>
            <a:r>
              <a:rPr lang="es-ES_tradnl" sz="2000" dirty="0">
                <a:solidFill>
                  <a:schemeClr val="tx1"/>
                </a:solidFill>
                <a:latin typeface="Arial" panose="020B0604020202020204" pitchFamily="34" charset="0"/>
                <a:cs typeface="Arial" panose="020B0604020202020204" pitchFamily="34" charset="0"/>
              </a:rPr>
              <a:t>)</a:t>
            </a:r>
            <a:r>
              <a:rPr lang="en" sz="2000" dirty="0">
                <a:solidFill>
                  <a:schemeClr val="tx1"/>
                </a:solidFill>
                <a:latin typeface="Arial" panose="020B0604020202020204" pitchFamily="34" charset="0"/>
                <a:cs typeface="Arial" panose="020B0604020202020204" pitchFamily="34" charset="0"/>
              </a:rPr>
              <a:t>,</a:t>
            </a:r>
            <a:r>
              <a:rPr lang="es-ES_tradnl" sz="2000" dirty="0">
                <a:solidFill>
                  <a:schemeClr val="tx1"/>
                </a:solidFill>
                <a:latin typeface="Arial" panose="020B0604020202020204" pitchFamily="34" charset="0"/>
                <a:cs typeface="Arial" panose="020B0604020202020204" pitchFamily="34" charset="0"/>
              </a:rPr>
              <a:t> </a:t>
            </a:r>
            <a:r>
              <a:rPr lang="en" sz="2000" dirty="0">
                <a:solidFill>
                  <a:schemeClr val="tx1"/>
                </a:solidFill>
                <a:latin typeface="Arial" panose="020B0604020202020204" pitchFamily="34" charset="0"/>
                <a:cs typeface="Arial" panose="020B0604020202020204" pitchFamily="34" charset="0"/>
              </a:rPr>
              <a:t>respectively. </a:t>
            </a:r>
            <a:endParaRPr lang="es-ES_tradnl" sz="2000" dirty="0">
              <a:solidFill>
                <a:schemeClr val="tx1"/>
              </a:solidFill>
              <a:latin typeface="Arial" panose="020B0604020202020204" pitchFamily="34" charset="0"/>
              <a:cs typeface="Arial" panose="020B0604020202020204" pitchFamily="34" charset="0"/>
            </a:endParaRPr>
          </a:p>
        </p:txBody>
      </p:sp>
      <p:pic>
        <p:nvPicPr>
          <p:cNvPr id="4" name="Imagen 3" descr="Screen Shot 2020-03-25 at 14.45.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416" y="2108419"/>
            <a:ext cx="3781507" cy="2048622"/>
          </a:xfrm>
          <a:prstGeom prst="rect">
            <a:avLst/>
          </a:prstGeom>
        </p:spPr>
      </p:pic>
      <p:sp>
        <p:nvSpPr>
          <p:cNvPr id="5" name="Rectángulo 4"/>
          <p:cNvSpPr/>
          <p:nvPr/>
        </p:nvSpPr>
        <p:spPr>
          <a:xfrm>
            <a:off x="927321" y="6347767"/>
            <a:ext cx="8005012" cy="338554"/>
          </a:xfrm>
          <a:prstGeom prst="rect">
            <a:avLst/>
          </a:prstGeom>
        </p:spPr>
        <p:txBody>
          <a:bodyPr wrap="square">
            <a:spAutoFit/>
          </a:bodyPr>
          <a:lstStyle/>
          <a:p>
            <a:r>
              <a:rPr lang="es-ES_tradnl" sz="1600" dirty="0"/>
              <a:t>Pan, S. J., &amp; Yang, Q. (2009). A </a:t>
            </a:r>
            <a:r>
              <a:rPr lang="es-ES_tradnl" sz="1600" dirty="0" err="1"/>
              <a:t>survey</a:t>
            </a:r>
            <a:r>
              <a:rPr lang="es-ES_tradnl" sz="1600" dirty="0"/>
              <a:t> </a:t>
            </a:r>
            <a:r>
              <a:rPr lang="es-ES_tradnl" sz="1600" dirty="0" err="1"/>
              <a:t>on</a:t>
            </a:r>
            <a:r>
              <a:rPr lang="es-ES_tradnl" sz="1600" dirty="0"/>
              <a:t> transfer </a:t>
            </a:r>
            <a:r>
              <a:rPr lang="es-ES_tradnl" sz="1600" dirty="0" err="1"/>
              <a:t>learning</a:t>
            </a:r>
            <a:r>
              <a:rPr lang="es-ES_tradnl" sz="1600" dirty="0"/>
              <a:t>. IEEE Trans. KDE, 22(10), 1345-1359</a:t>
            </a:r>
            <a:endParaRPr lang="en" sz="1600" dirty="0"/>
          </a:p>
        </p:txBody>
      </p:sp>
      <p:sp>
        <p:nvSpPr>
          <p:cNvPr id="6" name="Date Placeholder 5">
            <a:extLst>
              <a:ext uri="{FF2B5EF4-FFF2-40B4-BE49-F238E27FC236}">
                <a16:creationId xmlns:a16="http://schemas.microsoft.com/office/drawing/2014/main" id="{507CE86B-5292-6B4F-9850-27C0F405C97E}"/>
              </a:ext>
            </a:extLst>
          </p:cNvPr>
          <p:cNvSpPr>
            <a:spLocks noGrp="1"/>
          </p:cNvSpPr>
          <p:nvPr>
            <p:ph type="dt" idx="10"/>
          </p:nvPr>
        </p:nvSpPr>
        <p:spPr/>
        <p:txBody>
          <a:bodyPr/>
          <a:lstStyle/>
          <a:p>
            <a:fld id="{F2907184-4D39-2E46-AED3-237BAE02BC5E}" type="datetime10">
              <a:rPr lang="es-ES_tradnl" smtClean="0"/>
              <a:t>00:53</a:t>
            </a:fld>
            <a:endParaRPr lang="es-ES_tradnl"/>
          </a:p>
        </p:txBody>
      </p:sp>
      <p:sp>
        <p:nvSpPr>
          <p:cNvPr id="7" name="Slide Number Placeholder 6">
            <a:extLst>
              <a:ext uri="{FF2B5EF4-FFF2-40B4-BE49-F238E27FC236}">
                <a16:creationId xmlns:a16="http://schemas.microsoft.com/office/drawing/2014/main" id="{F2ECA148-96ED-EF42-A095-0C382BAB932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48</a:t>
            </a:fld>
            <a:endParaRPr lang="es-ES"/>
          </a:p>
        </p:txBody>
      </p:sp>
    </p:spTree>
    <p:extLst>
      <p:ext uri="{BB962C8B-B14F-4D97-AF65-F5344CB8AC3E}">
        <p14:creationId xmlns:p14="http://schemas.microsoft.com/office/powerpoint/2010/main" val="1056493488"/>
      </p:ext>
    </p:extLst>
  </p:cSld>
  <p:clrMapOvr>
    <a:masterClrMapping/>
  </p:clrMapOvr>
  <mc:AlternateContent xmlns:mc="http://schemas.openxmlformats.org/markup-compatibility/2006" xmlns:p14="http://schemas.microsoft.com/office/powerpoint/2010/main">
    <mc:Choice Requires="p14">
      <p:transition spd="slow" p14:dur="2000" advTm="35407"/>
    </mc:Choice>
    <mc:Fallback xmlns="">
      <p:transition spd="slow" advTm="35407"/>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Index</a:t>
            </a:r>
            <a:endParaRPr lang="en"/>
          </a:p>
        </p:txBody>
      </p:sp>
      <p:sp>
        <p:nvSpPr>
          <p:cNvPr id="4" name="Date Placeholder 3">
            <a:extLst>
              <a:ext uri="{FF2B5EF4-FFF2-40B4-BE49-F238E27FC236}">
                <a16:creationId xmlns:a16="http://schemas.microsoft.com/office/drawing/2014/main" id="{705904C8-541D-8D4B-B054-6E8BE7B63487}"/>
              </a:ext>
            </a:extLst>
          </p:cNvPr>
          <p:cNvSpPr>
            <a:spLocks noGrp="1"/>
          </p:cNvSpPr>
          <p:nvPr>
            <p:ph type="dt" sz="half" idx="10"/>
          </p:nvPr>
        </p:nvSpPr>
        <p:spPr/>
        <p:txBody>
          <a:bodyPr/>
          <a:lstStyle/>
          <a:p>
            <a:fld id="{58EB58F7-4C68-3344-AA4D-B94FB86BA9A0}" type="datetime10">
              <a:rPr lang="es-ES_tradnl" smtClean="0"/>
              <a:t>00:52</a:t>
            </a:fld>
            <a:endParaRPr lang="es-ES_tradnl"/>
          </a:p>
        </p:txBody>
      </p:sp>
      <p:sp>
        <p:nvSpPr>
          <p:cNvPr id="5" name="Slide Number Placeholder 4">
            <a:extLst>
              <a:ext uri="{FF2B5EF4-FFF2-40B4-BE49-F238E27FC236}">
                <a16:creationId xmlns:a16="http://schemas.microsoft.com/office/drawing/2014/main" id="{5B691CD9-08DC-354C-9672-88266B420690}"/>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s-ES" smtClean="0"/>
              <a:t>49</a:t>
            </a:fld>
            <a:endParaRPr lang="es-ES"/>
          </a:p>
        </p:txBody>
      </p:sp>
      <p:sp>
        <p:nvSpPr>
          <p:cNvPr id="3" name="CuadroTexto 2"/>
          <p:cNvSpPr txBox="1"/>
          <p:nvPr/>
        </p:nvSpPr>
        <p:spPr>
          <a:xfrm>
            <a:off x="932411" y="1600200"/>
            <a:ext cx="6389378" cy="4154984"/>
          </a:xfrm>
          <a:prstGeom prst="rect">
            <a:avLst/>
          </a:prstGeom>
          <a:noFill/>
        </p:spPr>
        <p:txBody>
          <a:bodyPr wrap="none" rtlCol="0">
            <a:spAutoFit/>
          </a:bodyPr>
          <a:lstStyle/>
          <a:p>
            <a:pPr marL="457200" indent="-457200">
              <a:buFont typeface="+mj-lt"/>
              <a:buAutoNum type="arabicPeriod"/>
            </a:pPr>
            <a:r>
              <a:rPr lang="en-GB" sz="2400" dirty="0">
                <a:solidFill>
                  <a:schemeClr val="tx1"/>
                </a:solidFill>
              </a:rPr>
              <a:t>Definition of Transfer Learning</a:t>
            </a:r>
          </a:p>
          <a:p>
            <a:pPr marL="457200" indent="-457200">
              <a:buFont typeface="+mj-lt"/>
              <a:buAutoNum type="arabicPeriod"/>
            </a:pPr>
            <a:endParaRPr lang="en-GB" sz="2400" dirty="0"/>
          </a:p>
          <a:p>
            <a:pPr marL="457200" indent="-457200">
              <a:buFont typeface="+mj-lt"/>
              <a:buAutoNum type="arabicPeriod"/>
            </a:pPr>
            <a:r>
              <a:rPr lang="en-GB" sz="2400" dirty="0" err="1">
                <a:solidFill>
                  <a:schemeClr val="tx1"/>
                </a:solidFill>
              </a:rPr>
              <a:t>Transductive</a:t>
            </a:r>
            <a:r>
              <a:rPr lang="en-GB" sz="2400" dirty="0">
                <a:solidFill>
                  <a:schemeClr val="tx1"/>
                </a:solidFill>
              </a:rPr>
              <a:t> vs Inductive learning – taxonomy</a:t>
            </a:r>
            <a:endParaRPr lang="en-GB" sz="2000" dirty="0">
              <a:solidFill>
                <a:schemeClr val="tx1"/>
              </a:solidFill>
            </a:endParaRPr>
          </a:p>
          <a:p>
            <a:pPr lvl="5"/>
            <a:r>
              <a:rPr lang="en-GB" sz="2000" dirty="0"/>
              <a:t>		- Domain adaptation</a:t>
            </a:r>
            <a:endParaRPr lang="en-GB" sz="2000" dirty="0">
              <a:solidFill>
                <a:schemeClr val="tx1"/>
              </a:solidFill>
            </a:endParaRPr>
          </a:p>
          <a:p>
            <a:pPr lvl="5"/>
            <a:r>
              <a:rPr lang="en-GB" sz="2000" dirty="0">
                <a:solidFill>
                  <a:schemeClr val="tx1"/>
                </a:solidFill>
              </a:rPr>
              <a:t>		- Multi-task learning</a:t>
            </a:r>
          </a:p>
          <a:p>
            <a:pPr lvl="5"/>
            <a:r>
              <a:rPr lang="en-GB" sz="2000" dirty="0">
                <a:solidFill>
                  <a:schemeClr val="tx1"/>
                </a:solidFill>
              </a:rPr>
              <a:t>		- Sample selection Bias</a:t>
            </a:r>
          </a:p>
          <a:p>
            <a:pPr lvl="5"/>
            <a:r>
              <a:rPr lang="en-GB" sz="2000" dirty="0">
                <a:solidFill>
                  <a:schemeClr val="tx1"/>
                </a:solidFill>
              </a:rPr>
              <a:t> 		- Unsupervised learning</a:t>
            </a:r>
          </a:p>
          <a:p>
            <a:pPr lvl="5"/>
            <a:r>
              <a:rPr lang="en-GB" sz="2000" dirty="0">
                <a:solidFill>
                  <a:srgbClr val="0432FF"/>
                </a:solidFill>
              </a:rPr>
              <a:t>		- </a:t>
            </a:r>
            <a:r>
              <a:rPr lang="en-GB" sz="2000" dirty="0">
                <a:solidFill>
                  <a:srgbClr val="FF0000"/>
                </a:solidFill>
              </a:rPr>
              <a:t>Negative transfer</a:t>
            </a:r>
          </a:p>
          <a:p>
            <a:pPr lvl="5"/>
            <a:r>
              <a:rPr lang="en-GB" sz="2000" dirty="0">
                <a:solidFill>
                  <a:schemeClr val="tx1"/>
                </a:solidFill>
              </a:rPr>
              <a:t>		- Self-taught learning</a:t>
            </a:r>
            <a:endParaRPr lang="en-GB" sz="2000" dirty="0">
              <a:solidFill>
                <a:srgbClr val="FF0000"/>
              </a:solidFill>
            </a:endParaRPr>
          </a:p>
          <a:p>
            <a:endParaRPr lang="en-GB" sz="2400" dirty="0"/>
          </a:p>
          <a:p>
            <a:r>
              <a:rPr lang="en-GB" sz="2400" dirty="0"/>
              <a:t>3. </a:t>
            </a:r>
            <a:r>
              <a:rPr lang="en-GB" sz="2400" dirty="0">
                <a:solidFill>
                  <a:schemeClr val="tx1"/>
                </a:solidFill>
              </a:rPr>
              <a:t>Conclusions</a:t>
            </a:r>
          </a:p>
          <a:p>
            <a:pPr marL="342900" indent="-342900">
              <a:buAutoNum type="arabicPeriod"/>
            </a:pPr>
            <a:endParaRPr lang="en" sz="2400" dirty="0">
              <a:solidFill>
                <a:srgbClr val="0432FF"/>
              </a:solidFill>
            </a:endParaRPr>
          </a:p>
        </p:txBody>
      </p:sp>
      <p:pic>
        <p:nvPicPr>
          <p:cNvPr id="6" name="Google Shape;1337;p69" descr="Screen Shot 2020-03-24 at 23.08.41.png">
            <a:extLst>
              <a:ext uri="{FF2B5EF4-FFF2-40B4-BE49-F238E27FC236}">
                <a16:creationId xmlns:a16="http://schemas.microsoft.com/office/drawing/2014/main" id="{5340BC2D-AED8-BB49-5F07-C26FFA0B2524}"/>
              </a:ext>
            </a:extLst>
          </p:cNvPr>
          <p:cNvPicPr preferRelativeResize="0"/>
          <p:nvPr/>
        </p:nvPicPr>
        <p:blipFill rotWithShape="1">
          <a:blip r:embed="rId2">
            <a:alphaModFix/>
          </a:blip>
          <a:srcRect l="-289" r="-177"/>
          <a:stretch/>
        </p:blipFill>
        <p:spPr>
          <a:xfrm>
            <a:off x="6739724" y="4822577"/>
            <a:ext cx="2088965" cy="1447010"/>
          </a:xfrm>
          <a:prstGeom prst="rect">
            <a:avLst/>
          </a:prstGeom>
          <a:noFill/>
          <a:ln>
            <a:noFill/>
          </a:ln>
        </p:spPr>
      </p:pic>
    </p:spTree>
    <p:extLst>
      <p:ext uri="{BB962C8B-B14F-4D97-AF65-F5344CB8AC3E}">
        <p14:creationId xmlns:p14="http://schemas.microsoft.com/office/powerpoint/2010/main" val="1762649122"/>
      </p:ext>
    </p:extLst>
  </p:cSld>
  <p:clrMapOvr>
    <a:masterClrMapping/>
  </p:clrMapOvr>
  <p:transition spd="slow" advTm="4949">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1E574-B64A-434E-ACDC-FF68CF06864C}"/>
              </a:ext>
            </a:extLst>
          </p:cNvPr>
          <p:cNvPicPr>
            <a:picLocks noChangeAspect="1"/>
          </p:cNvPicPr>
          <p:nvPr/>
        </p:nvPicPr>
        <p:blipFill>
          <a:blip r:embed="rId3"/>
          <a:stretch>
            <a:fillRect/>
          </a:stretch>
        </p:blipFill>
        <p:spPr>
          <a:xfrm>
            <a:off x="1180193" y="1539875"/>
            <a:ext cx="7333186" cy="4662330"/>
          </a:xfrm>
          <a:prstGeom prst="rect">
            <a:avLst/>
          </a:prstGeom>
        </p:spPr>
      </p:pic>
      <p:sp>
        <p:nvSpPr>
          <p:cNvPr id="8" name="Rectangle 2">
            <a:extLst>
              <a:ext uri="{FF2B5EF4-FFF2-40B4-BE49-F238E27FC236}">
                <a16:creationId xmlns:a16="http://schemas.microsoft.com/office/drawing/2014/main" id="{F6BE76C0-5833-BC47-9363-E80232FD1462}"/>
              </a:ext>
            </a:extLst>
          </p:cNvPr>
          <p:cNvSpPr txBox="1">
            <a:spLocks noGrp="1" noChangeArrowheads="1"/>
          </p:cNvSpPr>
          <p:nvPr>
            <p:ph type="title"/>
          </p:nvPr>
        </p:nvSpPr>
        <p:spPr bwMode="auto">
          <a:prstGeom prst="rect">
            <a:avLst/>
          </a:prstGeom>
          <a:noFill/>
          <a:ln w="12700">
            <a:noFill/>
            <a:miter lim="800000"/>
            <a:headEnd/>
            <a:tailEnd/>
          </a:ln>
          <a:effectLst>
            <a:outerShdw blurRad="63500" dist="50800" dir="2700000" algn="ctr" rotWithShape="0">
              <a:schemeClr val="tx2">
                <a:lumMod val="95000"/>
                <a:lumOff val="5000"/>
              </a:schemeClr>
            </a:outerShdw>
          </a:effectLst>
        </p:spPr>
        <p:txBody>
          <a:bodyPr spcFirstLastPara="1" vert="horz" wrap="square" lIns="41660" tIns="41660" rIns="125923" bIns="41660" numCol="1" anchor="ctr" anchorCtr="0" compatLnSpc="1">
            <a:prstTxWarp prst="textNoShape">
              <a:avLst/>
            </a:prstTxWarp>
            <a:noAutofit/>
          </a:bodyPr>
          <a:lstStyle/>
          <a:p>
            <a:pPr marL="41659">
              <a:defRPr/>
            </a:pPr>
            <a:r>
              <a:rPr lang="en-US" sz="2800">
                <a:effectLst>
                  <a:outerShdw blurRad="38100" dist="38100" dir="2700000" algn="tl">
                    <a:srgbClr val="000000">
                      <a:alpha val="43137"/>
                    </a:srgbClr>
                  </a:outerShdw>
                </a:effectLst>
                <a:ea typeface="Chalkboard Bold" charset="0"/>
                <a:cs typeface="Calibri" panose="020F0502020204030204" pitchFamily="34" charset="0"/>
                <a:sym typeface="Chalkboard Bold" charset="0"/>
              </a:rPr>
              <a:t>Full (Re)Training or Fine-Tuning?</a:t>
            </a:r>
          </a:p>
        </p:txBody>
      </p:sp>
      <p:sp>
        <p:nvSpPr>
          <p:cNvPr id="2" name="Date Placeholder 1">
            <a:extLst>
              <a:ext uri="{FF2B5EF4-FFF2-40B4-BE49-F238E27FC236}">
                <a16:creationId xmlns:a16="http://schemas.microsoft.com/office/drawing/2014/main" id="{46CA3B7C-3FD2-8F4C-AAFB-EFB56EFF2BAA}"/>
              </a:ext>
            </a:extLst>
          </p:cNvPr>
          <p:cNvSpPr>
            <a:spLocks noGrp="1"/>
          </p:cNvSpPr>
          <p:nvPr>
            <p:ph type="dt" idx="10"/>
          </p:nvPr>
        </p:nvSpPr>
        <p:spPr/>
        <p:txBody>
          <a:bodyPr/>
          <a:lstStyle/>
          <a:p>
            <a:fld id="{87986D20-CCE9-AF45-BA8E-FA8E4DD3C709}" type="datetime10">
              <a:rPr lang="es-ES_tradnl" smtClean="0"/>
              <a:t>00:52</a:t>
            </a:fld>
            <a:endParaRPr lang="es-ES_tradnl"/>
          </a:p>
        </p:txBody>
      </p:sp>
      <p:sp>
        <p:nvSpPr>
          <p:cNvPr id="3" name="Slide Number Placeholder 2">
            <a:extLst>
              <a:ext uri="{FF2B5EF4-FFF2-40B4-BE49-F238E27FC236}">
                <a16:creationId xmlns:a16="http://schemas.microsoft.com/office/drawing/2014/main" id="{3DA002F3-59BA-1F46-9C7E-9BC4DC2488C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5</a:t>
            </a:fld>
            <a:endParaRPr lang="es-ES"/>
          </a:p>
        </p:txBody>
      </p:sp>
    </p:spTree>
    <p:extLst>
      <p:ext uri="{BB962C8B-B14F-4D97-AF65-F5344CB8AC3E}">
        <p14:creationId xmlns:p14="http://schemas.microsoft.com/office/powerpoint/2010/main" val="4211654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70"/>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Negative Transfer</a:t>
            </a:r>
            <a:endParaRPr/>
          </a:p>
        </p:txBody>
      </p:sp>
      <p:sp>
        <p:nvSpPr>
          <p:cNvPr id="1344" name="Google Shape;1344;p70"/>
          <p:cNvSpPr txBox="1">
            <a:spLocks noGrp="1"/>
          </p:cNvSpPr>
          <p:nvPr>
            <p:ph type="body" idx="1"/>
          </p:nvPr>
        </p:nvSpPr>
        <p:spPr>
          <a:xfrm>
            <a:off x="457200" y="1443823"/>
            <a:ext cx="8229600" cy="4525963"/>
          </a:xfrm>
          <a:prstGeom prst="rect">
            <a:avLst/>
          </a:prstGeom>
          <a:noFill/>
          <a:ln>
            <a:noFill/>
          </a:ln>
        </p:spPr>
        <p:txBody>
          <a:bodyPr spcFirstLastPara="1" wrap="square" lIns="91425" tIns="45700" rIns="91425" bIns="45700" anchor="t" anchorCtr="0">
            <a:normAutofit fontScale="77500" lnSpcReduction="20000"/>
          </a:bodyPr>
          <a:lstStyle/>
          <a:p>
            <a:pPr marL="454025" lvl="0" indent="-454025" algn="l" rtl="0">
              <a:spcBef>
                <a:spcPts val="0"/>
              </a:spcBef>
              <a:spcAft>
                <a:spcPts val="0"/>
              </a:spcAft>
              <a:buSzPct val="90000"/>
              <a:buChar char="🡽"/>
            </a:pPr>
            <a:r>
              <a:rPr lang="en-GB">
                <a:solidFill>
                  <a:schemeClr val="dk1"/>
                </a:solidFill>
              </a:rPr>
              <a:t>Most approaches to transfer learning assume transferring knowledge across domains be always positive.</a:t>
            </a:r>
            <a:endParaRPr>
              <a:solidFill>
                <a:schemeClr val="dk1"/>
              </a:solidFill>
            </a:endParaRPr>
          </a:p>
          <a:p>
            <a:pPr marL="454025" lvl="0" indent="-347726" algn="l" rtl="0">
              <a:spcBef>
                <a:spcPts val="2000"/>
              </a:spcBef>
              <a:spcAft>
                <a:spcPts val="0"/>
              </a:spcAft>
              <a:buSzPct val="90000"/>
              <a:buNone/>
            </a:pPr>
            <a:endParaRPr>
              <a:solidFill>
                <a:schemeClr val="dk1"/>
              </a:solidFill>
            </a:endParaRPr>
          </a:p>
          <a:p>
            <a:pPr marL="454025" lvl="0" indent="-454025" algn="l" rtl="0">
              <a:spcBef>
                <a:spcPts val="2000"/>
              </a:spcBef>
              <a:spcAft>
                <a:spcPts val="0"/>
              </a:spcAft>
              <a:buSzPct val="90000"/>
              <a:buChar char="🡽"/>
            </a:pPr>
            <a:r>
              <a:rPr lang="en-GB">
                <a:solidFill>
                  <a:schemeClr val="dk1"/>
                </a:solidFill>
              </a:rPr>
              <a:t>However, in some cases, when two tasks are too dissimilar, brute-force transfer may even hurt the performance of the target task, which is called </a:t>
            </a:r>
            <a:r>
              <a:rPr lang="en-GB">
                <a:solidFill>
                  <a:srgbClr val="FF0000"/>
                </a:solidFill>
              </a:rPr>
              <a:t>negative transfer.</a:t>
            </a:r>
            <a:endParaRPr/>
          </a:p>
          <a:p>
            <a:pPr marL="454025" lvl="0" indent="-347726" algn="l" rtl="0">
              <a:spcBef>
                <a:spcPts val="2000"/>
              </a:spcBef>
              <a:spcAft>
                <a:spcPts val="0"/>
              </a:spcAft>
              <a:buSzPct val="90000"/>
              <a:buNone/>
            </a:pPr>
            <a:endParaRPr>
              <a:solidFill>
                <a:srgbClr val="0000FF"/>
              </a:solidFill>
            </a:endParaRPr>
          </a:p>
          <a:p>
            <a:pPr marL="454025" lvl="0" indent="-454025" algn="l" rtl="0">
              <a:spcBef>
                <a:spcPts val="2000"/>
              </a:spcBef>
              <a:spcAft>
                <a:spcPts val="0"/>
              </a:spcAft>
              <a:buSzPct val="90000"/>
              <a:buChar char="🡽"/>
            </a:pPr>
            <a:r>
              <a:rPr lang="en-GB">
                <a:solidFill>
                  <a:schemeClr val="dk1"/>
                </a:solidFill>
              </a:rPr>
              <a:t>Some researchers have studied how to measure relatedness among tasks.</a:t>
            </a:r>
            <a:endParaRPr/>
          </a:p>
          <a:p>
            <a:pPr marL="454025" lvl="0" indent="-347726" algn="l" rtl="0">
              <a:spcBef>
                <a:spcPts val="2000"/>
              </a:spcBef>
              <a:spcAft>
                <a:spcPts val="0"/>
              </a:spcAft>
              <a:buSzPct val="90000"/>
              <a:buNone/>
            </a:pPr>
            <a:endParaRPr>
              <a:solidFill>
                <a:schemeClr val="dk1"/>
              </a:solidFill>
            </a:endParaRPr>
          </a:p>
          <a:p>
            <a:pPr marL="454025" lvl="0" indent="-454025" algn="l" rtl="0">
              <a:spcBef>
                <a:spcPts val="2000"/>
              </a:spcBef>
              <a:spcAft>
                <a:spcPts val="0"/>
              </a:spcAft>
              <a:buSzPct val="90000"/>
              <a:buChar char="🡽"/>
            </a:pPr>
            <a:r>
              <a:rPr lang="en-GB">
                <a:solidFill>
                  <a:schemeClr val="dk1"/>
                </a:solidFill>
              </a:rPr>
              <a:t>How to design a mechanism to avoid negative transfer needs to be deeply studied theoretically and practically.</a:t>
            </a:r>
            <a:endParaRPr/>
          </a:p>
        </p:txBody>
      </p:sp>
      <p:sp>
        <p:nvSpPr>
          <p:cNvPr id="1345" name="Google Shape;1345;p70"/>
          <p:cNvSpPr/>
          <p:nvPr/>
        </p:nvSpPr>
        <p:spPr>
          <a:xfrm>
            <a:off x="927321" y="6347767"/>
            <a:ext cx="800501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Pan, S. J., &amp; Yang, Q. (2009). A survey on transfer learning. IEEE Trans. KDE, 22(10), 1345-1359</a:t>
            </a:r>
            <a:endParaRPr sz="1400">
              <a:solidFill>
                <a:schemeClr val="dk1"/>
              </a:solidFill>
              <a:latin typeface="Calibri"/>
              <a:ea typeface="Calibri"/>
              <a:cs typeface="Calibri"/>
              <a:sym typeface="Calibri"/>
            </a:endParaRPr>
          </a:p>
        </p:txBody>
      </p:sp>
      <p:sp>
        <p:nvSpPr>
          <p:cNvPr id="1346" name="Google Shape;1346;p70"/>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
        <p:nvSpPr>
          <p:cNvPr id="1347" name="Google Shape;1347;p70"/>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50</a:t>
            </a:fld>
            <a:endParaRPr/>
          </a:p>
        </p:txBody>
      </p:sp>
    </p:spTree>
    <p:extLst>
      <p:ext uri="{BB962C8B-B14F-4D97-AF65-F5344CB8AC3E}">
        <p14:creationId xmlns:p14="http://schemas.microsoft.com/office/powerpoint/2010/main" val="1631435348"/>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pic>
        <p:nvPicPr>
          <p:cNvPr id="1353" name="Google Shape;1353;p71"/>
          <p:cNvPicPr preferRelativeResize="0"/>
          <p:nvPr/>
        </p:nvPicPr>
        <p:blipFill rotWithShape="1">
          <a:blip r:embed="rId3">
            <a:alphaModFix/>
          </a:blip>
          <a:srcRect r="63501" b="19106"/>
          <a:stretch/>
        </p:blipFill>
        <p:spPr>
          <a:xfrm>
            <a:off x="1851899" y="1600200"/>
            <a:ext cx="5940195" cy="5101542"/>
          </a:xfrm>
          <a:prstGeom prst="rect">
            <a:avLst/>
          </a:prstGeom>
          <a:noFill/>
          <a:ln w="76200" cap="flat" cmpd="sng">
            <a:solidFill>
              <a:schemeClr val="lt1"/>
            </a:solidFill>
            <a:prstDash val="solid"/>
            <a:round/>
            <a:headEnd type="none" w="sm" len="sm"/>
            <a:tailEnd type="none" w="sm" len="sm"/>
          </a:ln>
          <a:effectLst>
            <a:outerShdw blurRad="88900" dist="50800" dir="5400000" algn="ctr" rotWithShape="0">
              <a:srgbClr val="000000">
                <a:alpha val="24313"/>
              </a:srgbClr>
            </a:outerShdw>
          </a:effectLst>
        </p:spPr>
      </p:pic>
      <p:sp>
        <p:nvSpPr>
          <p:cNvPr id="1354" name="Google Shape;1354;p71"/>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lnSpc>
                <a:spcPct val="100000"/>
              </a:lnSpc>
              <a:spcBef>
                <a:spcPts val="0"/>
              </a:spcBef>
              <a:spcAft>
                <a:spcPts val="0"/>
              </a:spcAft>
              <a:buClr>
                <a:schemeClr val="lt1"/>
              </a:buClr>
              <a:buSzPct val="100000"/>
              <a:buFont typeface="Calibri"/>
              <a:buNone/>
            </a:pPr>
            <a:r>
              <a:rPr lang="en-GB"/>
              <a:t>Transfer learning in Food Recognition  </a:t>
            </a:r>
            <a:endParaRPr/>
          </a:p>
        </p:txBody>
      </p:sp>
      <p:sp>
        <p:nvSpPr>
          <p:cNvPr id="1355" name="Google Shape;1355;p71"/>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
        <p:nvSpPr>
          <p:cNvPr id="1356" name="Google Shape;1356;p71"/>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51</a:t>
            </a:fld>
            <a:endParaRPr/>
          </a:p>
        </p:txBody>
      </p:sp>
    </p:spTree>
    <p:extLst>
      <p:ext uri="{BB962C8B-B14F-4D97-AF65-F5344CB8AC3E}">
        <p14:creationId xmlns:p14="http://schemas.microsoft.com/office/powerpoint/2010/main" val="3685462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72"/>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lnSpc>
                <a:spcPct val="100000"/>
              </a:lnSpc>
              <a:spcBef>
                <a:spcPts val="0"/>
              </a:spcBef>
              <a:spcAft>
                <a:spcPts val="0"/>
              </a:spcAft>
              <a:buClr>
                <a:schemeClr val="lt1"/>
              </a:buClr>
              <a:buSzPct val="100000"/>
              <a:buFont typeface="Calibri"/>
              <a:buNone/>
            </a:pPr>
            <a:r>
              <a:rPr lang="en-GB"/>
              <a:t>Negative transfer</a:t>
            </a:r>
            <a:endParaRPr/>
          </a:p>
        </p:txBody>
      </p:sp>
      <p:sp>
        <p:nvSpPr>
          <p:cNvPr id="1363" name="Google Shape;1363;p72"/>
          <p:cNvSpPr txBox="1">
            <a:spLocks noGrp="1"/>
          </p:cNvSpPr>
          <p:nvPr>
            <p:ph type="body" idx="1"/>
          </p:nvPr>
        </p:nvSpPr>
        <p:spPr>
          <a:xfrm>
            <a:off x="162046" y="1600200"/>
            <a:ext cx="8524754" cy="4525963"/>
          </a:xfrm>
          <a:prstGeom prst="rect">
            <a:avLst/>
          </a:prstGeom>
          <a:noFill/>
          <a:ln>
            <a:noFill/>
          </a:ln>
        </p:spPr>
        <p:txBody>
          <a:bodyPr spcFirstLastPara="1" wrap="square" lIns="91425" tIns="45700" rIns="91425" bIns="45700" anchor="t" anchorCtr="0">
            <a:normAutofit fontScale="92500" lnSpcReduction="20000"/>
          </a:bodyPr>
          <a:lstStyle/>
          <a:p>
            <a:pPr lvl="0" algn="l" rtl="0">
              <a:spcBef>
                <a:spcPts val="0"/>
              </a:spcBef>
              <a:spcAft>
                <a:spcPts val="0"/>
              </a:spcAft>
              <a:buSzPct val="90000"/>
              <a:buFont typeface="Arial" panose="020B0604020202020204" pitchFamily="34" charset="0"/>
              <a:buChar char="•"/>
            </a:pPr>
            <a:r>
              <a:rPr lang="en-GB" dirty="0">
                <a:solidFill>
                  <a:schemeClr val="dk1"/>
                </a:solidFill>
              </a:rPr>
              <a:t>Negative transfer: when source domain data and task contribute to reduced performance of learning in the target domain</a:t>
            </a:r>
            <a:endParaRPr dirty="0"/>
          </a:p>
          <a:p>
            <a:pPr marL="457200" indent="-342900">
              <a:buFont typeface="Arial" panose="020B0604020202020204" pitchFamily="34" charset="0"/>
              <a:buChar char="•"/>
            </a:pPr>
            <a:endParaRPr dirty="0">
              <a:solidFill>
                <a:schemeClr val="dk1"/>
              </a:solidFill>
            </a:endParaRPr>
          </a:p>
          <a:p>
            <a:pPr lvl="0" algn="l" rtl="0">
              <a:spcBef>
                <a:spcPts val="2000"/>
              </a:spcBef>
              <a:spcAft>
                <a:spcPts val="0"/>
              </a:spcAft>
              <a:buSzPct val="90000"/>
              <a:buFont typeface="Arial" panose="020B0604020202020204" pitchFamily="34" charset="0"/>
              <a:buChar char="•"/>
            </a:pPr>
            <a:r>
              <a:rPr lang="en-GB" dirty="0">
                <a:solidFill>
                  <a:schemeClr val="dk1"/>
                </a:solidFill>
              </a:rPr>
              <a:t> Causes:</a:t>
            </a:r>
            <a:endParaRPr dirty="0"/>
          </a:p>
          <a:p>
            <a:pPr lvl="1" algn="l" rtl="0">
              <a:spcBef>
                <a:spcPts val="600"/>
              </a:spcBef>
              <a:spcAft>
                <a:spcPts val="0"/>
              </a:spcAft>
              <a:buSzPct val="90000"/>
              <a:buFont typeface="Arial" panose="020B0604020202020204" pitchFamily="34" charset="0"/>
              <a:buChar char="•"/>
            </a:pPr>
            <a:r>
              <a:rPr lang="en-GB" dirty="0">
                <a:solidFill>
                  <a:schemeClr val="dk1"/>
                </a:solidFill>
              </a:rPr>
              <a:t>Domains are too dissimilar [RMKD05]</a:t>
            </a:r>
            <a:endParaRPr dirty="0"/>
          </a:p>
          <a:p>
            <a:pPr lvl="1" algn="l" rtl="0">
              <a:spcBef>
                <a:spcPts val="600"/>
              </a:spcBef>
              <a:spcAft>
                <a:spcPts val="0"/>
              </a:spcAft>
              <a:buSzPct val="90000"/>
              <a:buFont typeface="Arial" panose="020B0604020202020204" pitchFamily="34" charset="0"/>
              <a:buChar char="•"/>
            </a:pPr>
            <a:r>
              <a:rPr lang="en-GB" dirty="0">
                <a:solidFill>
                  <a:schemeClr val="dk1"/>
                </a:solidFill>
              </a:rPr>
              <a:t>Tasks are not well-related [BH03], etc.</a:t>
            </a:r>
            <a:endParaRPr dirty="0"/>
          </a:p>
          <a:p>
            <a:pPr marL="916401" lvl="1" indent="-342900">
              <a:buFont typeface="Arial" panose="020B0604020202020204" pitchFamily="34" charset="0"/>
              <a:buChar char="•"/>
            </a:pPr>
            <a:endParaRPr dirty="0">
              <a:solidFill>
                <a:schemeClr val="dk1"/>
              </a:solidFill>
            </a:endParaRPr>
          </a:p>
          <a:p>
            <a:pPr lvl="0" algn="l" rtl="0">
              <a:spcBef>
                <a:spcPts val="2000"/>
              </a:spcBef>
              <a:spcAft>
                <a:spcPts val="0"/>
              </a:spcAft>
              <a:buSzPct val="90000"/>
              <a:buFont typeface="Arial" panose="020B0604020202020204" pitchFamily="34" charset="0"/>
              <a:buChar char="•"/>
            </a:pPr>
            <a:r>
              <a:rPr lang="en-GB" dirty="0">
                <a:solidFill>
                  <a:schemeClr val="dk1"/>
                </a:solidFill>
              </a:rPr>
              <a:t>Similarity measures</a:t>
            </a:r>
            <a:endParaRPr dirty="0"/>
          </a:p>
          <a:p>
            <a:pPr lvl="1" algn="l" rtl="0">
              <a:spcBef>
                <a:spcPts val="600"/>
              </a:spcBef>
              <a:spcAft>
                <a:spcPts val="0"/>
              </a:spcAft>
              <a:buSzPct val="90000"/>
              <a:buFont typeface="Arial" panose="020B0604020202020204" pitchFamily="34" charset="0"/>
              <a:buChar char="•"/>
            </a:pPr>
            <a:r>
              <a:rPr lang="en-GB" dirty="0">
                <a:solidFill>
                  <a:schemeClr val="dk1"/>
                </a:solidFill>
              </a:rPr>
              <a:t>Cosine similarity</a:t>
            </a:r>
            <a:endParaRPr dirty="0"/>
          </a:p>
          <a:p>
            <a:pPr lvl="1" algn="l" rtl="0">
              <a:spcBef>
                <a:spcPts val="600"/>
              </a:spcBef>
              <a:spcAft>
                <a:spcPts val="0"/>
              </a:spcAft>
              <a:buSzPct val="90000"/>
              <a:buFont typeface="Arial" panose="020B0604020202020204" pitchFamily="34" charset="0"/>
              <a:buChar char="•"/>
            </a:pPr>
            <a:r>
              <a:rPr lang="en-GB" dirty="0" err="1">
                <a:solidFill>
                  <a:schemeClr val="dk1"/>
                </a:solidFill>
              </a:rPr>
              <a:t>Kullback-Leibler</a:t>
            </a:r>
            <a:r>
              <a:rPr lang="en-GB" dirty="0">
                <a:solidFill>
                  <a:schemeClr val="dk1"/>
                </a:solidFill>
              </a:rPr>
              <a:t> divergence</a:t>
            </a:r>
            <a:endParaRPr dirty="0"/>
          </a:p>
          <a:p>
            <a:pPr lvl="1" algn="l" rtl="0">
              <a:spcBef>
                <a:spcPts val="600"/>
              </a:spcBef>
              <a:spcAft>
                <a:spcPts val="0"/>
              </a:spcAft>
              <a:buSzPct val="90000"/>
              <a:buFont typeface="Arial" panose="020B0604020202020204" pitchFamily="34" charset="0"/>
              <a:buChar char="•"/>
            </a:pPr>
            <a:r>
              <a:rPr lang="en-GB" dirty="0">
                <a:solidFill>
                  <a:schemeClr val="dk1"/>
                </a:solidFill>
              </a:rPr>
              <a:t>Jensen-Shannon divergence </a:t>
            </a:r>
            <a:endParaRPr dirty="0"/>
          </a:p>
          <a:p>
            <a:pPr lvl="1" algn="l" rtl="0">
              <a:spcBef>
                <a:spcPts val="600"/>
              </a:spcBef>
              <a:spcAft>
                <a:spcPts val="0"/>
              </a:spcAft>
              <a:buSzPct val="90000"/>
              <a:buFont typeface="Arial" panose="020B0604020202020204" pitchFamily="34" charset="0"/>
              <a:buChar char="•"/>
            </a:pPr>
            <a:r>
              <a:rPr lang="en-GB" dirty="0">
                <a:solidFill>
                  <a:schemeClr val="dk1"/>
                </a:solidFill>
              </a:rPr>
              <a:t>Maximum Mean Discrepancy [BGR+02], etc.</a:t>
            </a:r>
            <a:endParaRPr dirty="0"/>
          </a:p>
          <a:p>
            <a:pPr marL="914400" lvl="1" indent="-340899" algn="l" rtl="0">
              <a:spcBef>
                <a:spcPts val="600"/>
              </a:spcBef>
              <a:spcAft>
                <a:spcPts val="0"/>
              </a:spcAft>
              <a:buSzPct val="90000"/>
              <a:buNone/>
            </a:pPr>
            <a:endParaRPr dirty="0">
              <a:solidFill>
                <a:schemeClr val="dk1"/>
              </a:solidFill>
            </a:endParaRPr>
          </a:p>
        </p:txBody>
      </p:sp>
      <p:sp>
        <p:nvSpPr>
          <p:cNvPr id="1364" name="Google Shape;1364;p72"/>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
        <p:nvSpPr>
          <p:cNvPr id="1365" name="Google Shape;1365;p72"/>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52</a:t>
            </a:fld>
            <a:endParaRPr/>
          </a:p>
        </p:txBody>
      </p:sp>
    </p:spTree>
    <p:extLst>
      <p:ext uri="{BB962C8B-B14F-4D97-AF65-F5344CB8AC3E}">
        <p14:creationId xmlns:p14="http://schemas.microsoft.com/office/powerpoint/2010/main" val="1428708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73"/>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lnSpc>
                <a:spcPct val="100000"/>
              </a:lnSpc>
              <a:spcBef>
                <a:spcPts val="0"/>
              </a:spcBef>
              <a:spcAft>
                <a:spcPts val="0"/>
              </a:spcAft>
              <a:buClr>
                <a:schemeClr val="lt1"/>
              </a:buClr>
              <a:buSzPct val="100000"/>
              <a:buFont typeface="Calibri"/>
              <a:buNone/>
            </a:pPr>
            <a:r>
              <a:rPr lang="en-GB"/>
              <a:t>Single- vs Multi-Label FR</a:t>
            </a:r>
            <a:endParaRPr/>
          </a:p>
        </p:txBody>
      </p:sp>
      <p:pic>
        <p:nvPicPr>
          <p:cNvPr id="1372" name="Google Shape;1372;p73"/>
          <p:cNvPicPr preferRelativeResize="0"/>
          <p:nvPr/>
        </p:nvPicPr>
        <p:blipFill rotWithShape="1">
          <a:blip r:embed="rId3">
            <a:alphaModFix/>
          </a:blip>
          <a:srcRect/>
          <a:stretch/>
        </p:blipFill>
        <p:spPr>
          <a:xfrm>
            <a:off x="457200" y="1591056"/>
            <a:ext cx="2680889" cy="2688336"/>
          </a:xfrm>
          <a:prstGeom prst="rect">
            <a:avLst/>
          </a:prstGeom>
          <a:noFill/>
          <a:ln>
            <a:noFill/>
          </a:ln>
        </p:spPr>
      </p:pic>
      <p:pic>
        <p:nvPicPr>
          <p:cNvPr id="1373" name="Google Shape;1373;p73"/>
          <p:cNvPicPr preferRelativeResize="0"/>
          <p:nvPr/>
        </p:nvPicPr>
        <p:blipFill rotWithShape="1">
          <a:blip r:embed="rId4">
            <a:alphaModFix/>
          </a:blip>
          <a:srcRect/>
          <a:stretch/>
        </p:blipFill>
        <p:spPr>
          <a:xfrm>
            <a:off x="6356004" y="1609344"/>
            <a:ext cx="2680889" cy="2684618"/>
          </a:xfrm>
          <a:prstGeom prst="rect">
            <a:avLst/>
          </a:prstGeom>
          <a:noFill/>
          <a:ln>
            <a:noFill/>
          </a:ln>
        </p:spPr>
      </p:pic>
      <p:sp>
        <p:nvSpPr>
          <p:cNvPr id="1374" name="Google Shape;1374;p73"/>
          <p:cNvSpPr txBox="1">
            <a:spLocks noGrp="1"/>
          </p:cNvSpPr>
          <p:nvPr>
            <p:ph type="body" idx="1"/>
          </p:nvPr>
        </p:nvSpPr>
        <p:spPr>
          <a:xfrm>
            <a:off x="457200" y="4466247"/>
            <a:ext cx="8229600" cy="694944"/>
          </a:xfrm>
          <a:prstGeom prst="rect">
            <a:avLst/>
          </a:prstGeom>
          <a:noFill/>
          <a:ln>
            <a:noFill/>
          </a:ln>
        </p:spPr>
        <p:txBody>
          <a:bodyPr spcFirstLastPara="1" wrap="square" lIns="91425" tIns="45700" rIns="91425" bIns="45700" anchor="t" anchorCtr="0">
            <a:normAutofit fontScale="92500" lnSpcReduction="10000"/>
          </a:bodyPr>
          <a:lstStyle/>
          <a:p>
            <a:pPr marL="454025" lvl="0" indent="-454025" algn="l" rtl="0">
              <a:spcBef>
                <a:spcPts val="0"/>
              </a:spcBef>
              <a:spcAft>
                <a:spcPts val="0"/>
              </a:spcAft>
              <a:buSzPct val="90000"/>
              <a:buChar char="🡽"/>
            </a:pPr>
            <a:r>
              <a:rPr lang="en-GB">
                <a:solidFill>
                  <a:schemeClr val="dk1"/>
                </a:solidFill>
              </a:rPr>
              <a:t>Food-101		  Food-201		      our Combo-plates		</a:t>
            </a:r>
            <a:endParaRPr/>
          </a:p>
        </p:txBody>
      </p:sp>
      <p:pic>
        <p:nvPicPr>
          <p:cNvPr id="1375" name="Google Shape;1375;p73"/>
          <p:cNvPicPr preferRelativeResize="0"/>
          <p:nvPr/>
        </p:nvPicPr>
        <p:blipFill rotWithShape="1">
          <a:blip r:embed="rId5">
            <a:alphaModFix/>
          </a:blip>
          <a:srcRect/>
          <a:stretch/>
        </p:blipFill>
        <p:spPr>
          <a:xfrm>
            <a:off x="3342681" y="1591056"/>
            <a:ext cx="2677181" cy="2688336"/>
          </a:xfrm>
          <a:prstGeom prst="rect">
            <a:avLst/>
          </a:prstGeom>
          <a:noFill/>
          <a:ln>
            <a:noFill/>
          </a:ln>
        </p:spPr>
      </p:pic>
      <p:sp>
        <p:nvSpPr>
          <p:cNvPr id="1376" name="Google Shape;1376;p73"/>
          <p:cNvSpPr txBox="1"/>
          <p:nvPr/>
        </p:nvSpPr>
        <p:spPr>
          <a:xfrm>
            <a:off x="144612" y="4907696"/>
            <a:ext cx="8302273"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a:solidFill>
                  <a:srgbClr val="0070C0"/>
                </a:solidFill>
                <a:latin typeface="Calibri"/>
                <a:ea typeface="Calibri"/>
                <a:cs typeface="Calibri"/>
                <a:sym typeface="Calibri"/>
              </a:rPr>
              <a:t>Single-Label Recognition always has better performance than Multi-label Rec.</a:t>
            </a:r>
            <a:endParaRPr/>
          </a:p>
          <a:p>
            <a:pPr marL="0" marR="0" lvl="0" indent="0" algn="l" rtl="0">
              <a:spcBef>
                <a:spcPts val="0"/>
              </a:spcBef>
              <a:spcAft>
                <a:spcPts val="0"/>
              </a:spcAft>
              <a:buNone/>
            </a:pPr>
            <a:r>
              <a:rPr lang="en-GB" sz="20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GB" sz="2000">
                <a:solidFill>
                  <a:schemeClr val="dk1"/>
                </a:solidFill>
                <a:latin typeface="Calibri"/>
                <a:ea typeface="Calibri"/>
                <a:cs typeface="Calibri"/>
                <a:sym typeface="Calibri"/>
              </a:rPr>
              <a:t>Most public datasets for FR are single-label. </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GB" sz="2000">
                <a:solidFill>
                  <a:schemeClr val="dk1"/>
                </a:solidFill>
                <a:latin typeface="Calibri"/>
                <a:ea typeface="Calibri"/>
                <a:cs typeface="Calibri"/>
                <a:sym typeface="Calibri"/>
              </a:rPr>
              <a:t>However, we used to eat multiple food (so real FR should be a multi-label FR).</a:t>
            </a:r>
            <a:endParaRPr/>
          </a:p>
        </p:txBody>
      </p:sp>
      <p:sp>
        <p:nvSpPr>
          <p:cNvPr id="1377" name="Google Shape;1377;p73"/>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
        <p:nvSpPr>
          <p:cNvPr id="1378" name="Google Shape;1378;p73"/>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53</a:t>
            </a:fld>
            <a:endParaRPr/>
          </a:p>
        </p:txBody>
      </p:sp>
    </p:spTree>
    <p:extLst>
      <p:ext uri="{BB962C8B-B14F-4D97-AF65-F5344CB8AC3E}">
        <p14:creationId xmlns:p14="http://schemas.microsoft.com/office/powerpoint/2010/main" val="2771926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pic>
        <p:nvPicPr>
          <p:cNvPr id="1384" name="Google Shape;1384;p74"/>
          <p:cNvPicPr preferRelativeResize="0"/>
          <p:nvPr/>
        </p:nvPicPr>
        <p:blipFill rotWithShape="1">
          <a:blip r:embed="rId3">
            <a:alphaModFix/>
          </a:blip>
          <a:srcRect r="63501" b="10087"/>
          <a:stretch/>
        </p:blipFill>
        <p:spPr>
          <a:xfrm>
            <a:off x="457200" y="1414980"/>
            <a:ext cx="4291919" cy="4096845"/>
          </a:xfrm>
          <a:prstGeom prst="rect">
            <a:avLst/>
          </a:prstGeom>
          <a:noFill/>
          <a:ln w="76200" cap="flat" cmpd="sng">
            <a:solidFill>
              <a:schemeClr val="lt1"/>
            </a:solidFill>
            <a:prstDash val="solid"/>
            <a:round/>
            <a:headEnd type="none" w="sm" len="sm"/>
            <a:tailEnd type="none" w="sm" len="sm"/>
          </a:ln>
          <a:effectLst>
            <a:outerShdw blurRad="88900" dist="50800" dir="5400000" algn="ctr" rotWithShape="0">
              <a:srgbClr val="000000">
                <a:alpha val="24313"/>
              </a:srgbClr>
            </a:outerShdw>
          </a:effectLst>
        </p:spPr>
      </p:pic>
      <p:sp>
        <p:nvSpPr>
          <p:cNvPr id="1385" name="Google Shape;1385;p74"/>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lnSpc>
                <a:spcPct val="100000"/>
              </a:lnSpc>
              <a:spcBef>
                <a:spcPts val="0"/>
              </a:spcBef>
              <a:spcAft>
                <a:spcPts val="0"/>
              </a:spcAft>
              <a:buClr>
                <a:schemeClr val="lt1"/>
              </a:buClr>
              <a:buSzPct val="100000"/>
              <a:buFont typeface="Calibri"/>
              <a:buNone/>
            </a:pPr>
            <a:r>
              <a:rPr lang="en-GB"/>
              <a:t>Single-to-Multi-Label Recognition</a:t>
            </a:r>
            <a:endParaRPr/>
          </a:p>
        </p:txBody>
      </p:sp>
      <p:sp>
        <p:nvSpPr>
          <p:cNvPr id="1386" name="Google Shape;1386;p74"/>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54</a:t>
            </a:fld>
            <a:endParaRPr/>
          </a:p>
        </p:txBody>
      </p:sp>
      <p:sp>
        <p:nvSpPr>
          <p:cNvPr id="1387" name="Google Shape;1387;p74"/>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Tree>
    <p:extLst>
      <p:ext uri="{BB962C8B-B14F-4D97-AF65-F5344CB8AC3E}">
        <p14:creationId xmlns:p14="http://schemas.microsoft.com/office/powerpoint/2010/main" val="1193434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pic>
        <p:nvPicPr>
          <p:cNvPr id="1393" name="Google Shape;1393;p75"/>
          <p:cNvPicPr preferRelativeResize="0"/>
          <p:nvPr/>
        </p:nvPicPr>
        <p:blipFill rotWithShape="1">
          <a:blip r:embed="rId3">
            <a:alphaModFix/>
          </a:blip>
          <a:srcRect r="63501" b="10087"/>
          <a:stretch/>
        </p:blipFill>
        <p:spPr>
          <a:xfrm>
            <a:off x="457200" y="1414980"/>
            <a:ext cx="4291919" cy="4096845"/>
          </a:xfrm>
          <a:prstGeom prst="rect">
            <a:avLst/>
          </a:prstGeom>
          <a:noFill/>
          <a:ln w="76200" cap="flat" cmpd="sng">
            <a:solidFill>
              <a:schemeClr val="lt1"/>
            </a:solidFill>
            <a:prstDash val="solid"/>
            <a:round/>
            <a:headEnd type="none" w="sm" len="sm"/>
            <a:tailEnd type="none" w="sm" len="sm"/>
          </a:ln>
          <a:effectLst>
            <a:outerShdw blurRad="88900" dist="50800" dir="5400000" algn="ctr" rotWithShape="0">
              <a:srgbClr val="000000">
                <a:alpha val="24313"/>
              </a:srgbClr>
            </a:outerShdw>
          </a:effectLst>
        </p:spPr>
      </p:pic>
      <p:sp>
        <p:nvSpPr>
          <p:cNvPr id="1394" name="Google Shape;1394;p75"/>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lnSpc>
                <a:spcPct val="100000"/>
              </a:lnSpc>
              <a:spcBef>
                <a:spcPts val="0"/>
              </a:spcBef>
              <a:spcAft>
                <a:spcPts val="0"/>
              </a:spcAft>
              <a:buClr>
                <a:schemeClr val="lt1"/>
              </a:buClr>
              <a:buSzPct val="100000"/>
              <a:buFont typeface="Calibri"/>
              <a:buNone/>
            </a:pPr>
            <a:r>
              <a:rPr lang="en-GB"/>
              <a:t>Single-to-Multi-Label Recognition</a:t>
            </a:r>
            <a:endParaRPr/>
          </a:p>
        </p:txBody>
      </p:sp>
      <p:pic>
        <p:nvPicPr>
          <p:cNvPr id="1395" name="Google Shape;1395;p75"/>
          <p:cNvPicPr preferRelativeResize="0"/>
          <p:nvPr/>
        </p:nvPicPr>
        <p:blipFill rotWithShape="1">
          <a:blip r:embed="rId3">
            <a:alphaModFix/>
          </a:blip>
          <a:srcRect l="39908" b="21558"/>
          <a:stretch/>
        </p:blipFill>
        <p:spPr>
          <a:xfrm>
            <a:off x="1714046" y="1937655"/>
            <a:ext cx="7065978" cy="3574172"/>
          </a:xfrm>
          <a:prstGeom prst="rect">
            <a:avLst/>
          </a:prstGeom>
          <a:noFill/>
          <a:ln w="76200" cap="flat" cmpd="sng">
            <a:solidFill>
              <a:schemeClr val="lt1"/>
            </a:solidFill>
            <a:prstDash val="solid"/>
            <a:round/>
            <a:headEnd type="none" w="sm" len="sm"/>
            <a:tailEnd type="none" w="sm" len="sm"/>
          </a:ln>
          <a:effectLst>
            <a:outerShdw blurRad="88900" dist="50800" dir="5400000" algn="ctr" rotWithShape="0">
              <a:srgbClr val="000000">
                <a:alpha val="24313"/>
              </a:srgbClr>
            </a:outerShdw>
          </a:effectLst>
        </p:spPr>
      </p:pic>
      <p:sp>
        <p:nvSpPr>
          <p:cNvPr id="1396" name="Google Shape;1396;p75"/>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55</a:t>
            </a:fld>
            <a:endParaRPr/>
          </a:p>
        </p:txBody>
      </p:sp>
      <p:sp>
        <p:nvSpPr>
          <p:cNvPr id="1397" name="Google Shape;1397;p75"/>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Tree>
    <p:extLst>
      <p:ext uri="{BB962C8B-B14F-4D97-AF65-F5344CB8AC3E}">
        <p14:creationId xmlns:p14="http://schemas.microsoft.com/office/powerpoint/2010/main" val="370804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76"/>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lnSpc>
                <a:spcPct val="100000"/>
              </a:lnSpc>
              <a:spcBef>
                <a:spcPts val="0"/>
              </a:spcBef>
              <a:spcAft>
                <a:spcPts val="0"/>
              </a:spcAft>
              <a:buClr>
                <a:schemeClr val="lt1"/>
              </a:buClr>
              <a:buSzPct val="100000"/>
              <a:buFont typeface="Calibri"/>
              <a:buNone/>
            </a:pPr>
            <a:r>
              <a:rPr lang="en-GB"/>
              <a:t>Class Priors for Improved Transferability</a:t>
            </a:r>
            <a:endParaRPr/>
          </a:p>
        </p:txBody>
      </p:sp>
      <p:sp>
        <p:nvSpPr>
          <p:cNvPr id="1404" name="Google Shape;1404;p76"/>
          <p:cNvSpPr txBox="1">
            <a:spLocks noGrp="1"/>
          </p:cNvSpPr>
          <p:nvPr>
            <p:ph type="body" idx="1"/>
          </p:nvPr>
        </p:nvSpPr>
        <p:spPr>
          <a:xfrm>
            <a:off x="433848" y="4524261"/>
            <a:ext cx="8547904" cy="2236334"/>
          </a:xfrm>
          <a:prstGeom prst="rect">
            <a:avLst/>
          </a:prstGeom>
          <a:noFill/>
          <a:ln>
            <a:noFill/>
          </a:ln>
        </p:spPr>
        <p:txBody>
          <a:bodyPr spcFirstLastPara="1" wrap="square" lIns="91425" tIns="45700" rIns="91425" bIns="45700" anchor="t" anchorCtr="0">
            <a:normAutofit/>
          </a:bodyPr>
          <a:lstStyle/>
          <a:p>
            <a:pPr marL="114300" lvl="0" indent="0" algn="l" rtl="0">
              <a:spcBef>
                <a:spcPts val="0"/>
              </a:spcBef>
              <a:spcAft>
                <a:spcPts val="0"/>
              </a:spcAft>
              <a:buSzPts val="2160"/>
              <a:buNone/>
            </a:pPr>
            <a:endParaRPr baseline="30000">
              <a:solidFill>
                <a:schemeClr val="dk1"/>
              </a:solidFill>
            </a:endParaRPr>
          </a:p>
          <a:p>
            <a:pPr marL="454025" lvl="0" indent="-454025" algn="l" rtl="0">
              <a:spcBef>
                <a:spcPts val="2000"/>
              </a:spcBef>
              <a:spcAft>
                <a:spcPts val="0"/>
              </a:spcAft>
              <a:buSzPts val="2160"/>
              <a:buChar char="🡽"/>
            </a:pPr>
            <a:r>
              <a:rPr lang="en-GB">
                <a:solidFill>
                  <a:schemeClr val="dk1"/>
                </a:solidFill>
              </a:rPr>
              <a:t>The ratio of priors, P</a:t>
            </a:r>
            <a:r>
              <a:rPr lang="en-GB" baseline="30000">
                <a:solidFill>
                  <a:schemeClr val="dk1"/>
                </a:solidFill>
              </a:rPr>
              <a:t>T</a:t>
            </a:r>
            <a:r>
              <a:rPr lang="en-GB">
                <a:solidFill>
                  <a:schemeClr val="dk1"/>
                </a:solidFill>
              </a:rPr>
              <a:t>/P</a:t>
            </a:r>
            <a:r>
              <a:rPr lang="en-GB" baseline="30000">
                <a:solidFill>
                  <a:schemeClr val="dk1"/>
                </a:solidFill>
              </a:rPr>
              <a:t>S</a:t>
            </a:r>
            <a:r>
              <a:rPr lang="en-GB">
                <a:solidFill>
                  <a:schemeClr val="dk1"/>
                </a:solidFill>
              </a:rPr>
              <a:t>, can be used to enhance the transferability of the domain knowledge.</a:t>
            </a:r>
            <a:endParaRPr/>
          </a:p>
          <a:p>
            <a:pPr marL="454025" lvl="0" indent="-316865" algn="l" rtl="0">
              <a:spcBef>
                <a:spcPts val="2000"/>
              </a:spcBef>
              <a:spcAft>
                <a:spcPts val="0"/>
              </a:spcAft>
              <a:buSzPts val="2160"/>
              <a:buNone/>
            </a:pPr>
            <a:endParaRPr>
              <a:solidFill>
                <a:schemeClr val="dk1"/>
              </a:solidFill>
            </a:endParaRPr>
          </a:p>
          <a:p>
            <a:pPr marL="454025" lvl="0" indent="-316865" algn="l" rtl="0">
              <a:spcBef>
                <a:spcPts val="2000"/>
              </a:spcBef>
              <a:spcAft>
                <a:spcPts val="0"/>
              </a:spcAft>
              <a:buSzPts val="2160"/>
              <a:buNone/>
            </a:pPr>
            <a:endParaRPr>
              <a:solidFill>
                <a:schemeClr val="dk1"/>
              </a:solidFill>
            </a:endParaRPr>
          </a:p>
        </p:txBody>
      </p:sp>
      <p:sp>
        <p:nvSpPr>
          <p:cNvPr id="1405" name="Google Shape;1405;p76"/>
          <p:cNvSpPr/>
          <p:nvPr/>
        </p:nvSpPr>
        <p:spPr>
          <a:xfrm>
            <a:off x="798285" y="1785257"/>
            <a:ext cx="624115" cy="899886"/>
          </a:xfrm>
          <a:prstGeom prst="can">
            <a:avLst>
              <a:gd name="adj" fmla="val 25000"/>
            </a:avLst>
          </a:prstGeom>
          <a:solidFill>
            <a:schemeClr val="accent1"/>
          </a:solidFill>
          <a:ln w="25400" cap="flat" cmpd="sng">
            <a:solidFill>
              <a:srgbClr val="6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6" name="Google Shape;1406;p76"/>
          <p:cNvSpPr/>
          <p:nvPr/>
        </p:nvSpPr>
        <p:spPr>
          <a:xfrm>
            <a:off x="783771" y="1785257"/>
            <a:ext cx="624115" cy="899886"/>
          </a:xfrm>
          <a:prstGeom prst="can">
            <a:avLst>
              <a:gd name="adj" fmla="val 25000"/>
            </a:avLst>
          </a:prstGeom>
          <a:solidFill>
            <a:schemeClr val="accent1"/>
          </a:solidFill>
          <a:ln w="25400" cap="flat" cmpd="sng">
            <a:solidFill>
              <a:srgbClr val="6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P</a:t>
            </a:r>
            <a:r>
              <a:rPr lang="en-GB" sz="1800" baseline="30000">
                <a:solidFill>
                  <a:schemeClr val="lt1"/>
                </a:solidFill>
                <a:latin typeface="Calibri"/>
                <a:ea typeface="Calibri"/>
                <a:cs typeface="Calibri"/>
                <a:sym typeface="Calibri"/>
              </a:rPr>
              <a:t>S</a:t>
            </a:r>
            <a:r>
              <a:rPr lang="en-GB" sz="1800" baseline="-25000">
                <a:solidFill>
                  <a:schemeClr val="lt1"/>
                </a:solidFill>
                <a:latin typeface="Calibri"/>
                <a:ea typeface="Calibri"/>
                <a:cs typeface="Calibri"/>
                <a:sym typeface="Calibri"/>
              </a:rPr>
              <a:t>C1</a:t>
            </a:r>
            <a:endParaRPr sz="1800">
              <a:solidFill>
                <a:schemeClr val="lt1"/>
              </a:solidFill>
              <a:latin typeface="Calibri"/>
              <a:ea typeface="Calibri"/>
              <a:cs typeface="Calibri"/>
              <a:sym typeface="Calibri"/>
            </a:endParaRPr>
          </a:p>
        </p:txBody>
      </p:sp>
      <p:sp>
        <p:nvSpPr>
          <p:cNvPr id="1407" name="Google Shape;1407;p76"/>
          <p:cNvSpPr/>
          <p:nvPr/>
        </p:nvSpPr>
        <p:spPr>
          <a:xfrm>
            <a:off x="2068285" y="1821543"/>
            <a:ext cx="624115" cy="899886"/>
          </a:xfrm>
          <a:prstGeom prst="can">
            <a:avLst>
              <a:gd name="adj" fmla="val 25000"/>
            </a:avLst>
          </a:prstGeom>
          <a:solidFill>
            <a:schemeClr val="accent1"/>
          </a:solidFill>
          <a:ln w="25400" cap="flat" cmpd="sng">
            <a:solidFill>
              <a:srgbClr val="6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P</a:t>
            </a:r>
            <a:r>
              <a:rPr lang="en-GB" sz="1800" baseline="30000">
                <a:solidFill>
                  <a:schemeClr val="lt1"/>
                </a:solidFill>
                <a:latin typeface="Calibri"/>
                <a:ea typeface="Calibri"/>
                <a:cs typeface="Calibri"/>
                <a:sym typeface="Calibri"/>
              </a:rPr>
              <a:t>S</a:t>
            </a:r>
            <a:r>
              <a:rPr lang="en-GB" sz="1800" baseline="-25000">
                <a:solidFill>
                  <a:schemeClr val="lt1"/>
                </a:solidFill>
                <a:latin typeface="Calibri"/>
                <a:ea typeface="Calibri"/>
                <a:cs typeface="Calibri"/>
                <a:sym typeface="Calibri"/>
              </a:rPr>
              <a:t>C2</a:t>
            </a:r>
            <a:endParaRPr sz="1800">
              <a:solidFill>
                <a:schemeClr val="lt1"/>
              </a:solidFill>
              <a:latin typeface="Calibri"/>
              <a:ea typeface="Calibri"/>
              <a:cs typeface="Calibri"/>
              <a:sym typeface="Calibri"/>
            </a:endParaRPr>
          </a:p>
        </p:txBody>
      </p:sp>
      <p:sp>
        <p:nvSpPr>
          <p:cNvPr id="1408" name="Google Shape;1408;p76"/>
          <p:cNvSpPr/>
          <p:nvPr/>
        </p:nvSpPr>
        <p:spPr>
          <a:xfrm>
            <a:off x="3251199" y="1785259"/>
            <a:ext cx="624115" cy="899886"/>
          </a:xfrm>
          <a:prstGeom prst="can">
            <a:avLst>
              <a:gd name="adj" fmla="val 25000"/>
            </a:avLst>
          </a:prstGeom>
          <a:solidFill>
            <a:schemeClr val="accent1"/>
          </a:solidFill>
          <a:ln w="25400" cap="flat" cmpd="sng">
            <a:solidFill>
              <a:srgbClr val="6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P</a:t>
            </a:r>
            <a:r>
              <a:rPr lang="en-GB" sz="1800" baseline="30000">
                <a:solidFill>
                  <a:schemeClr val="lt1"/>
                </a:solidFill>
                <a:latin typeface="Calibri"/>
                <a:ea typeface="Calibri"/>
                <a:cs typeface="Calibri"/>
                <a:sym typeface="Calibri"/>
              </a:rPr>
              <a:t>S</a:t>
            </a:r>
            <a:r>
              <a:rPr lang="en-GB" sz="1800" baseline="-25000">
                <a:solidFill>
                  <a:schemeClr val="lt1"/>
                </a:solidFill>
                <a:latin typeface="Calibri"/>
                <a:ea typeface="Calibri"/>
                <a:cs typeface="Calibri"/>
                <a:sym typeface="Calibri"/>
              </a:rPr>
              <a:t>C3</a:t>
            </a:r>
            <a:endParaRPr sz="1800">
              <a:solidFill>
                <a:schemeClr val="lt1"/>
              </a:solidFill>
              <a:latin typeface="Calibri"/>
              <a:ea typeface="Calibri"/>
              <a:cs typeface="Calibri"/>
              <a:sym typeface="Calibri"/>
            </a:endParaRPr>
          </a:p>
        </p:txBody>
      </p:sp>
      <p:sp>
        <p:nvSpPr>
          <p:cNvPr id="1409" name="Google Shape;1409;p76"/>
          <p:cNvSpPr/>
          <p:nvPr/>
        </p:nvSpPr>
        <p:spPr>
          <a:xfrm>
            <a:off x="4434113" y="1763489"/>
            <a:ext cx="624115" cy="899886"/>
          </a:xfrm>
          <a:prstGeom prst="can">
            <a:avLst>
              <a:gd name="adj" fmla="val 25000"/>
            </a:avLst>
          </a:prstGeom>
          <a:solidFill>
            <a:schemeClr val="accent1"/>
          </a:solidFill>
          <a:ln w="25400" cap="flat" cmpd="sng">
            <a:solidFill>
              <a:srgbClr val="6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P</a:t>
            </a:r>
            <a:r>
              <a:rPr lang="en-GB" sz="1800" baseline="30000">
                <a:solidFill>
                  <a:schemeClr val="lt1"/>
                </a:solidFill>
                <a:latin typeface="Calibri"/>
                <a:ea typeface="Calibri"/>
                <a:cs typeface="Calibri"/>
                <a:sym typeface="Calibri"/>
              </a:rPr>
              <a:t>S</a:t>
            </a:r>
            <a:r>
              <a:rPr lang="en-GB" sz="1800" baseline="-25000">
                <a:solidFill>
                  <a:schemeClr val="lt1"/>
                </a:solidFill>
                <a:latin typeface="Calibri"/>
                <a:ea typeface="Calibri"/>
                <a:cs typeface="Calibri"/>
                <a:sym typeface="Calibri"/>
              </a:rPr>
              <a:t>CN</a:t>
            </a:r>
            <a:r>
              <a:rPr lang="en-GB" sz="1800" baseline="30000">
                <a:solidFill>
                  <a:schemeClr val="lt1"/>
                </a:solidFill>
                <a:latin typeface="Calibri"/>
                <a:ea typeface="Calibri"/>
                <a:cs typeface="Calibri"/>
                <a:sym typeface="Calibri"/>
              </a:rPr>
              <a:t>S</a:t>
            </a:r>
            <a:endParaRPr/>
          </a:p>
        </p:txBody>
      </p:sp>
      <p:sp>
        <p:nvSpPr>
          <p:cNvPr id="1410" name="Google Shape;1410;p76"/>
          <p:cNvSpPr/>
          <p:nvPr/>
        </p:nvSpPr>
        <p:spPr>
          <a:xfrm>
            <a:off x="776517" y="3171371"/>
            <a:ext cx="624115" cy="899886"/>
          </a:xfrm>
          <a:prstGeom prst="can">
            <a:avLst>
              <a:gd name="adj" fmla="val 25000"/>
            </a:avLst>
          </a:prstGeom>
          <a:solidFill>
            <a:schemeClr val="accent1"/>
          </a:solidFill>
          <a:ln w="25400" cap="flat" cmpd="sng">
            <a:solidFill>
              <a:srgbClr val="6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1" name="Google Shape;1411;p76"/>
          <p:cNvSpPr/>
          <p:nvPr/>
        </p:nvSpPr>
        <p:spPr>
          <a:xfrm>
            <a:off x="762003" y="3171371"/>
            <a:ext cx="624115" cy="899886"/>
          </a:xfrm>
          <a:prstGeom prst="can">
            <a:avLst>
              <a:gd name="adj" fmla="val 25000"/>
            </a:avLst>
          </a:prstGeom>
          <a:solidFill>
            <a:schemeClr val="accent1"/>
          </a:solidFill>
          <a:ln w="25400" cap="flat" cmpd="sng">
            <a:solidFill>
              <a:srgbClr val="6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P</a:t>
            </a:r>
            <a:r>
              <a:rPr lang="en-GB" sz="1800" baseline="30000">
                <a:solidFill>
                  <a:schemeClr val="lt1"/>
                </a:solidFill>
                <a:latin typeface="Calibri"/>
                <a:ea typeface="Calibri"/>
                <a:cs typeface="Calibri"/>
                <a:sym typeface="Calibri"/>
              </a:rPr>
              <a:t>T</a:t>
            </a:r>
            <a:r>
              <a:rPr lang="en-GB" sz="1800" baseline="-25000">
                <a:solidFill>
                  <a:schemeClr val="lt1"/>
                </a:solidFill>
                <a:latin typeface="Calibri"/>
                <a:ea typeface="Calibri"/>
                <a:cs typeface="Calibri"/>
                <a:sym typeface="Calibri"/>
              </a:rPr>
              <a:t>C1</a:t>
            </a:r>
            <a:endParaRPr sz="1800">
              <a:solidFill>
                <a:schemeClr val="lt1"/>
              </a:solidFill>
              <a:latin typeface="Calibri"/>
              <a:ea typeface="Calibri"/>
              <a:cs typeface="Calibri"/>
              <a:sym typeface="Calibri"/>
            </a:endParaRPr>
          </a:p>
        </p:txBody>
      </p:sp>
      <p:sp>
        <p:nvSpPr>
          <p:cNvPr id="1412" name="Google Shape;1412;p76"/>
          <p:cNvSpPr/>
          <p:nvPr/>
        </p:nvSpPr>
        <p:spPr>
          <a:xfrm>
            <a:off x="2046517" y="3207657"/>
            <a:ext cx="624115" cy="899886"/>
          </a:xfrm>
          <a:prstGeom prst="can">
            <a:avLst>
              <a:gd name="adj" fmla="val 25000"/>
            </a:avLst>
          </a:prstGeom>
          <a:solidFill>
            <a:schemeClr val="accent1"/>
          </a:solidFill>
          <a:ln w="25400" cap="flat" cmpd="sng">
            <a:solidFill>
              <a:srgbClr val="6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P</a:t>
            </a:r>
            <a:r>
              <a:rPr lang="en-GB" sz="1800" baseline="30000">
                <a:solidFill>
                  <a:schemeClr val="lt1"/>
                </a:solidFill>
                <a:latin typeface="Calibri"/>
                <a:ea typeface="Calibri"/>
                <a:cs typeface="Calibri"/>
                <a:sym typeface="Calibri"/>
              </a:rPr>
              <a:t>T</a:t>
            </a:r>
            <a:r>
              <a:rPr lang="en-GB" sz="1800" baseline="-25000">
                <a:solidFill>
                  <a:schemeClr val="lt1"/>
                </a:solidFill>
                <a:latin typeface="Calibri"/>
                <a:ea typeface="Calibri"/>
                <a:cs typeface="Calibri"/>
                <a:sym typeface="Calibri"/>
              </a:rPr>
              <a:t>C2</a:t>
            </a:r>
            <a:endParaRPr sz="1800">
              <a:solidFill>
                <a:schemeClr val="lt1"/>
              </a:solidFill>
              <a:latin typeface="Calibri"/>
              <a:ea typeface="Calibri"/>
              <a:cs typeface="Calibri"/>
              <a:sym typeface="Calibri"/>
            </a:endParaRPr>
          </a:p>
        </p:txBody>
      </p:sp>
      <p:sp>
        <p:nvSpPr>
          <p:cNvPr id="1413" name="Google Shape;1413;p76"/>
          <p:cNvSpPr/>
          <p:nvPr/>
        </p:nvSpPr>
        <p:spPr>
          <a:xfrm>
            <a:off x="3229431" y="3171373"/>
            <a:ext cx="624115" cy="899886"/>
          </a:xfrm>
          <a:prstGeom prst="can">
            <a:avLst>
              <a:gd name="adj" fmla="val 25000"/>
            </a:avLst>
          </a:prstGeom>
          <a:solidFill>
            <a:schemeClr val="accent1"/>
          </a:solidFill>
          <a:ln w="25400" cap="flat" cmpd="sng">
            <a:solidFill>
              <a:srgbClr val="6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P</a:t>
            </a:r>
            <a:r>
              <a:rPr lang="en-GB" sz="1800" baseline="30000">
                <a:solidFill>
                  <a:schemeClr val="lt1"/>
                </a:solidFill>
                <a:latin typeface="Calibri"/>
                <a:ea typeface="Calibri"/>
                <a:cs typeface="Calibri"/>
                <a:sym typeface="Calibri"/>
              </a:rPr>
              <a:t>T</a:t>
            </a:r>
            <a:r>
              <a:rPr lang="en-GB" sz="1800" baseline="-25000">
                <a:solidFill>
                  <a:schemeClr val="lt1"/>
                </a:solidFill>
                <a:latin typeface="Calibri"/>
                <a:ea typeface="Calibri"/>
                <a:cs typeface="Calibri"/>
                <a:sym typeface="Calibri"/>
              </a:rPr>
              <a:t>C3</a:t>
            </a:r>
            <a:endParaRPr sz="1800">
              <a:solidFill>
                <a:schemeClr val="lt1"/>
              </a:solidFill>
              <a:latin typeface="Calibri"/>
              <a:ea typeface="Calibri"/>
              <a:cs typeface="Calibri"/>
              <a:sym typeface="Calibri"/>
            </a:endParaRPr>
          </a:p>
        </p:txBody>
      </p:sp>
      <p:sp>
        <p:nvSpPr>
          <p:cNvPr id="1414" name="Google Shape;1414;p76"/>
          <p:cNvSpPr/>
          <p:nvPr/>
        </p:nvSpPr>
        <p:spPr>
          <a:xfrm>
            <a:off x="4400770" y="3149603"/>
            <a:ext cx="624115" cy="899886"/>
          </a:xfrm>
          <a:prstGeom prst="can">
            <a:avLst>
              <a:gd name="adj" fmla="val 25000"/>
            </a:avLst>
          </a:prstGeom>
          <a:solidFill>
            <a:schemeClr val="accent1"/>
          </a:solidFill>
          <a:ln w="25400" cap="flat" cmpd="sng">
            <a:solidFill>
              <a:srgbClr val="6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P</a:t>
            </a:r>
            <a:r>
              <a:rPr lang="en-GB" sz="1800" baseline="30000">
                <a:solidFill>
                  <a:schemeClr val="lt1"/>
                </a:solidFill>
                <a:latin typeface="Calibri"/>
                <a:ea typeface="Calibri"/>
                <a:cs typeface="Calibri"/>
                <a:sym typeface="Calibri"/>
              </a:rPr>
              <a:t>T</a:t>
            </a:r>
            <a:r>
              <a:rPr lang="en-GB" sz="1800" baseline="-25000">
                <a:solidFill>
                  <a:schemeClr val="lt1"/>
                </a:solidFill>
                <a:latin typeface="Calibri"/>
                <a:ea typeface="Calibri"/>
                <a:cs typeface="Calibri"/>
                <a:sym typeface="Calibri"/>
              </a:rPr>
              <a:t>CM</a:t>
            </a:r>
            <a:r>
              <a:rPr lang="en-GB" sz="1800" baseline="30000">
                <a:solidFill>
                  <a:schemeClr val="lt1"/>
                </a:solidFill>
                <a:latin typeface="Calibri"/>
                <a:ea typeface="Calibri"/>
                <a:cs typeface="Calibri"/>
                <a:sym typeface="Calibri"/>
              </a:rPr>
              <a:t>T</a:t>
            </a:r>
            <a:endParaRPr/>
          </a:p>
        </p:txBody>
      </p:sp>
      <p:sp>
        <p:nvSpPr>
          <p:cNvPr id="1415" name="Google Shape;1415;p76"/>
          <p:cNvSpPr/>
          <p:nvPr/>
        </p:nvSpPr>
        <p:spPr>
          <a:xfrm>
            <a:off x="5822889" y="2005569"/>
            <a:ext cx="275395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P</a:t>
            </a:r>
            <a:r>
              <a:rPr lang="en-GB" sz="1800" baseline="30000">
                <a:solidFill>
                  <a:schemeClr val="dk1"/>
                </a:solidFill>
                <a:latin typeface="Calibri"/>
                <a:ea typeface="Calibri"/>
                <a:cs typeface="Calibri"/>
                <a:sym typeface="Calibri"/>
              </a:rPr>
              <a:t>S  </a:t>
            </a:r>
            <a:r>
              <a:rPr lang="en-GB" sz="1800">
                <a:solidFill>
                  <a:schemeClr val="dk1"/>
                </a:solidFill>
                <a:latin typeface="Calibri"/>
                <a:ea typeface="Calibri"/>
                <a:cs typeface="Calibri"/>
                <a:sym typeface="Calibri"/>
              </a:rPr>
              <a:t>is the prior of the source domain classes</a:t>
            </a:r>
            <a:endParaRPr sz="1800">
              <a:solidFill>
                <a:schemeClr val="dk1"/>
              </a:solidFill>
              <a:latin typeface="Calibri"/>
              <a:ea typeface="Calibri"/>
              <a:cs typeface="Calibri"/>
              <a:sym typeface="Calibri"/>
            </a:endParaRPr>
          </a:p>
        </p:txBody>
      </p:sp>
      <p:sp>
        <p:nvSpPr>
          <p:cNvPr id="1416" name="Google Shape;1416;p76"/>
          <p:cNvSpPr/>
          <p:nvPr/>
        </p:nvSpPr>
        <p:spPr>
          <a:xfrm>
            <a:off x="5822889" y="3289920"/>
            <a:ext cx="286391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alibri"/>
                <a:ea typeface="Calibri"/>
                <a:cs typeface="Calibri"/>
                <a:sym typeface="Calibri"/>
              </a:rPr>
              <a:t>P</a:t>
            </a:r>
            <a:r>
              <a:rPr lang="en-GB" sz="1800" baseline="30000">
                <a:solidFill>
                  <a:schemeClr val="dk1"/>
                </a:solidFill>
                <a:latin typeface="Calibri"/>
                <a:ea typeface="Calibri"/>
                <a:cs typeface="Calibri"/>
                <a:sym typeface="Calibri"/>
              </a:rPr>
              <a:t>T  </a:t>
            </a:r>
            <a:r>
              <a:rPr lang="en-GB" sz="1800">
                <a:solidFill>
                  <a:schemeClr val="dk1"/>
                </a:solidFill>
                <a:latin typeface="Calibri"/>
                <a:ea typeface="Calibri"/>
                <a:cs typeface="Calibri"/>
                <a:sym typeface="Calibri"/>
              </a:rPr>
              <a:t>is the prior of the target domain classes</a:t>
            </a:r>
            <a:endParaRPr/>
          </a:p>
        </p:txBody>
      </p:sp>
      <p:sp>
        <p:nvSpPr>
          <p:cNvPr id="1417" name="Google Shape;1417;p76"/>
          <p:cNvSpPr/>
          <p:nvPr/>
        </p:nvSpPr>
        <p:spPr>
          <a:xfrm>
            <a:off x="0" y="-184666"/>
            <a:ext cx="65" cy="369332"/>
          </a:xfrm>
          <a:prstGeom prst="rect">
            <a:avLst/>
          </a:prstGeom>
          <a:solidFill>
            <a:srgbClr val="FFFFFF"/>
          </a:solidFill>
          <a:ln>
            <a:noFill/>
          </a:ln>
        </p:spPr>
        <p:txBody>
          <a:bodyPr spcFirstLastPara="1" wrap="square" lIns="0" tIns="45700" rIns="0" bIns="4570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u="none" strike="noStrike" cap="none">
              <a:solidFill>
                <a:schemeClr val="dk1"/>
              </a:solidFill>
              <a:latin typeface="Calibri"/>
              <a:ea typeface="Calibri"/>
              <a:cs typeface="Calibri"/>
              <a:sym typeface="Calibri"/>
            </a:endParaRPr>
          </a:p>
        </p:txBody>
      </p:sp>
      <p:pic>
        <p:nvPicPr>
          <p:cNvPr id="1418" name="Google Shape;1418;p76"/>
          <p:cNvPicPr preferRelativeResize="0"/>
          <p:nvPr/>
        </p:nvPicPr>
        <p:blipFill rotWithShape="1">
          <a:blip r:embed="rId3">
            <a:alphaModFix/>
          </a:blip>
          <a:srcRect/>
          <a:stretch/>
        </p:blipFill>
        <p:spPr>
          <a:xfrm>
            <a:off x="1128713" y="-212725"/>
            <a:ext cx="152400" cy="152400"/>
          </a:xfrm>
          <a:prstGeom prst="rect">
            <a:avLst/>
          </a:prstGeom>
          <a:noFill/>
          <a:ln>
            <a:noFill/>
          </a:ln>
        </p:spPr>
      </p:pic>
      <p:pic>
        <p:nvPicPr>
          <p:cNvPr id="1419" name="Google Shape;1419;p76"/>
          <p:cNvPicPr preferRelativeResize="0"/>
          <p:nvPr/>
        </p:nvPicPr>
        <p:blipFill rotWithShape="1">
          <a:blip r:embed="rId3">
            <a:alphaModFix/>
          </a:blip>
          <a:srcRect/>
          <a:stretch/>
        </p:blipFill>
        <p:spPr>
          <a:xfrm>
            <a:off x="2343150" y="-212725"/>
            <a:ext cx="152400" cy="152400"/>
          </a:xfrm>
          <a:prstGeom prst="rect">
            <a:avLst/>
          </a:prstGeom>
          <a:noFill/>
          <a:ln>
            <a:noFill/>
          </a:ln>
        </p:spPr>
      </p:pic>
      <p:pic>
        <p:nvPicPr>
          <p:cNvPr id="1420" name="Google Shape;1420;p76"/>
          <p:cNvPicPr preferRelativeResize="0"/>
          <p:nvPr/>
        </p:nvPicPr>
        <p:blipFill rotWithShape="1">
          <a:blip r:embed="rId3">
            <a:alphaModFix/>
          </a:blip>
          <a:srcRect/>
          <a:stretch/>
        </p:blipFill>
        <p:spPr>
          <a:xfrm>
            <a:off x="3375025" y="-212725"/>
            <a:ext cx="152400" cy="152400"/>
          </a:xfrm>
          <a:prstGeom prst="rect">
            <a:avLst/>
          </a:prstGeom>
          <a:noFill/>
          <a:ln>
            <a:noFill/>
          </a:ln>
        </p:spPr>
      </p:pic>
      <p:pic>
        <p:nvPicPr>
          <p:cNvPr id="1421" name="Google Shape;1421;p76"/>
          <p:cNvPicPr preferRelativeResize="0"/>
          <p:nvPr/>
        </p:nvPicPr>
        <p:blipFill rotWithShape="1">
          <a:blip r:embed="rId3">
            <a:alphaModFix/>
          </a:blip>
          <a:srcRect/>
          <a:stretch/>
        </p:blipFill>
        <p:spPr>
          <a:xfrm>
            <a:off x="1281113" y="-60325"/>
            <a:ext cx="152400" cy="152400"/>
          </a:xfrm>
          <a:prstGeom prst="rect">
            <a:avLst/>
          </a:prstGeom>
          <a:noFill/>
          <a:ln>
            <a:noFill/>
          </a:ln>
        </p:spPr>
      </p:pic>
      <p:pic>
        <p:nvPicPr>
          <p:cNvPr id="1422" name="Google Shape;1422;p76"/>
          <p:cNvPicPr preferRelativeResize="0"/>
          <p:nvPr/>
        </p:nvPicPr>
        <p:blipFill rotWithShape="1">
          <a:blip r:embed="rId3">
            <a:alphaModFix/>
          </a:blip>
          <a:srcRect/>
          <a:stretch/>
        </p:blipFill>
        <p:spPr>
          <a:xfrm>
            <a:off x="2495550" y="-60325"/>
            <a:ext cx="152400" cy="152400"/>
          </a:xfrm>
          <a:prstGeom prst="rect">
            <a:avLst/>
          </a:prstGeom>
          <a:noFill/>
          <a:ln>
            <a:noFill/>
          </a:ln>
        </p:spPr>
      </p:pic>
      <p:pic>
        <p:nvPicPr>
          <p:cNvPr id="1423" name="Google Shape;1423;p76"/>
          <p:cNvPicPr preferRelativeResize="0"/>
          <p:nvPr/>
        </p:nvPicPr>
        <p:blipFill rotWithShape="1">
          <a:blip r:embed="rId3">
            <a:alphaModFix/>
          </a:blip>
          <a:srcRect/>
          <a:stretch/>
        </p:blipFill>
        <p:spPr>
          <a:xfrm>
            <a:off x="3527425" y="-60325"/>
            <a:ext cx="152400" cy="152400"/>
          </a:xfrm>
          <a:prstGeom prst="rect">
            <a:avLst/>
          </a:prstGeom>
          <a:noFill/>
          <a:ln>
            <a:noFill/>
          </a:ln>
        </p:spPr>
      </p:pic>
      <p:sp>
        <p:nvSpPr>
          <p:cNvPr id="1424" name="Google Shape;1424;p76"/>
          <p:cNvSpPr/>
          <p:nvPr/>
        </p:nvSpPr>
        <p:spPr>
          <a:xfrm>
            <a:off x="0" y="6303273"/>
            <a:ext cx="8858250" cy="2769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000"/>
              <a:buFont typeface="Noto Sans Symbols"/>
              <a:buChar char="∙"/>
            </a:pPr>
            <a:r>
              <a:rPr lang="en-GB" sz="12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Bhalaji Nagarajan</a:t>
            </a:r>
            <a:r>
              <a:rPr lang="en-GB" sz="1200">
                <a:solidFill>
                  <a:schemeClr val="dk1"/>
                </a:solidFill>
                <a:latin typeface="Calibri"/>
                <a:ea typeface="Calibri"/>
                <a:cs typeface="Calibri"/>
                <a:sym typeface="Calibri"/>
              </a:rPr>
              <a:t>, </a:t>
            </a:r>
            <a:r>
              <a:rPr lang="en-GB" sz="12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Eduardo Aguilar</a:t>
            </a:r>
            <a:r>
              <a:rPr lang="en-GB" sz="1200">
                <a:solidFill>
                  <a:schemeClr val="dk1"/>
                </a:solidFill>
                <a:latin typeface="Calibri"/>
                <a:ea typeface="Calibri"/>
                <a:cs typeface="Calibri"/>
                <a:sym typeface="Calibri"/>
              </a:rPr>
              <a:t>, Petia Radeva, S2ML-TL Framework for Multi-label Food Recognition. </a:t>
            </a:r>
            <a:r>
              <a:rPr lang="en-GB" sz="12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ICPR (5) 2020</a:t>
            </a:r>
            <a:r>
              <a:rPr lang="en-GB" sz="1200">
                <a:solidFill>
                  <a:schemeClr val="dk1"/>
                </a:solidFill>
                <a:latin typeface="Calibri"/>
                <a:ea typeface="Calibri"/>
                <a:cs typeface="Calibri"/>
                <a:sym typeface="Calibri"/>
              </a:rPr>
              <a:t>: 629-646</a:t>
            </a:r>
            <a:endParaRPr sz="1100">
              <a:solidFill>
                <a:schemeClr val="dk1"/>
              </a:solidFill>
              <a:latin typeface="Calibri"/>
              <a:ea typeface="Calibri"/>
              <a:cs typeface="Calibri"/>
              <a:sym typeface="Calibri"/>
            </a:endParaRPr>
          </a:p>
        </p:txBody>
      </p:sp>
      <p:sp>
        <p:nvSpPr>
          <p:cNvPr id="1425" name="Google Shape;1425;p76"/>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
        <p:nvSpPr>
          <p:cNvPr id="1426" name="Google Shape;1426;p76"/>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56</a:t>
            </a:fld>
            <a:endParaRPr/>
          </a:p>
        </p:txBody>
      </p:sp>
    </p:spTree>
    <p:extLst>
      <p:ext uri="{BB962C8B-B14F-4D97-AF65-F5344CB8AC3E}">
        <p14:creationId xmlns:p14="http://schemas.microsoft.com/office/powerpoint/2010/main" val="2921089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77"/>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S2ML-TL Framework</a:t>
            </a:r>
            <a:endParaRPr/>
          </a:p>
        </p:txBody>
      </p:sp>
      <p:sp>
        <p:nvSpPr>
          <p:cNvPr id="1433" name="Google Shape;1433;p77"/>
          <p:cNvSpPr txBox="1">
            <a:spLocks noGrp="1"/>
          </p:cNvSpPr>
          <p:nvPr>
            <p:ph type="body" idx="1"/>
          </p:nvPr>
        </p:nvSpPr>
        <p:spPr>
          <a:xfrm>
            <a:off x="456406" y="1462610"/>
            <a:ext cx="8229600" cy="5258865"/>
          </a:xfrm>
          <a:prstGeom prst="rect">
            <a:avLst/>
          </a:prstGeom>
          <a:noFill/>
          <a:ln>
            <a:noFill/>
          </a:ln>
        </p:spPr>
        <p:txBody>
          <a:bodyPr spcFirstLastPara="1" wrap="square" lIns="91425" tIns="45700" rIns="91425" bIns="45700" anchor="t" anchorCtr="0">
            <a:normAutofit fontScale="92500" lnSpcReduction="10000"/>
          </a:bodyPr>
          <a:lstStyle/>
          <a:p>
            <a:pPr marL="454025" lvl="0" indent="-454025" algn="l" rtl="0">
              <a:spcBef>
                <a:spcPts val="0"/>
              </a:spcBef>
              <a:spcAft>
                <a:spcPts val="0"/>
              </a:spcAft>
              <a:buSzPct val="90000"/>
              <a:buChar char="🡽"/>
            </a:pPr>
            <a:r>
              <a:rPr lang="en-GB">
                <a:solidFill>
                  <a:schemeClr val="dk1"/>
                </a:solidFill>
              </a:rPr>
              <a:t>Prior Computation:</a:t>
            </a:r>
            <a:endParaRPr/>
          </a:p>
          <a:p>
            <a:pPr marL="454025" lvl="0" indent="-327151" algn="l" rtl="0">
              <a:spcBef>
                <a:spcPts val="2000"/>
              </a:spcBef>
              <a:spcAft>
                <a:spcPts val="0"/>
              </a:spcAft>
              <a:buSzPct val="90000"/>
              <a:buNone/>
            </a:pPr>
            <a:endParaRPr>
              <a:solidFill>
                <a:schemeClr val="dk1"/>
              </a:solidFill>
            </a:endParaRPr>
          </a:p>
          <a:p>
            <a:pPr marL="454025" lvl="0" indent="-327151" algn="l" rtl="0">
              <a:spcBef>
                <a:spcPts val="2000"/>
              </a:spcBef>
              <a:spcAft>
                <a:spcPts val="0"/>
              </a:spcAft>
              <a:buSzPct val="90000"/>
              <a:buNone/>
            </a:pPr>
            <a:endParaRPr>
              <a:solidFill>
                <a:schemeClr val="dk1"/>
              </a:solidFill>
            </a:endParaRPr>
          </a:p>
          <a:p>
            <a:pPr marL="114300" lvl="0" indent="0" algn="l" rtl="0">
              <a:spcBef>
                <a:spcPts val="2000"/>
              </a:spcBef>
              <a:spcAft>
                <a:spcPts val="0"/>
              </a:spcAft>
              <a:buSzPct val="90000"/>
              <a:buNone/>
            </a:pPr>
            <a:endParaRPr>
              <a:solidFill>
                <a:schemeClr val="dk1"/>
              </a:solidFill>
            </a:endParaRPr>
          </a:p>
          <a:p>
            <a:pPr marL="454025" lvl="0" indent="-454025" algn="l" rtl="0">
              <a:spcBef>
                <a:spcPts val="2000"/>
              </a:spcBef>
              <a:spcAft>
                <a:spcPts val="0"/>
              </a:spcAft>
              <a:buSzPct val="90000"/>
              <a:buChar char="🡽"/>
            </a:pPr>
            <a:r>
              <a:rPr lang="en-GB">
                <a:solidFill>
                  <a:schemeClr val="dk1"/>
                </a:solidFill>
              </a:rPr>
              <a:t>During TL, the training of the target domain starts with initialization of weights from the source domain. </a:t>
            </a:r>
            <a:endParaRPr/>
          </a:p>
          <a:p>
            <a:pPr marL="454025" lvl="0" indent="-327151" algn="l" rtl="0">
              <a:spcBef>
                <a:spcPts val="2000"/>
              </a:spcBef>
              <a:spcAft>
                <a:spcPts val="0"/>
              </a:spcAft>
              <a:buSzPct val="90000"/>
              <a:buNone/>
            </a:pPr>
            <a:endParaRPr>
              <a:solidFill>
                <a:schemeClr val="dk1"/>
              </a:solidFill>
            </a:endParaRPr>
          </a:p>
          <a:p>
            <a:pPr marL="454025" lvl="0" indent="-327151" algn="l" rtl="0">
              <a:spcBef>
                <a:spcPts val="2000"/>
              </a:spcBef>
              <a:spcAft>
                <a:spcPts val="0"/>
              </a:spcAft>
              <a:buSzPct val="90000"/>
              <a:buNone/>
            </a:pPr>
            <a:endParaRPr>
              <a:solidFill>
                <a:schemeClr val="dk1"/>
              </a:solidFill>
            </a:endParaRPr>
          </a:p>
          <a:p>
            <a:pPr marL="454025" lvl="0" indent="-327151" algn="l" rtl="0">
              <a:spcBef>
                <a:spcPts val="2000"/>
              </a:spcBef>
              <a:spcAft>
                <a:spcPts val="0"/>
              </a:spcAft>
              <a:buSzPct val="90000"/>
              <a:buNone/>
            </a:pPr>
            <a:endParaRPr>
              <a:solidFill>
                <a:schemeClr val="dk1"/>
              </a:solidFill>
            </a:endParaRPr>
          </a:p>
          <a:p>
            <a:pPr marL="454025" lvl="0" indent="-454025" algn="l" rtl="0">
              <a:spcBef>
                <a:spcPts val="2000"/>
              </a:spcBef>
              <a:spcAft>
                <a:spcPts val="0"/>
              </a:spcAft>
              <a:buSzPct val="90000"/>
              <a:buChar char="🡽"/>
            </a:pPr>
            <a:r>
              <a:rPr lang="en-GB">
                <a:solidFill>
                  <a:schemeClr val="dk1"/>
                </a:solidFill>
              </a:rPr>
              <a:t>Prior-induced ML loss function:</a:t>
            </a:r>
            <a:endParaRPr/>
          </a:p>
          <a:p>
            <a:pPr marL="114300" lvl="0" indent="0" algn="l" rtl="0">
              <a:spcBef>
                <a:spcPts val="2000"/>
              </a:spcBef>
              <a:spcAft>
                <a:spcPts val="0"/>
              </a:spcAft>
              <a:buSzPct val="90000"/>
              <a:buNone/>
            </a:pPr>
            <a:endParaRPr>
              <a:solidFill>
                <a:schemeClr val="dk1"/>
              </a:solidFill>
            </a:endParaRPr>
          </a:p>
          <a:p>
            <a:pPr marL="454025" lvl="0" indent="-327151" algn="l" rtl="0">
              <a:spcBef>
                <a:spcPts val="2000"/>
              </a:spcBef>
              <a:spcAft>
                <a:spcPts val="0"/>
              </a:spcAft>
              <a:buSzPct val="90000"/>
              <a:buNone/>
            </a:pPr>
            <a:endParaRPr>
              <a:solidFill>
                <a:schemeClr val="dk1"/>
              </a:solidFill>
            </a:endParaRPr>
          </a:p>
          <a:p>
            <a:pPr marL="114300" lvl="0" indent="0" algn="l" rtl="0">
              <a:spcBef>
                <a:spcPts val="2000"/>
              </a:spcBef>
              <a:spcAft>
                <a:spcPts val="0"/>
              </a:spcAft>
              <a:buSzPct val="90000"/>
              <a:buNone/>
            </a:pPr>
            <a:endParaRPr>
              <a:solidFill>
                <a:schemeClr val="dk1"/>
              </a:solidFill>
            </a:endParaRPr>
          </a:p>
          <a:p>
            <a:pPr marL="114300" lvl="0" indent="0" algn="l" rtl="0">
              <a:spcBef>
                <a:spcPts val="2000"/>
              </a:spcBef>
              <a:spcAft>
                <a:spcPts val="0"/>
              </a:spcAft>
              <a:buSzPct val="90000"/>
              <a:buNone/>
            </a:pPr>
            <a:endParaRPr>
              <a:solidFill>
                <a:schemeClr val="dk1"/>
              </a:solidFill>
            </a:endParaRPr>
          </a:p>
          <a:p>
            <a:pPr marL="114300" lvl="0" indent="0" algn="l" rtl="0">
              <a:spcBef>
                <a:spcPts val="2000"/>
              </a:spcBef>
              <a:spcAft>
                <a:spcPts val="0"/>
              </a:spcAft>
              <a:buSzPct val="90000"/>
              <a:buNone/>
            </a:pPr>
            <a:endParaRPr>
              <a:solidFill>
                <a:schemeClr val="dk1"/>
              </a:solidFill>
            </a:endParaRPr>
          </a:p>
          <a:p>
            <a:pPr marL="114300" lvl="0" indent="0" algn="l" rtl="0">
              <a:spcBef>
                <a:spcPts val="2000"/>
              </a:spcBef>
              <a:spcAft>
                <a:spcPts val="0"/>
              </a:spcAft>
              <a:buSzPct val="90000"/>
              <a:buNone/>
            </a:pPr>
            <a:endParaRPr>
              <a:solidFill>
                <a:schemeClr val="dk1"/>
              </a:solidFill>
            </a:endParaRPr>
          </a:p>
          <a:p>
            <a:pPr marL="114300" lvl="0" indent="0" algn="l" rtl="0">
              <a:spcBef>
                <a:spcPts val="2000"/>
              </a:spcBef>
              <a:spcAft>
                <a:spcPts val="0"/>
              </a:spcAft>
              <a:buSzPct val="90000"/>
              <a:buNone/>
            </a:pPr>
            <a:endParaRPr>
              <a:solidFill>
                <a:schemeClr val="dk1"/>
              </a:solidFill>
            </a:endParaRPr>
          </a:p>
          <a:p>
            <a:pPr marL="914400" lvl="1" indent="-340899" algn="l" rtl="0">
              <a:spcBef>
                <a:spcPts val="600"/>
              </a:spcBef>
              <a:spcAft>
                <a:spcPts val="0"/>
              </a:spcAft>
              <a:buSzPct val="90000"/>
              <a:buNone/>
            </a:pPr>
            <a:endParaRPr>
              <a:solidFill>
                <a:schemeClr val="dk1"/>
              </a:solidFill>
            </a:endParaRPr>
          </a:p>
          <a:p>
            <a:pPr marL="914400" lvl="1" indent="-340899" algn="l" rtl="0">
              <a:spcBef>
                <a:spcPts val="600"/>
              </a:spcBef>
              <a:spcAft>
                <a:spcPts val="0"/>
              </a:spcAft>
              <a:buSzPct val="90000"/>
              <a:buNone/>
            </a:pPr>
            <a:endParaRPr>
              <a:solidFill>
                <a:schemeClr val="dk1"/>
              </a:solidFill>
            </a:endParaRPr>
          </a:p>
          <a:p>
            <a:pPr marL="454025" lvl="0" indent="-327151" algn="l" rtl="0">
              <a:spcBef>
                <a:spcPts val="2000"/>
              </a:spcBef>
              <a:spcAft>
                <a:spcPts val="0"/>
              </a:spcAft>
              <a:buSzPct val="90000"/>
              <a:buNone/>
            </a:pPr>
            <a:endParaRPr>
              <a:solidFill>
                <a:schemeClr val="dk1"/>
              </a:solidFill>
            </a:endParaRPr>
          </a:p>
        </p:txBody>
      </p:sp>
      <p:pic>
        <p:nvPicPr>
          <p:cNvPr id="1434" name="Google Shape;1434;p77" descr="A picture containing text, clock, gauge&#10;&#10;Description automatically generated"/>
          <p:cNvPicPr preferRelativeResize="0"/>
          <p:nvPr/>
        </p:nvPicPr>
        <p:blipFill rotWithShape="1">
          <a:blip r:embed="rId3">
            <a:alphaModFix/>
          </a:blip>
          <a:srcRect/>
          <a:stretch/>
        </p:blipFill>
        <p:spPr>
          <a:xfrm>
            <a:off x="2246559" y="4465507"/>
            <a:ext cx="3643884" cy="1176068"/>
          </a:xfrm>
          <a:prstGeom prst="rect">
            <a:avLst/>
          </a:prstGeom>
          <a:noFill/>
          <a:ln>
            <a:noFill/>
          </a:ln>
        </p:spPr>
      </p:pic>
      <p:pic>
        <p:nvPicPr>
          <p:cNvPr id="1435" name="Google Shape;1435;p77" descr="A picture containing schematic&#10;&#10;Description automatically generated"/>
          <p:cNvPicPr preferRelativeResize="0"/>
          <p:nvPr/>
        </p:nvPicPr>
        <p:blipFill rotWithShape="1">
          <a:blip r:embed="rId4">
            <a:alphaModFix/>
          </a:blip>
          <a:srcRect/>
          <a:stretch/>
        </p:blipFill>
        <p:spPr>
          <a:xfrm>
            <a:off x="3384468" y="1928943"/>
            <a:ext cx="1917700" cy="927100"/>
          </a:xfrm>
          <a:prstGeom prst="rect">
            <a:avLst/>
          </a:prstGeom>
          <a:noFill/>
          <a:ln>
            <a:noFill/>
          </a:ln>
        </p:spPr>
      </p:pic>
      <p:pic>
        <p:nvPicPr>
          <p:cNvPr id="1436" name="Google Shape;1436;p77" descr="Text&#10;&#10;Description automatically generated with medium confidence"/>
          <p:cNvPicPr preferRelativeResize="0"/>
          <p:nvPr/>
        </p:nvPicPr>
        <p:blipFill rotWithShape="1">
          <a:blip r:embed="rId5">
            <a:alphaModFix/>
          </a:blip>
          <a:srcRect/>
          <a:stretch/>
        </p:blipFill>
        <p:spPr>
          <a:xfrm>
            <a:off x="3201588" y="2843857"/>
            <a:ext cx="5091970" cy="708235"/>
          </a:xfrm>
          <a:prstGeom prst="rect">
            <a:avLst/>
          </a:prstGeom>
          <a:noFill/>
          <a:ln>
            <a:noFill/>
          </a:ln>
        </p:spPr>
      </p:pic>
      <p:pic>
        <p:nvPicPr>
          <p:cNvPr id="1437" name="Google Shape;1437;p77" descr="A picture containing text&#10;&#10;Description automatically generated"/>
          <p:cNvPicPr preferRelativeResize="0"/>
          <p:nvPr/>
        </p:nvPicPr>
        <p:blipFill rotWithShape="1">
          <a:blip r:embed="rId6">
            <a:alphaModFix/>
          </a:blip>
          <a:srcRect/>
          <a:stretch/>
        </p:blipFill>
        <p:spPr>
          <a:xfrm>
            <a:off x="526648" y="5641575"/>
            <a:ext cx="7355711" cy="1079900"/>
          </a:xfrm>
          <a:prstGeom prst="rect">
            <a:avLst/>
          </a:prstGeom>
          <a:noFill/>
          <a:ln>
            <a:noFill/>
          </a:ln>
        </p:spPr>
      </p:pic>
      <p:sp>
        <p:nvSpPr>
          <p:cNvPr id="1438" name="Google Shape;1438;p77"/>
          <p:cNvSpPr/>
          <p:nvPr/>
        </p:nvSpPr>
        <p:spPr>
          <a:xfrm>
            <a:off x="3877519" y="2176041"/>
            <a:ext cx="381965" cy="63660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9" name="Google Shape;1439;p77"/>
          <p:cNvSpPr txBox="1">
            <a:spLocks noGrp="1"/>
          </p:cNvSpPr>
          <p:nvPr>
            <p:ph type="sldNum" idx="12"/>
          </p:nvPr>
        </p:nvSpPr>
        <p:spPr>
          <a:xfrm>
            <a:off x="8513379" y="33258"/>
            <a:ext cx="630621" cy="3597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62626"/>
              </a:buClr>
              <a:buSzPts val="1400"/>
              <a:buFont typeface="Calibri"/>
              <a:buNone/>
            </a:pPr>
            <a:fld id="{00000000-1234-1234-1234-123412341234}" type="slidenum">
              <a:rPr lang="en-GB"/>
              <a:t>57</a:t>
            </a:fld>
            <a:endParaRPr/>
          </a:p>
        </p:txBody>
      </p:sp>
      <p:sp>
        <p:nvSpPr>
          <p:cNvPr id="1440" name="Google Shape;1440;p77"/>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10:33</a:t>
            </a:r>
            <a:endParaRPr/>
          </a:p>
        </p:txBody>
      </p:sp>
    </p:spTree>
    <p:extLst>
      <p:ext uri="{BB962C8B-B14F-4D97-AF65-F5344CB8AC3E}">
        <p14:creationId xmlns:p14="http://schemas.microsoft.com/office/powerpoint/2010/main" val="412357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Index</a:t>
            </a:r>
            <a:endParaRPr lang="en"/>
          </a:p>
        </p:txBody>
      </p:sp>
      <p:sp>
        <p:nvSpPr>
          <p:cNvPr id="4" name="Date Placeholder 3">
            <a:extLst>
              <a:ext uri="{FF2B5EF4-FFF2-40B4-BE49-F238E27FC236}">
                <a16:creationId xmlns:a16="http://schemas.microsoft.com/office/drawing/2014/main" id="{715B8249-CC25-404A-8302-B16E7372C4F4}"/>
              </a:ext>
            </a:extLst>
          </p:cNvPr>
          <p:cNvSpPr>
            <a:spLocks noGrp="1"/>
          </p:cNvSpPr>
          <p:nvPr>
            <p:ph type="dt" sz="half" idx="10"/>
          </p:nvPr>
        </p:nvSpPr>
        <p:spPr/>
        <p:txBody>
          <a:bodyPr/>
          <a:lstStyle/>
          <a:p>
            <a:fld id="{7F3C68F1-19B2-3943-AA15-92D56FAE7834}" type="datetime10">
              <a:rPr lang="es-ES_tradnl" smtClean="0"/>
              <a:t>00:52</a:t>
            </a:fld>
            <a:endParaRPr lang="es-ES_tradnl"/>
          </a:p>
        </p:txBody>
      </p:sp>
      <p:sp>
        <p:nvSpPr>
          <p:cNvPr id="5" name="Slide Number Placeholder 4">
            <a:extLst>
              <a:ext uri="{FF2B5EF4-FFF2-40B4-BE49-F238E27FC236}">
                <a16:creationId xmlns:a16="http://schemas.microsoft.com/office/drawing/2014/main" id="{7C6C8FBA-3669-C143-B395-12304948F9F3}"/>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s-ES" smtClean="0"/>
              <a:t>58</a:t>
            </a:fld>
            <a:endParaRPr lang="es-ES"/>
          </a:p>
        </p:txBody>
      </p:sp>
      <p:sp>
        <p:nvSpPr>
          <p:cNvPr id="3" name="CuadroTexto 2"/>
          <p:cNvSpPr txBox="1"/>
          <p:nvPr/>
        </p:nvSpPr>
        <p:spPr>
          <a:xfrm>
            <a:off x="932411" y="1600200"/>
            <a:ext cx="6386685" cy="4216539"/>
          </a:xfrm>
          <a:prstGeom prst="rect">
            <a:avLst/>
          </a:prstGeom>
          <a:noFill/>
        </p:spPr>
        <p:txBody>
          <a:bodyPr wrap="none" rtlCol="0">
            <a:spAutoFit/>
          </a:bodyPr>
          <a:lstStyle/>
          <a:p>
            <a:pPr marL="457200" indent="-457200">
              <a:buFont typeface="+mj-lt"/>
              <a:buAutoNum type="arabicPeriod"/>
            </a:pPr>
            <a:r>
              <a:rPr lang="en-GB" sz="2400" dirty="0">
                <a:solidFill>
                  <a:schemeClr val="tx1"/>
                </a:solidFill>
              </a:rPr>
              <a:t>Definition of Transfer Learning</a:t>
            </a:r>
          </a:p>
          <a:p>
            <a:pPr marL="457200" indent="-457200">
              <a:buFont typeface="+mj-lt"/>
              <a:buAutoNum type="arabicPeriod"/>
            </a:pPr>
            <a:endParaRPr lang="en-GB" sz="2400" dirty="0"/>
          </a:p>
          <a:p>
            <a:pPr marL="457200" indent="-457200">
              <a:buFont typeface="+mj-lt"/>
              <a:buAutoNum type="arabicPeriod"/>
            </a:pPr>
            <a:r>
              <a:rPr lang="en-GB" sz="2400" dirty="0" err="1">
                <a:solidFill>
                  <a:schemeClr val="tx1"/>
                </a:solidFill>
              </a:rPr>
              <a:t>Transductive</a:t>
            </a:r>
            <a:r>
              <a:rPr lang="en-GB" sz="2400" dirty="0">
                <a:solidFill>
                  <a:schemeClr val="tx1"/>
                </a:solidFill>
              </a:rPr>
              <a:t> vs Inductive learning – taxonomy</a:t>
            </a:r>
          </a:p>
          <a:p>
            <a:pPr lvl="5"/>
            <a:r>
              <a:rPr lang="en-GB" sz="2400" dirty="0">
                <a:solidFill>
                  <a:schemeClr val="tx1"/>
                </a:solidFill>
              </a:rPr>
              <a:t>		</a:t>
            </a:r>
            <a:r>
              <a:rPr lang="en-GB" sz="2000" dirty="0">
                <a:solidFill>
                  <a:schemeClr val="tx1"/>
                </a:solidFill>
              </a:rPr>
              <a:t>- Multi-task learning</a:t>
            </a:r>
          </a:p>
          <a:p>
            <a:pPr lvl="5"/>
            <a:r>
              <a:rPr lang="en-GB" sz="2000" dirty="0"/>
              <a:t>		- Domain adaptation</a:t>
            </a:r>
            <a:endParaRPr lang="en-GB" sz="2000" dirty="0">
              <a:solidFill>
                <a:schemeClr val="tx1"/>
              </a:solidFill>
            </a:endParaRPr>
          </a:p>
          <a:p>
            <a:pPr lvl="5"/>
            <a:r>
              <a:rPr lang="en-GB" sz="2000" dirty="0">
                <a:solidFill>
                  <a:schemeClr val="tx1"/>
                </a:solidFill>
              </a:rPr>
              <a:t>		- Sample selection Bias</a:t>
            </a:r>
          </a:p>
          <a:p>
            <a:pPr lvl="5"/>
            <a:r>
              <a:rPr lang="en-GB" sz="2000" dirty="0">
                <a:solidFill>
                  <a:srgbClr val="0432FF"/>
                </a:solidFill>
              </a:rPr>
              <a:t> 		</a:t>
            </a:r>
            <a:r>
              <a:rPr lang="en-GB" sz="2000" dirty="0"/>
              <a:t>- Negative transfer</a:t>
            </a:r>
          </a:p>
          <a:p>
            <a:pPr lvl="5"/>
            <a:r>
              <a:rPr lang="en-GB" sz="2000" dirty="0"/>
              <a:t>		</a:t>
            </a:r>
            <a:r>
              <a:rPr lang="en-GB" sz="2000" dirty="0">
                <a:solidFill>
                  <a:srgbClr val="FF0000"/>
                </a:solidFill>
              </a:rPr>
              <a:t>- Unsupervised learning</a:t>
            </a:r>
          </a:p>
          <a:p>
            <a:pPr lvl="5"/>
            <a:r>
              <a:rPr lang="en-GB" sz="2000" dirty="0"/>
              <a:t>		- Self-taught learning</a:t>
            </a:r>
          </a:p>
          <a:p>
            <a:endParaRPr lang="en-GB" sz="2400" dirty="0">
              <a:solidFill>
                <a:schemeClr val="tx1"/>
              </a:solidFill>
            </a:endParaRPr>
          </a:p>
          <a:p>
            <a:r>
              <a:rPr lang="en-GB" sz="2400" dirty="0"/>
              <a:t>3. 	</a:t>
            </a:r>
            <a:r>
              <a:rPr lang="en-GB" sz="2400" dirty="0">
                <a:solidFill>
                  <a:schemeClr val="tx1"/>
                </a:solidFill>
              </a:rPr>
              <a:t>Conclusions</a:t>
            </a:r>
          </a:p>
          <a:p>
            <a:pPr marL="342900" indent="-342900">
              <a:buAutoNum type="arabicPeriod"/>
            </a:pPr>
            <a:endParaRPr lang="en" sz="2400" dirty="0">
              <a:solidFill>
                <a:srgbClr val="0432FF"/>
              </a:solidFill>
            </a:endParaRPr>
          </a:p>
        </p:txBody>
      </p:sp>
    </p:spTree>
    <p:extLst>
      <p:ext uri="{BB962C8B-B14F-4D97-AF65-F5344CB8AC3E}">
        <p14:creationId xmlns:p14="http://schemas.microsoft.com/office/powerpoint/2010/main" val="713239681"/>
      </p:ext>
    </p:extLst>
  </p:cSld>
  <p:clrMapOvr>
    <a:masterClrMapping/>
  </p:clrMapOvr>
  <p:transition spd="slow" advClick="0">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456"/>
            <a:ext cx="8229600" cy="889686"/>
          </a:xfrm>
          <a:noFill/>
          <a:ln>
            <a:noFill/>
          </a:ln>
        </p:spPr>
        <p:txBody>
          <a:bodyPr spcFirstLastPara="1" wrap="square" lIns="91425" tIns="45700" rIns="91425" bIns="45700" anchor="b" anchorCtr="0">
            <a:noAutofit/>
          </a:bodyPr>
          <a:lstStyle/>
          <a:p>
            <a:pPr>
              <a:lnSpc>
                <a:spcPct val="100000"/>
              </a:lnSpc>
            </a:pPr>
            <a:r>
              <a:rPr lang="es-ES_tradnl" err="1"/>
              <a:t>Unsupervised</a:t>
            </a:r>
            <a:r>
              <a:rPr lang="es-ES_tradnl"/>
              <a:t> </a:t>
            </a:r>
            <a:r>
              <a:rPr lang="es-ES_tradnl" err="1"/>
              <a:t>learning</a:t>
            </a:r>
            <a:endParaRPr lang="en"/>
          </a:p>
        </p:txBody>
      </p:sp>
      <p:sp>
        <p:nvSpPr>
          <p:cNvPr id="3" name="Marcador de texto 2"/>
          <p:cNvSpPr>
            <a:spLocks noGrp="1"/>
          </p:cNvSpPr>
          <p:nvPr>
            <p:ph type="body" idx="1"/>
          </p:nvPr>
        </p:nvSpPr>
        <p:spPr>
          <a:xfrm>
            <a:off x="243839" y="1486954"/>
            <a:ext cx="8538018" cy="5132640"/>
          </a:xfrm>
        </p:spPr>
        <p:txBody>
          <a:bodyPr>
            <a:normAutofit/>
          </a:bodyPr>
          <a:lstStyle/>
          <a:p>
            <a:r>
              <a:rPr lang="en" sz="2000" dirty="0">
                <a:solidFill>
                  <a:srgbClr val="FF0000"/>
                </a:solidFill>
              </a:rPr>
              <a:t>Assumption</a:t>
            </a:r>
            <a:r>
              <a:rPr lang="en" sz="2000" dirty="0"/>
              <a:t>: </a:t>
            </a:r>
            <a:r>
              <a:rPr lang="es-ES_tradnl" sz="2000" dirty="0">
                <a:solidFill>
                  <a:schemeClr val="tx1"/>
                </a:solidFill>
              </a:rPr>
              <a:t>No </a:t>
            </a:r>
            <a:r>
              <a:rPr lang="es-ES_tradnl" sz="2000" dirty="0" err="1">
                <a:solidFill>
                  <a:schemeClr val="tx1"/>
                </a:solidFill>
              </a:rPr>
              <a:t>labels</a:t>
            </a:r>
            <a:r>
              <a:rPr lang="es-ES_tradnl" sz="2000" dirty="0">
                <a:solidFill>
                  <a:schemeClr val="tx1"/>
                </a:solidFill>
              </a:rPr>
              <a:t> and </a:t>
            </a:r>
            <a:r>
              <a:rPr lang="es-ES_tradnl" sz="2000" dirty="0" err="1">
                <a:solidFill>
                  <a:schemeClr val="tx1"/>
                </a:solidFill>
              </a:rPr>
              <a:t>distributions</a:t>
            </a:r>
            <a:r>
              <a:rPr lang="es-ES_tradnl" sz="2000" dirty="0">
                <a:solidFill>
                  <a:schemeClr val="tx1"/>
                </a:solidFill>
              </a:rPr>
              <a:t> are </a:t>
            </a:r>
            <a:r>
              <a:rPr lang="es-ES_tradnl" sz="2000" dirty="0" err="1">
                <a:solidFill>
                  <a:schemeClr val="tx1"/>
                </a:solidFill>
              </a:rPr>
              <a:t>known</a:t>
            </a:r>
            <a:r>
              <a:rPr lang="es-ES_tradnl" sz="2000" dirty="0">
                <a:solidFill>
                  <a:schemeClr val="tx1"/>
                </a:solidFill>
              </a:rPr>
              <a:t> in </a:t>
            </a:r>
            <a:r>
              <a:rPr lang="es-ES_tradnl" sz="2000" dirty="0" err="1">
                <a:solidFill>
                  <a:schemeClr val="tx1"/>
                </a:solidFill>
              </a:rPr>
              <a:t>both</a:t>
            </a:r>
            <a:r>
              <a:rPr lang="es-ES_tradnl" sz="2000" dirty="0">
                <a:solidFill>
                  <a:schemeClr val="tx1"/>
                </a:solidFill>
              </a:rPr>
              <a:t> D</a:t>
            </a:r>
            <a:r>
              <a:rPr lang="es-ES_tradnl" sz="2000" baseline="-25000" dirty="0">
                <a:solidFill>
                  <a:schemeClr val="tx1"/>
                </a:solidFill>
              </a:rPr>
              <a:t>S</a:t>
            </a:r>
            <a:r>
              <a:rPr lang="es-ES_tradnl" sz="2000" dirty="0">
                <a:solidFill>
                  <a:schemeClr val="tx1"/>
                </a:solidFill>
              </a:rPr>
              <a:t> and D</a:t>
            </a:r>
            <a:r>
              <a:rPr lang="es-ES_tradnl" sz="2000" baseline="-25000" dirty="0">
                <a:solidFill>
                  <a:schemeClr val="tx1"/>
                </a:solidFill>
              </a:rPr>
              <a:t>T</a:t>
            </a:r>
            <a:r>
              <a:rPr lang="en" sz="2000" dirty="0">
                <a:solidFill>
                  <a:schemeClr val="tx1"/>
                </a:solidFill>
              </a:rPr>
              <a:t>.</a:t>
            </a:r>
          </a:p>
          <a:p>
            <a:endParaRPr lang="es-ES_tradnl" sz="2000" dirty="0">
              <a:solidFill>
                <a:srgbClr val="0000FF"/>
              </a:solidFill>
            </a:endParaRPr>
          </a:p>
          <a:p>
            <a:r>
              <a:rPr lang="en" sz="2000" dirty="0">
                <a:solidFill>
                  <a:srgbClr val="FF0000"/>
                </a:solidFill>
              </a:rPr>
              <a:t>Main Idea: </a:t>
            </a:r>
            <a:r>
              <a:rPr lang="en" sz="2000" dirty="0">
                <a:solidFill>
                  <a:schemeClr val="tx1"/>
                </a:solidFill>
              </a:rPr>
              <a:t>Find a “good” feature representation that reduces the “distance”</a:t>
            </a:r>
            <a:r>
              <a:rPr lang="es-ES_tradnl" sz="2000" dirty="0">
                <a:solidFill>
                  <a:schemeClr val="tx1"/>
                </a:solidFill>
              </a:rPr>
              <a:t> </a:t>
            </a:r>
            <a:r>
              <a:rPr lang="en" sz="2000" dirty="0">
                <a:solidFill>
                  <a:schemeClr val="tx1"/>
                </a:solidFill>
              </a:rPr>
              <a:t>between domains.</a:t>
            </a:r>
            <a:endParaRPr lang="es-ES_tradnl" sz="2000" dirty="0">
              <a:solidFill>
                <a:schemeClr val="tx1"/>
              </a:solidFill>
            </a:endParaRPr>
          </a:p>
          <a:p>
            <a:endParaRPr lang="en" sz="2000" dirty="0">
              <a:solidFill>
                <a:srgbClr val="0000FF"/>
              </a:solidFill>
            </a:endParaRPr>
          </a:p>
          <a:p>
            <a:r>
              <a:rPr lang="en" sz="2000" dirty="0">
                <a:solidFill>
                  <a:srgbClr val="FF0000"/>
                </a:solidFill>
              </a:rPr>
              <a:t>Input: </a:t>
            </a:r>
            <a:r>
              <a:rPr lang="en" sz="2000" dirty="0">
                <a:solidFill>
                  <a:schemeClr val="tx1"/>
                </a:solidFill>
              </a:rPr>
              <a:t>A lot of </a:t>
            </a:r>
            <a:r>
              <a:rPr lang="es-ES_tradnl" sz="2000" dirty="0">
                <a:solidFill>
                  <a:schemeClr val="tx1"/>
                </a:solidFill>
              </a:rPr>
              <a:t>un</a:t>
            </a:r>
            <a:r>
              <a:rPr lang="en" sz="2000" dirty="0">
                <a:solidFill>
                  <a:schemeClr val="tx1"/>
                </a:solidFill>
              </a:rPr>
              <a:t>labeled data in </a:t>
            </a:r>
            <a:r>
              <a:rPr lang="es-ES_tradnl" sz="2000" dirty="0">
                <a:solidFill>
                  <a:schemeClr val="tx1"/>
                </a:solidFill>
              </a:rPr>
              <a:t>D</a:t>
            </a:r>
            <a:r>
              <a:rPr lang="es-ES_tradnl" sz="2000" baseline="-25000" dirty="0">
                <a:solidFill>
                  <a:schemeClr val="tx1"/>
                </a:solidFill>
              </a:rPr>
              <a:t>S</a:t>
            </a:r>
            <a:r>
              <a:rPr lang="es-ES_tradnl" sz="2000" dirty="0">
                <a:solidFill>
                  <a:schemeClr val="tx1"/>
                </a:solidFill>
              </a:rPr>
              <a:t> and D</a:t>
            </a:r>
            <a:r>
              <a:rPr lang="es-ES_tradnl" sz="2000" baseline="-25000" dirty="0">
                <a:solidFill>
                  <a:schemeClr val="tx1"/>
                </a:solidFill>
              </a:rPr>
              <a:t>T</a:t>
            </a:r>
            <a:r>
              <a:rPr lang="en" sz="2000" dirty="0">
                <a:solidFill>
                  <a:schemeClr val="tx1"/>
                </a:solidFill>
              </a:rPr>
              <a:t>.</a:t>
            </a:r>
          </a:p>
          <a:p>
            <a:endParaRPr lang="es-ES_tradnl" sz="2000" dirty="0">
              <a:solidFill>
                <a:schemeClr val="tx1"/>
              </a:solidFill>
            </a:endParaRPr>
          </a:p>
          <a:p>
            <a:r>
              <a:rPr lang="en" sz="2000" dirty="0">
                <a:solidFill>
                  <a:srgbClr val="FF0000"/>
                </a:solidFill>
              </a:rPr>
              <a:t>Output: </a:t>
            </a:r>
            <a:r>
              <a:rPr lang="en" sz="2000" dirty="0">
                <a:solidFill>
                  <a:schemeClr val="tx1"/>
                </a:solidFill>
              </a:rPr>
              <a:t>A common representation between </a:t>
            </a:r>
            <a:r>
              <a:rPr lang="es-ES_tradnl" sz="2000" dirty="0">
                <a:solidFill>
                  <a:schemeClr val="tx1"/>
                </a:solidFill>
              </a:rPr>
              <a:t>D</a:t>
            </a:r>
            <a:r>
              <a:rPr lang="es-ES_tradnl" sz="2000" baseline="-25000" dirty="0">
                <a:solidFill>
                  <a:schemeClr val="tx1"/>
                </a:solidFill>
              </a:rPr>
              <a:t>S</a:t>
            </a:r>
            <a:r>
              <a:rPr lang="es-ES_tradnl" sz="2000" dirty="0">
                <a:solidFill>
                  <a:schemeClr val="tx1"/>
                </a:solidFill>
              </a:rPr>
              <a:t> and D</a:t>
            </a:r>
            <a:r>
              <a:rPr lang="es-ES_tradnl" sz="2000" baseline="-25000" dirty="0">
                <a:solidFill>
                  <a:schemeClr val="tx1"/>
                </a:solidFill>
              </a:rPr>
              <a:t>T </a:t>
            </a:r>
            <a:r>
              <a:rPr lang="en" sz="2000" dirty="0">
                <a:solidFill>
                  <a:schemeClr val="tx1"/>
                </a:solidFill>
              </a:rPr>
              <a:t>and a model on the new representation for </a:t>
            </a:r>
            <a:r>
              <a:rPr lang="es-ES_tradnl" sz="2000" dirty="0" err="1">
                <a:solidFill>
                  <a:schemeClr val="tx1"/>
                </a:solidFill>
              </a:rPr>
              <a:t>better</a:t>
            </a:r>
            <a:r>
              <a:rPr lang="es-ES_tradnl" sz="2000" dirty="0">
                <a:solidFill>
                  <a:schemeClr val="tx1"/>
                </a:solidFill>
              </a:rPr>
              <a:t> </a:t>
            </a:r>
            <a:r>
              <a:rPr lang="es-ES_tradnl" sz="2000" dirty="0" err="1">
                <a:solidFill>
                  <a:schemeClr val="tx1"/>
                </a:solidFill>
              </a:rPr>
              <a:t>clustering</a:t>
            </a:r>
            <a:r>
              <a:rPr lang="es-ES_tradnl" sz="2000" dirty="0">
                <a:solidFill>
                  <a:schemeClr val="tx1"/>
                </a:solidFill>
              </a:rPr>
              <a:t> of </a:t>
            </a:r>
            <a:r>
              <a:rPr lang="es-ES_tradnl" sz="2000" dirty="0" err="1">
                <a:solidFill>
                  <a:schemeClr val="tx1"/>
                </a:solidFill>
              </a:rPr>
              <a:t>both</a:t>
            </a:r>
            <a:r>
              <a:rPr lang="en" sz="2000" dirty="0">
                <a:solidFill>
                  <a:schemeClr val="tx1"/>
                </a:solidFill>
              </a:rPr>
              <a:t>.</a:t>
            </a:r>
          </a:p>
        </p:txBody>
      </p:sp>
      <p:sp>
        <p:nvSpPr>
          <p:cNvPr id="4" name="Rectángulo 3"/>
          <p:cNvSpPr/>
          <p:nvPr/>
        </p:nvSpPr>
        <p:spPr>
          <a:xfrm>
            <a:off x="927321" y="6347767"/>
            <a:ext cx="8005012" cy="338554"/>
          </a:xfrm>
          <a:prstGeom prst="rect">
            <a:avLst/>
          </a:prstGeom>
        </p:spPr>
        <p:txBody>
          <a:bodyPr wrap="square">
            <a:spAutoFit/>
          </a:bodyPr>
          <a:lstStyle/>
          <a:p>
            <a:r>
              <a:rPr lang="es-ES_tradnl" sz="1600" dirty="0"/>
              <a:t>Pan, S. J., &amp; Yang, Q. (2009). A </a:t>
            </a:r>
            <a:r>
              <a:rPr lang="es-ES_tradnl" sz="1600" dirty="0" err="1"/>
              <a:t>survey</a:t>
            </a:r>
            <a:r>
              <a:rPr lang="es-ES_tradnl" sz="1600" dirty="0"/>
              <a:t> </a:t>
            </a:r>
            <a:r>
              <a:rPr lang="es-ES_tradnl" sz="1600" dirty="0" err="1"/>
              <a:t>on</a:t>
            </a:r>
            <a:r>
              <a:rPr lang="es-ES_tradnl" sz="1600" dirty="0"/>
              <a:t> transfer </a:t>
            </a:r>
            <a:r>
              <a:rPr lang="es-ES_tradnl" sz="1600" dirty="0" err="1"/>
              <a:t>learning</a:t>
            </a:r>
            <a:r>
              <a:rPr lang="es-ES_tradnl" sz="1600" dirty="0"/>
              <a:t>. IEEE Trans. KDE, 22(10), 1345-1359</a:t>
            </a:r>
            <a:endParaRPr lang="en" sz="1600" dirty="0"/>
          </a:p>
        </p:txBody>
      </p:sp>
      <p:sp>
        <p:nvSpPr>
          <p:cNvPr id="5" name="Date Placeholder 4">
            <a:extLst>
              <a:ext uri="{FF2B5EF4-FFF2-40B4-BE49-F238E27FC236}">
                <a16:creationId xmlns:a16="http://schemas.microsoft.com/office/drawing/2014/main" id="{BDF25BA0-BA85-9241-A523-C5DC3A434094}"/>
              </a:ext>
            </a:extLst>
          </p:cNvPr>
          <p:cNvSpPr>
            <a:spLocks noGrp="1"/>
          </p:cNvSpPr>
          <p:nvPr>
            <p:ph type="dt" idx="10"/>
          </p:nvPr>
        </p:nvSpPr>
        <p:spPr/>
        <p:txBody>
          <a:bodyPr/>
          <a:lstStyle/>
          <a:p>
            <a:fld id="{0B44904F-4B16-F440-A5E1-3E0A4EFD8C18}" type="datetime10">
              <a:rPr lang="es-ES_tradnl" smtClean="0"/>
              <a:t>00:52</a:t>
            </a:fld>
            <a:endParaRPr lang="es-ES_tradnl"/>
          </a:p>
        </p:txBody>
      </p:sp>
      <p:sp>
        <p:nvSpPr>
          <p:cNvPr id="6" name="Slide Number Placeholder 5">
            <a:extLst>
              <a:ext uri="{FF2B5EF4-FFF2-40B4-BE49-F238E27FC236}">
                <a16:creationId xmlns:a16="http://schemas.microsoft.com/office/drawing/2014/main" id="{0DD4172E-7923-234C-AC28-8D1A62E13F5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59</a:t>
            </a:fld>
            <a:endParaRPr lang="es-ES"/>
          </a:p>
        </p:txBody>
      </p:sp>
    </p:spTree>
    <p:extLst>
      <p:ext uri="{BB962C8B-B14F-4D97-AF65-F5344CB8AC3E}">
        <p14:creationId xmlns:p14="http://schemas.microsoft.com/office/powerpoint/2010/main" val="2108286159"/>
      </p:ext>
    </p:extLst>
  </p:cSld>
  <p:clrMapOvr>
    <a:masterClrMapping/>
  </p:clrMapOvr>
  <p:transition spd="slow" advClick="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pPr>
              <a:lnSpc>
                <a:spcPct val="100000"/>
              </a:lnSpc>
            </a:pPr>
            <a:r>
              <a:rPr lang="es-ES_tradnl" sz="2600" dirty="0"/>
              <a:t>Transfer </a:t>
            </a:r>
            <a:r>
              <a:rPr lang="es-ES_tradnl" sz="2600" dirty="0" err="1"/>
              <a:t>Learning</a:t>
            </a:r>
            <a:r>
              <a:rPr lang="es-ES_tradnl" sz="2600" dirty="0"/>
              <a:t> </a:t>
            </a:r>
            <a:r>
              <a:rPr lang="es-ES_tradnl" sz="2600" dirty="0" err="1"/>
              <a:t>Methods</a:t>
            </a:r>
            <a:r>
              <a:rPr lang="es-ES_tradnl" sz="2600" dirty="0"/>
              <a:t>: </a:t>
            </a:r>
            <a:r>
              <a:rPr lang="es-ES_tradnl" sz="2600" dirty="0" err="1"/>
              <a:t>Using</a:t>
            </a:r>
            <a:r>
              <a:rPr lang="es-ES_tradnl" sz="2600" dirty="0"/>
              <a:t> pre-</a:t>
            </a:r>
            <a:r>
              <a:rPr lang="es-ES_tradnl" sz="2600" dirty="0" err="1"/>
              <a:t>trained</a:t>
            </a:r>
            <a:r>
              <a:rPr lang="es-ES_tradnl" sz="2600" dirty="0"/>
              <a:t> CNN </a:t>
            </a:r>
            <a:r>
              <a:rPr lang="es-ES_tradnl" sz="2600" dirty="0" err="1"/>
              <a:t>features</a:t>
            </a:r>
            <a:endParaRPr lang="en" sz="2600" dirty="0"/>
          </a:p>
        </p:txBody>
      </p:sp>
      <p:sp>
        <p:nvSpPr>
          <p:cNvPr id="3" name="Marcador de texto 2"/>
          <p:cNvSpPr>
            <a:spLocks noGrp="1"/>
          </p:cNvSpPr>
          <p:nvPr>
            <p:ph type="body" idx="1"/>
          </p:nvPr>
        </p:nvSpPr>
        <p:spPr/>
        <p:txBody>
          <a:bodyPr/>
          <a:lstStyle/>
          <a:p>
            <a:r>
              <a:rPr lang="es-ES_tradnl" dirty="0" err="1">
                <a:solidFill>
                  <a:schemeClr val="tx1"/>
                </a:solidFill>
              </a:rPr>
              <a:t>Understanding</a:t>
            </a:r>
            <a:r>
              <a:rPr lang="es-ES_tradnl" dirty="0">
                <a:solidFill>
                  <a:schemeClr val="tx1"/>
                </a:solidFill>
              </a:rPr>
              <a:t> </a:t>
            </a:r>
            <a:r>
              <a:rPr lang="es-ES_tradnl" dirty="0" err="1">
                <a:solidFill>
                  <a:schemeClr val="tx1"/>
                </a:solidFill>
              </a:rPr>
              <a:t>CNNs</a:t>
            </a:r>
            <a:r>
              <a:rPr lang="es-ES_tradnl" dirty="0">
                <a:solidFill>
                  <a:schemeClr val="tx1"/>
                </a:solidFill>
              </a:rPr>
              <a:t>:</a:t>
            </a:r>
          </a:p>
          <a:p>
            <a:pPr lvl="1"/>
            <a:endParaRPr lang="es-ES_tradnl" dirty="0"/>
          </a:p>
          <a:p>
            <a:pPr lvl="1"/>
            <a:endParaRPr lang="en" dirty="0"/>
          </a:p>
        </p:txBody>
      </p:sp>
      <p:pic>
        <p:nvPicPr>
          <p:cNvPr id="4" name="Imagen 3"/>
          <p:cNvPicPr>
            <a:picLocks noChangeAspect="1"/>
          </p:cNvPicPr>
          <p:nvPr/>
        </p:nvPicPr>
        <p:blipFill>
          <a:blip r:embed="rId3"/>
          <a:stretch>
            <a:fillRect/>
          </a:stretch>
        </p:blipFill>
        <p:spPr>
          <a:xfrm>
            <a:off x="457200" y="2024601"/>
            <a:ext cx="5014602" cy="1983447"/>
          </a:xfrm>
          <a:prstGeom prst="rect">
            <a:avLst/>
          </a:prstGeom>
        </p:spPr>
      </p:pic>
      <p:sp>
        <p:nvSpPr>
          <p:cNvPr id="6" name="Rectángulo 5"/>
          <p:cNvSpPr/>
          <p:nvPr/>
        </p:nvSpPr>
        <p:spPr>
          <a:xfrm>
            <a:off x="265127" y="4157502"/>
            <a:ext cx="8663409" cy="1384995"/>
          </a:xfrm>
          <a:prstGeom prst="rect">
            <a:avLst/>
          </a:prstGeom>
        </p:spPr>
        <p:txBody>
          <a:bodyPr wrap="square">
            <a:spAutoFit/>
          </a:bodyPr>
          <a:lstStyle/>
          <a:p>
            <a:pPr marL="285750" indent="-285750">
              <a:buFont typeface="Arial"/>
              <a:buChar char="•"/>
            </a:pPr>
            <a:r>
              <a:rPr lang="es-ES_tradnl" dirty="0"/>
              <a:t>L</a:t>
            </a:r>
            <a:r>
              <a:rPr lang="en" dirty="0" err="1"/>
              <a:t>ower</a:t>
            </a:r>
            <a:r>
              <a:rPr lang="en" dirty="0"/>
              <a:t> convolutional layers capture low-level image features</a:t>
            </a:r>
            <a:endParaRPr lang="es-ES_tradnl" dirty="0"/>
          </a:p>
          <a:p>
            <a:pPr marL="285750" indent="-285750">
              <a:buFont typeface="Arial"/>
              <a:buChar char="•"/>
            </a:pPr>
            <a:endParaRPr lang="es-ES_tradnl" dirty="0"/>
          </a:p>
          <a:p>
            <a:pPr marL="285750" indent="-285750">
              <a:buFont typeface="Arial"/>
              <a:buChar char="•"/>
            </a:pPr>
            <a:r>
              <a:rPr lang="es-ES_tradnl" dirty="0" err="1"/>
              <a:t>Classification</a:t>
            </a:r>
            <a:r>
              <a:rPr lang="es-ES_tradnl" dirty="0"/>
              <a:t> </a:t>
            </a:r>
            <a:r>
              <a:rPr lang="es-ES_tradnl" dirty="0" err="1"/>
              <a:t>is</a:t>
            </a:r>
            <a:r>
              <a:rPr lang="es-ES_tradnl" dirty="0"/>
              <a:t> done </a:t>
            </a:r>
            <a:r>
              <a:rPr lang="es-ES_tradnl" dirty="0" err="1"/>
              <a:t>by</a:t>
            </a:r>
            <a:r>
              <a:rPr lang="es-ES_tradnl" dirty="0"/>
              <a:t> FC </a:t>
            </a:r>
            <a:r>
              <a:rPr lang="es-ES_tradnl" dirty="0" err="1"/>
              <a:t>layers</a:t>
            </a:r>
            <a:r>
              <a:rPr lang="es-ES_tradnl" dirty="0"/>
              <a:t> </a:t>
            </a:r>
            <a:r>
              <a:rPr lang="es-ES_tradnl" dirty="0" err="1"/>
              <a:t>that</a:t>
            </a:r>
            <a:r>
              <a:rPr lang="es-ES_tradnl" dirty="0"/>
              <a:t> </a:t>
            </a:r>
            <a:r>
              <a:rPr lang="es-ES_tradnl" dirty="0" err="1"/>
              <a:t>explain</a:t>
            </a:r>
            <a:r>
              <a:rPr lang="es-ES_tradnl" dirty="0"/>
              <a:t> </a:t>
            </a:r>
            <a:r>
              <a:rPr lang="es-ES_tradnl" dirty="0" err="1"/>
              <a:t>how</a:t>
            </a:r>
            <a:r>
              <a:rPr lang="es-ES_tradnl" dirty="0"/>
              <a:t> </a:t>
            </a:r>
            <a:r>
              <a:rPr lang="es-ES_tradnl" dirty="0" err="1"/>
              <a:t>edges</a:t>
            </a:r>
            <a:r>
              <a:rPr lang="es-ES_tradnl" dirty="0"/>
              <a:t> and </a:t>
            </a:r>
            <a:r>
              <a:rPr lang="es-ES_tradnl" dirty="0" err="1"/>
              <a:t>shapes</a:t>
            </a:r>
            <a:r>
              <a:rPr lang="es-ES_tradnl" dirty="0"/>
              <a:t> are </a:t>
            </a:r>
            <a:r>
              <a:rPr lang="es-ES_tradnl" dirty="0" err="1"/>
              <a:t>combined</a:t>
            </a:r>
            <a:r>
              <a:rPr lang="es-ES_tradnl" dirty="0"/>
              <a:t>.</a:t>
            </a:r>
          </a:p>
          <a:p>
            <a:pPr marL="285750" indent="-285750">
              <a:buFont typeface="Arial"/>
              <a:buChar char="•"/>
            </a:pPr>
            <a:endParaRPr lang="es-ES_tradnl" dirty="0"/>
          </a:p>
          <a:p>
            <a:pPr marL="285750" indent="-285750">
              <a:buFont typeface="Arial"/>
              <a:buChar char="•"/>
            </a:pPr>
            <a:endParaRPr lang="es-ES_tradnl" dirty="0"/>
          </a:p>
          <a:p>
            <a:pPr marL="285750" indent="-285750">
              <a:buFont typeface="Arial"/>
              <a:buChar char="•"/>
            </a:pPr>
            <a:endParaRPr lang="en" dirty="0"/>
          </a:p>
        </p:txBody>
      </p:sp>
      <p:pic>
        <p:nvPicPr>
          <p:cNvPr id="8" name="Imagen 7"/>
          <p:cNvPicPr>
            <a:picLocks noChangeAspect="1"/>
          </p:cNvPicPr>
          <p:nvPr/>
        </p:nvPicPr>
        <p:blipFill>
          <a:blip r:embed="rId4"/>
          <a:stretch>
            <a:fillRect/>
          </a:stretch>
        </p:blipFill>
        <p:spPr>
          <a:xfrm>
            <a:off x="5828828" y="2007439"/>
            <a:ext cx="2999369" cy="1999579"/>
          </a:xfrm>
          <a:prstGeom prst="rect">
            <a:avLst/>
          </a:prstGeom>
        </p:spPr>
      </p:pic>
      <p:sp>
        <p:nvSpPr>
          <p:cNvPr id="9" name="Rectángulo 8"/>
          <p:cNvSpPr/>
          <p:nvPr/>
        </p:nvSpPr>
        <p:spPr>
          <a:xfrm>
            <a:off x="457200" y="5229656"/>
            <a:ext cx="8421673" cy="1477328"/>
          </a:xfrm>
          <a:prstGeom prst="rect">
            <a:avLst/>
          </a:prstGeom>
        </p:spPr>
        <p:txBody>
          <a:bodyPr wrap="square">
            <a:spAutoFit/>
          </a:bodyPr>
          <a:lstStyle/>
          <a:p>
            <a:r>
              <a:rPr lang="en" dirty="0"/>
              <a:t>For a new task, we can thus simply use the off-the-shelf features of a state-of-the-art CNN pre-trained on ImageNet and train a new model on these extracted features. </a:t>
            </a:r>
          </a:p>
          <a:p>
            <a:endParaRPr lang="en" dirty="0"/>
          </a:p>
          <a:p>
            <a:r>
              <a:rPr lang="en" dirty="0"/>
              <a:t>- In practice, we tune them with a small learning rate in order to ensure that we do not unlearn the previously acquired knowledge. </a:t>
            </a:r>
          </a:p>
        </p:txBody>
      </p:sp>
      <p:sp>
        <p:nvSpPr>
          <p:cNvPr id="5" name="Date Placeholder 4">
            <a:extLst>
              <a:ext uri="{FF2B5EF4-FFF2-40B4-BE49-F238E27FC236}">
                <a16:creationId xmlns:a16="http://schemas.microsoft.com/office/drawing/2014/main" id="{96E5FDB7-8DC7-FD4C-A331-591A07611CDB}"/>
              </a:ext>
            </a:extLst>
          </p:cNvPr>
          <p:cNvSpPr>
            <a:spLocks noGrp="1"/>
          </p:cNvSpPr>
          <p:nvPr>
            <p:ph type="dt" idx="10"/>
          </p:nvPr>
        </p:nvSpPr>
        <p:spPr/>
        <p:txBody>
          <a:bodyPr/>
          <a:lstStyle/>
          <a:p>
            <a:fld id="{C0BB845A-19C0-D245-9439-9D971773EB5D}" type="datetime10">
              <a:rPr lang="es-ES_tradnl" smtClean="0"/>
              <a:t>00:52</a:t>
            </a:fld>
            <a:endParaRPr lang="es-ES_tradnl"/>
          </a:p>
        </p:txBody>
      </p:sp>
      <p:sp>
        <p:nvSpPr>
          <p:cNvPr id="7" name="Slide Number Placeholder 6">
            <a:extLst>
              <a:ext uri="{FF2B5EF4-FFF2-40B4-BE49-F238E27FC236}">
                <a16:creationId xmlns:a16="http://schemas.microsoft.com/office/drawing/2014/main" id="{5A9F8741-7EB6-1D47-A54F-637F9FDEC0C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6</a:t>
            </a:fld>
            <a:endParaRPr lang="es-ES"/>
          </a:p>
        </p:txBody>
      </p:sp>
    </p:spTree>
    <p:extLst>
      <p:ext uri="{BB962C8B-B14F-4D97-AF65-F5344CB8AC3E}">
        <p14:creationId xmlns:p14="http://schemas.microsoft.com/office/powerpoint/2010/main" val="4062018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1818" y="393018"/>
            <a:ext cx="8538019" cy="798822"/>
          </a:xfrm>
        </p:spPr>
        <p:txBody>
          <a:bodyPr>
            <a:noAutofit/>
          </a:bodyPr>
          <a:lstStyle/>
          <a:p>
            <a:pPr>
              <a:lnSpc>
                <a:spcPct val="100000"/>
              </a:lnSpc>
            </a:pPr>
            <a:r>
              <a:rPr lang="en-GB" sz="2400" dirty="0"/>
              <a:t>Local Aggregation for Unsupervised Learning of Visual Embedding</a:t>
            </a:r>
            <a:endParaRPr lang="en" sz="2400" dirty="0"/>
          </a:p>
        </p:txBody>
      </p:sp>
      <p:sp>
        <p:nvSpPr>
          <p:cNvPr id="5" name="Rectangle 4">
            <a:extLst>
              <a:ext uri="{FF2B5EF4-FFF2-40B4-BE49-F238E27FC236}">
                <a16:creationId xmlns:a16="http://schemas.microsoft.com/office/drawing/2014/main" id="{F99DB1C2-45B1-E64C-B5AE-471861F2C04D}"/>
              </a:ext>
            </a:extLst>
          </p:cNvPr>
          <p:cNvSpPr/>
          <p:nvPr/>
        </p:nvSpPr>
        <p:spPr>
          <a:xfrm>
            <a:off x="153601" y="4274963"/>
            <a:ext cx="8774935" cy="1815882"/>
          </a:xfrm>
          <a:prstGeom prst="rect">
            <a:avLst/>
          </a:prstGeom>
        </p:spPr>
        <p:txBody>
          <a:bodyPr wrap="square">
            <a:spAutoFit/>
          </a:bodyPr>
          <a:lstStyle/>
          <a:p>
            <a:r>
              <a:rPr lang="en-GB" sz="1600" dirty="0">
                <a:solidFill>
                  <a:schemeClr val="tx1"/>
                </a:solidFill>
                <a:latin typeface="Arial" panose="020B0604020202020204" pitchFamily="34" charset="0"/>
              </a:rPr>
              <a:t>Deep neural network to embed it into a lower dimension space (”Embedding Space” panel). </a:t>
            </a:r>
          </a:p>
          <a:p>
            <a:endParaRPr lang="en-GB" sz="1600" dirty="0">
              <a:solidFill>
                <a:schemeClr val="tx1"/>
              </a:solidFill>
              <a:latin typeface="Arial" panose="020B0604020202020204" pitchFamily="34" charset="0"/>
            </a:endParaRPr>
          </a:p>
          <a:p>
            <a:r>
              <a:rPr lang="en-GB" sz="1600" dirty="0">
                <a:solidFill>
                  <a:schemeClr val="tx1"/>
                </a:solidFill>
                <a:latin typeface="Arial" panose="020B0604020202020204" pitchFamily="34" charset="0"/>
              </a:rPr>
              <a:t>Identify its close neighbours (blue dots) and background neighbours (black dots). </a:t>
            </a:r>
          </a:p>
          <a:p>
            <a:endParaRPr lang="en-GB" sz="1600" dirty="0">
              <a:solidFill>
                <a:schemeClr val="tx1"/>
              </a:solidFill>
              <a:latin typeface="Arial" panose="020B0604020202020204" pitchFamily="34" charset="0"/>
            </a:endParaRPr>
          </a:p>
          <a:p>
            <a:r>
              <a:rPr lang="en-GB" sz="1600" dirty="0">
                <a:solidFill>
                  <a:schemeClr val="tx1"/>
                </a:solidFill>
                <a:latin typeface="Arial" panose="020B0604020202020204" pitchFamily="34" charset="0"/>
              </a:rPr>
              <a:t>The optimization seeks to push the current embedding vector (red dot) closer to its close neighbours and further from its background neighbours. </a:t>
            </a:r>
          </a:p>
          <a:p>
            <a:endParaRPr lang="en-GB" sz="1600" dirty="0">
              <a:solidFill>
                <a:srgbClr val="0432FF"/>
              </a:solidFill>
              <a:latin typeface="Arial" panose="020B0604020202020204" pitchFamily="34" charset="0"/>
            </a:endParaRPr>
          </a:p>
        </p:txBody>
      </p:sp>
      <p:pic>
        <p:nvPicPr>
          <p:cNvPr id="7" name="Picture 6" descr="A picture containing meter, clock&#10;&#10;Description automatically generated">
            <a:extLst>
              <a:ext uri="{FF2B5EF4-FFF2-40B4-BE49-F238E27FC236}">
                <a16:creationId xmlns:a16="http://schemas.microsoft.com/office/drawing/2014/main" id="{B3A878BD-39DC-624D-BA01-634C05EE0D7F}"/>
              </a:ext>
            </a:extLst>
          </p:cNvPr>
          <p:cNvPicPr>
            <a:picLocks noChangeAspect="1"/>
          </p:cNvPicPr>
          <p:nvPr/>
        </p:nvPicPr>
        <p:blipFill>
          <a:blip r:embed="rId3"/>
          <a:stretch>
            <a:fillRect/>
          </a:stretch>
        </p:blipFill>
        <p:spPr>
          <a:xfrm>
            <a:off x="33050" y="1600200"/>
            <a:ext cx="9144000" cy="2441128"/>
          </a:xfrm>
          <a:prstGeom prst="rect">
            <a:avLst/>
          </a:prstGeom>
        </p:spPr>
      </p:pic>
      <p:sp>
        <p:nvSpPr>
          <p:cNvPr id="8" name="Rectangle 7">
            <a:extLst>
              <a:ext uri="{FF2B5EF4-FFF2-40B4-BE49-F238E27FC236}">
                <a16:creationId xmlns:a16="http://schemas.microsoft.com/office/drawing/2014/main" id="{4A417644-8F0E-0E4F-AB80-4159B9B283BE}"/>
              </a:ext>
            </a:extLst>
          </p:cNvPr>
          <p:cNvSpPr/>
          <p:nvPr/>
        </p:nvSpPr>
        <p:spPr>
          <a:xfrm>
            <a:off x="1041094" y="6596390"/>
            <a:ext cx="9303744" cy="261610"/>
          </a:xfrm>
          <a:prstGeom prst="rect">
            <a:avLst/>
          </a:prstGeom>
        </p:spPr>
        <p:txBody>
          <a:bodyPr wrap="square">
            <a:spAutoFit/>
          </a:bodyPr>
          <a:lstStyle/>
          <a:p>
            <a:r>
              <a:rPr lang="en-GB" sz="1100"/>
              <a:t>Zhuang </a:t>
            </a:r>
            <a:r>
              <a:rPr lang="en-GB" sz="1100" err="1"/>
              <a:t>et.al</a:t>
            </a:r>
            <a:r>
              <a:rPr lang="en-GB" sz="1100"/>
              <a:t>.. "Local aggregation for unsupervised learning of visual embeddings." </a:t>
            </a:r>
            <a:r>
              <a:rPr lang="en-GB" sz="1100" i="1"/>
              <a:t>CVPR</a:t>
            </a:r>
            <a:r>
              <a:rPr lang="en-GB" sz="1100"/>
              <a:t>. 2019.</a:t>
            </a:r>
            <a:endParaRPr lang="en-ES" sz="1100"/>
          </a:p>
        </p:txBody>
      </p:sp>
      <p:sp>
        <p:nvSpPr>
          <p:cNvPr id="4" name="Date Placeholder 3">
            <a:extLst>
              <a:ext uri="{FF2B5EF4-FFF2-40B4-BE49-F238E27FC236}">
                <a16:creationId xmlns:a16="http://schemas.microsoft.com/office/drawing/2014/main" id="{CD0E9466-3DE7-9F4F-A45B-0A85BCA37005}"/>
              </a:ext>
            </a:extLst>
          </p:cNvPr>
          <p:cNvSpPr>
            <a:spLocks noGrp="1"/>
          </p:cNvSpPr>
          <p:nvPr>
            <p:ph type="dt" idx="10"/>
          </p:nvPr>
        </p:nvSpPr>
        <p:spPr/>
        <p:txBody>
          <a:bodyPr/>
          <a:lstStyle/>
          <a:p>
            <a:fld id="{BA77CD2C-0C25-8341-B659-4D134AED31EA}" type="datetime10">
              <a:rPr lang="es-ES_tradnl" smtClean="0"/>
              <a:t>00:52</a:t>
            </a:fld>
            <a:endParaRPr lang="es-ES_tradnl"/>
          </a:p>
        </p:txBody>
      </p:sp>
      <p:sp>
        <p:nvSpPr>
          <p:cNvPr id="6" name="Slide Number Placeholder 5">
            <a:extLst>
              <a:ext uri="{FF2B5EF4-FFF2-40B4-BE49-F238E27FC236}">
                <a16:creationId xmlns:a16="http://schemas.microsoft.com/office/drawing/2014/main" id="{83C38EC8-39FA-A24C-AD60-D2271A47957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60</a:t>
            </a:fld>
            <a:endParaRPr lang="es-ES"/>
          </a:p>
        </p:txBody>
      </p:sp>
    </p:spTree>
    <p:extLst>
      <p:ext uri="{BB962C8B-B14F-4D97-AF65-F5344CB8AC3E}">
        <p14:creationId xmlns:p14="http://schemas.microsoft.com/office/powerpoint/2010/main" val="2081138274"/>
      </p:ext>
    </p:extLst>
  </p:cSld>
  <p:clrMapOvr>
    <a:masterClrMapping/>
  </p:clrMapOvr>
  <p:transition spd="slow" advTm="105077">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err="1"/>
              <a:t>Index</a:t>
            </a:r>
            <a:endParaRPr lang="en"/>
          </a:p>
        </p:txBody>
      </p:sp>
      <p:sp>
        <p:nvSpPr>
          <p:cNvPr id="3" name="CuadroTexto 2"/>
          <p:cNvSpPr txBox="1"/>
          <p:nvPr/>
        </p:nvSpPr>
        <p:spPr>
          <a:xfrm>
            <a:off x="284163" y="1846954"/>
            <a:ext cx="6389378" cy="4278094"/>
          </a:xfrm>
          <a:prstGeom prst="rect">
            <a:avLst/>
          </a:prstGeom>
          <a:noFill/>
        </p:spPr>
        <p:txBody>
          <a:bodyPr wrap="none" rtlCol="0">
            <a:spAutoFit/>
          </a:bodyPr>
          <a:lstStyle/>
          <a:p>
            <a:pPr marL="457200" indent="-457200">
              <a:buFont typeface="+mj-lt"/>
              <a:buAutoNum type="arabicPeriod"/>
            </a:pPr>
            <a:r>
              <a:rPr lang="en-GB" sz="2400" dirty="0">
                <a:solidFill>
                  <a:schemeClr val="tx1"/>
                </a:solidFill>
              </a:rPr>
              <a:t>Definition of Transfer Learning</a:t>
            </a:r>
          </a:p>
          <a:p>
            <a:pPr marL="457200" indent="-457200">
              <a:buFont typeface="+mj-lt"/>
              <a:buAutoNum type="arabicPeriod"/>
            </a:pPr>
            <a:endParaRPr lang="en-GB" sz="2400" dirty="0">
              <a:solidFill>
                <a:schemeClr val="tx1"/>
              </a:solidFill>
            </a:endParaRPr>
          </a:p>
          <a:p>
            <a:pPr marL="457200" indent="-457200">
              <a:buFont typeface="+mj-lt"/>
              <a:buAutoNum type="arabicPeriod"/>
            </a:pPr>
            <a:r>
              <a:rPr lang="en-GB" sz="2400" dirty="0" err="1">
                <a:solidFill>
                  <a:schemeClr val="tx1"/>
                </a:solidFill>
              </a:rPr>
              <a:t>Transductive</a:t>
            </a:r>
            <a:r>
              <a:rPr lang="en-GB" sz="2400" dirty="0">
                <a:solidFill>
                  <a:schemeClr val="tx1"/>
                </a:solidFill>
              </a:rPr>
              <a:t> vs Inductive learning – taxonomy</a:t>
            </a:r>
          </a:p>
          <a:p>
            <a:pPr marL="800100" lvl="1" indent="-342900">
              <a:buFont typeface="Arial" panose="020B0604020202020204" pitchFamily="34" charset="0"/>
              <a:buChar char="•"/>
            </a:pPr>
            <a:r>
              <a:rPr lang="en-GB" sz="2000" dirty="0">
                <a:solidFill>
                  <a:schemeClr val="tx1"/>
                </a:solidFill>
              </a:rPr>
              <a:t>Multi-task learning</a:t>
            </a:r>
          </a:p>
          <a:p>
            <a:pPr marL="800100" lvl="1" indent="-342900">
              <a:buFont typeface="Arial" panose="020B0604020202020204" pitchFamily="34" charset="0"/>
              <a:buChar char="•"/>
            </a:pPr>
            <a:r>
              <a:rPr lang="en-GB" sz="2000" dirty="0"/>
              <a:t>Domain adaptation</a:t>
            </a:r>
            <a:endParaRPr lang="en-GB" sz="2000" dirty="0">
              <a:solidFill>
                <a:schemeClr val="tx1"/>
              </a:solidFill>
            </a:endParaRPr>
          </a:p>
          <a:p>
            <a:pPr marL="800100" lvl="1" indent="-342900">
              <a:buFont typeface="Arial" panose="020B0604020202020204" pitchFamily="34" charset="0"/>
              <a:buChar char="•"/>
            </a:pPr>
            <a:r>
              <a:rPr lang="en-GB" sz="2000" dirty="0">
                <a:solidFill>
                  <a:schemeClr val="tx1"/>
                </a:solidFill>
              </a:rPr>
              <a:t>Sample selection Bias</a:t>
            </a:r>
          </a:p>
          <a:p>
            <a:pPr marL="800100" lvl="1" indent="-342900">
              <a:buFont typeface="Arial" panose="020B0604020202020204" pitchFamily="34" charset="0"/>
              <a:buChar char="•"/>
            </a:pPr>
            <a:r>
              <a:rPr lang="en-GB" sz="2000" dirty="0">
                <a:solidFill>
                  <a:schemeClr val="tx1"/>
                </a:solidFill>
              </a:rPr>
              <a:t>Negative transfer</a:t>
            </a:r>
          </a:p>
          <a:p>
            <a:pPr marL="800100" lvl="1" indent="-342900">
              <a:buFont typeface="Arial" panose="020B0604020202020204" pitchFamily="34" charset="0"/>
              <a:buChar char="•"/>
            </a:pPr>
            <a:r>
              <a:rPr lang="en-GB" sz="2000" dirty="0">
                <a:solidFill>
                  <a:schemeClr val="tx1"/>
                </a:solidFill>
              </a:rPr>
              <a:t>Unsupervised learning</a:t>
            </a:r>
          </a:p>
          <a:p>
            <a:pPr marL="800100" lvl="1" indent="-342900">
              <a:buFont typeface="Arial" panose="020B0604020202020204" pitchFamily="34" charset="0"/>
              <a:buChar char="•"/>
            </a:pPr>
            <a:r>
              <a:rPr lang="en-GB" sz="2000" dirty="0">
                <a:solidFill>
                  <a:srgbClr val="FF0000"/>
                </a:solidFill>
              </a:rPr>
              <a:t>Self-taught learning</a:t>
            </a:r>
          </a:p>
          <a:p>
            <a:endParaRPr lang="en-GB" sz="2400" dirty="0">
              <a:solidFill>
                <a:schemeClr val="tx1"/>
              </a:solidFill>
            </a:endParaRPr>
          </a:p>
          <a:p>
            <a:r>
              <a:rPr lang="en-GB" sz="2400" dirty="0"/>
              <a:t>3</a:t>
            </a:r>
            <a:r>
              <a:rPr lang="en-GB" sz="2400" dirty="0">
                <a:solidFill>
                  <a:schemeClr val="tx1"/>
                </a:solidFill>
              </a:rPr>
              <a:t>. 	Conclusions</a:t>
            </a:r>
          </a:p>
          <a:p>
            <a:pPr marL="342900" indent="-342900">
              <a:buAutoNum type="arabicPeriod"/>
            </a:pPr>
            <a:endParaRPr lang="en" sz="2400" dirty="0">
              <a:solidFill>
                <a:srgbClr val="0432FF"/>
              </a:solidFill>
            </a:endParaRPr>
          </a:p>
        </p:txBody>
      </p:sp>
      <p:pic>
        <p:nvPicPr>
          <p:cNvPr id="4" name="Marcador de contenido 3" descr="Screen Shot 2020-03-24 at 23.08.41.png">
            <a:extLst>
              <a:ext uri="{FF2B5EF4-FFF2-40B4-BE49-F238E27FC236}">
                <a16:creationId xmlns:a16="http://schemas.microsoft.com/office/drawing/2014/main" id="{0348A75A-8E2B-7542-A9F0-9320E10248FE}"/>
              </a:ext>
            </a:extLst>
          </p:cNvPr>
          <p:cNvPicPr>
            <a:picLocks noChangeAspect="1"/>
          </p:cNvPicPr>
          <p:nvPr/>
        </p:nvPicPr>
        <p:blipFill rotWithShape="1">
          <a:blip r:embed="rId2">
            <a:extLst>
              <a:ext uri="{28A0092B-C50C-407E-A947-70E740481C1C}">
                <a14:useLocalDpi xmlns:a14="http://schemas.microsoft.com/office/drawing/2010/main" val="0"/>
              </a:ext>
            </a:extLst>
          </a:blip>
          <a:srcRect l="-289" r="-177"/>
          <a:stretch/>
        </p:blipFill>
        <p:spPr>
          <a:xfrm>
            <a:off x="6794936" y="3556019"/>
            <a:ext cx="2133601" cy="1590292"/>
          </a:xfrm>
          <a:prstGeom prst="rect">
            <a:avLst/>
          </a:prstGeom>
          <a:noFill/>
          <a:ln>
            <a:noFill/>
          </a:ln>
        </p:spPr>
      </p:pic>
      <p:sp>
        <p:nvSpPr>
          <p:cNvPr id="6" name="Date Placeholder 5">
            <a:extLst>
              <a:ext uri="{FF2B5EF4-FFF2-40B4-BE49-F238E27FC236}">
                <a16:creationId xmlns:a16="http://schemas.microsoft.com/office/drawing/2014/main" id="{3646C670-E18E-A64E-BB0C-2A379A08B302}"/>
              </a:ext>
            </a:extLst>
          </p:cNvPr>
          <p:cNvSpPr>
            <a:spLocks noGrp="1"/>
          </p:cNvSpPr>
          <p:nvPr>
            <p:ph type="dt" idx="10"/>
          </p:nvPr>
        </p:nvSpPr>
        <p:spPr/>
        <p:txBody>
          <a:bodyPr/>
          <a:lstStyle/>
          <a:p>
            <a:fld id="{067A1B1F-C364-2040-B166-6BF41DAFDB1C}" type="datetime10">
              <a:rPr lang="es-ES_tradnl" smtClean="0"/>
              <a:t>00:52</a:t>
            </a:fld>
            <a:endParaRPr lang="es-ES_tradnl"/>
          </a:p>
        </p:txBody>
      </p:sp>
      <p:sp>
        <p:nvSpPr>
          <p:cNvPr id="7" name="Slide Number Placeholder 6">
            <a:extLst>
              <a:ext uri="{FF2B5EF4-FFF2-40B4-BE49-F238E27FC236}">
                <a16:creationId xmlns:a16="http://schemas.microsoft.com/office/drawing/2014/main" id="{39528176-4389-0B44-ABCE-F8383AB8FAF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61</a:t>
            </a:fld>
            <a:endParaRPr lang="es-ES"/>
          </a:p>
        </p:txBody>
      </p:sp>
    </p:spTree>
    <p:extLst>
      <p:ext uri="{BB962C8B-B14F-4D97-AF65-F5344CB8AC3E}">
        <p14:creationId xmlns:p14="http://schemas.microsoft.com/office/powerpoint/2010/main" val="1198369978"/>
      </p:ext>
    </p:extLst>
  </p:cSld>
  <p:clrMapOvr>
    <a:masterClrMapping/>
  </p:clrMapOvr>
  <p:transition spd="slow" advTm="6933">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noFill/>
          <a:ln>
            <a:noFill/>
          </a:ln>
        </p:spPr>
        <p:txBody>
          <a:bodyPr spcFirstLastPara="1" wrap="square" lIns="91425" tIns="45700" rIns="91425" bIns="45700" anchor="b" anchorCtr="0">
            <a:noAutofit/>
          </a:bodyPr>
          <a:lstStyle/>
          <a:p>
            <a:pPr>
              <a:lnSpc>
                <a:spcPct val="100000"/>
              </a:lnSpc>
            </a:pPr>
            <a:r>
              <a:rPr lang="en" sz="4000"/>
              <a:t>Self-taught Clustering (STC)</a:t>
            </a:r>
          </a:p>
        </p:txBody>
      </p:sp>
      <p:sp>
        <p:nvSpPr>
          <p:cNvPr id="3" name="Marcador de texto 2"/>
          <p:cNvSpPr>
            <a:spLocks noGrp="1"/>
          </p:cNvSpPr>
          <p:nvPr>
            <p:ph type="body" idx="1"/>
          </p:nvPr>
        </p:nvSpPr>
        <p:spPr>
          <a:xfrm>
            <a:off x="284163" y="1499618"/>
            <a:ext cx="8538018" cy="5132640"/>
          </a:xfrm>
        </p:spPr>
        <p:txBody>
          <a:bodyPr>
            <a:normAutofit/>
          </a:bodyPr>
          <a:lstStyle/>
          <a:p>
            <a:r>
              <a:rPr lang="en" dirty="0">
                <a:solidFill>
                  <a:srgbClr val="FF0000"/>
                </a:solidFill>
              </a:rPr>
              <a:t>Input</a:t>
            </a:r>
            <a:r>
              <a:rPr lang="en" dirty="0">
                <a:solidFill>
                  <a:srgbClr val="0000FF"/>
                </a:solidFill>
              </a:rPr>
              <a:t>: </a:t>
            </a:r>
            <a:r>
              <a:rPr lang="en" dirty="0">
                <a:solidFill>
                  <a:schemeClr val="tx1"/>
                </a:solidFill>
              </a:rPr>
              <a:t>A lot of unlabeled data in a source domain and a few labeled data in a</a:t>
            </a:r>
            <a:r>
              <a:rPr lang="es-ES_tradnl" dirty="0">
                <a:solidFill>
                  <a:schemeClr val="tx1"/>
                </a:solidFill>
              </a:rPr>
              <a:t> </a:t>
            </a:r>
            <a:r>
              <a:rPr lang="en" dirty="0">
                <a:solidFill>
                  <a:schemeClr val="tx1"/>
                </a:solidFill>
              </a:rPr>
              <a:t>target domain.</a:t>
            </a:r>
            <a:endParaRPr lang="es-ES_tradnl" dirty="0">
              <a:solidFill>
                <a:schemeClr val="tx1"/>
              </a:solidFill>
            </a:endParaRPr>
          </a:p>
          <a:p>
            <a:endParaRPr lang="en" dirty="0"/>
          </a:p>
          <a:p>
            <a:r>
              <a:rPr lang="en" dirty="0">
                <a:solidFill>
                  <a:srgbClr val="FF0000"/>
                </a:solidFill>
              </a:rPr>
              <a:t>Goal</a:t>
            </a:r>
            <a:r>
              <a:rPr lang="en" dirty="0">
                <a:solidFill>
                  <a:srgbClr val="0000FF"/>
                </a:solidFill>
              </a:rPr>
              <a:t>: </a:t>
            </a:r>
            <a:r>
              <a:rPr lang="en" dirty="0">
                <a:solidFill>
                  <a:schemeClr val="tx1"/>
                </a:solidFill>
              </a:rPr>
              <a:t>Clustering/classification the target domain data.</a:t>
            </a:r>
          </a:p>
          <a:p>
            <a:endParaRPr lang="es-ES_tradnl" dirty="0">
              <a:solidFill>
                <a:schemeClr val="tx1"/>
              </a:solidFill>
            </a:endParaRPr>
          </a:p>
          <a:p>
            <a:r>
              <a:rPr lang="en" dirty="0">
                <a:solidFill>
                  <a:srgbClr val="FF0000"/>
                </a:solidFill>
              </a:rPr>
              <a:t>Assumption: </a:t>
            </a:r>
            <a:r>
              <a:rPr lang="en" dirty="0">
                <a:solidFill>
                  <a:schemeClr val="tx1"/>
                </a:solidFill>
              </a:rPr>
              <a:t>The source domain and target domain data</a:t>
            </a:r>
            <a:r>
              <a:rPr lang="es-ES_tradnl" dirty="0">
                <a:solidFill>
                  <a:schemeClr val="tx1"/>
                </a:solidFill>
              </a:rPr>
              <a:t> </a:t>
            </a:r>
            <a:r>
              <a:rPr lang="en" dirty="0">
                <a:solidFill>
                  <a:schemeClr val="tx1"/>
                </a:solidFill>
              </a:rPr>
              <a:t>share some common</a:t>
            </a:r>
            <a:r>
              <a:rPr lang="es-ES_tradnl" dirty="0">
                <a:solidFill>
                  <a:schemeClr val="tx1"/>
                </a:solidFill>
              </a:rPr>
              <a:t> </a:t>
            </a:r>
            <a:r>
              <a:rPr lang="en" dirty="0">
                <a:solidFill>
                  <a:schemeClr val="tx1"/>
                </a:solidFill>
              </a:rPr>
              <a:t>features, which can help clustering and classification in the target domain.</a:t>
            </a:r>
          </a:p>
          <a:p>
            <a:endParaRPr lang="es-ES_tradnl" dirty="0">
              <a:solidFill>
                <a:srgbClr val="0000FF"/>
              </a:solidFill>
            </a:endParaRPr>
          </a:p>
        </p:txBody>
      </p:sp>
      <p:sp>
        <p:nvSpPr>
          <p:cNvPr id="4" name="Rectángulo 3"/>
          <p:cNvSpPr/>
          <p:nvPr/>
        </p:nvSpPr>
        <p:spPr>
          <a:xfrm>
            <a:off x="394315" y="6324481"/>
            <a:ext cx="8538018" cy="307777"/>
          </a:xfrm>
          <a:prstGeom prst="rect">
            <a:avLst/>
          </a:prstGeom>
        </p:spPr>
        <p:txBody>
          <a:bodyPr wrap="square">
            <a:spAutoFit/>
          </a:bodyPr>
          <a:lstStyle/>
          <a:p>
            <a:r>
              <a:rPr lang="es-ES_tradnl" sz="1400" dirty="0"/>
              <a:t>Pan, S. J., &amp; Yang, Q. (2009). A </a:t>
            </a:r>
            <a:r>
              <a:rPr lang="es-ES_tradnl" sz="1400" dirty="0" err="1"/>
              <a:t>survey</a:t>
            </a:r>
            <a:r>
              <a:rPr lang="es-ES_tradnl" sz="1400" dirty="0"/>
              <a:t> </a:t>
            </a:r>
            <a:r>
              <a:rPr lang="es-ES_tradnl" sz="1400" dirty="0" err="1"/>
              <a:t>on</a:t>
            </a:r>
            <a:r>
              <a:rPr lang="es-ES_tradnl" sz="1400" dirty="0"/>
              <a:t> transfer </a:t>
            </a:r>
            <a:r>
              <a:rPr lang="es-ES_tradnl" sz="1400" dirty="0" err="1"/>
              <a:t>learning</a:t>
            </a:r>
            <a:r>
              <a:rPr lang="es-ES_tradnl" sz="1400" dirty="0"/>
              <a:t>. IEEE Trans. KDE, 22(10), 1345-1359</a:t>
            </a:r>
            <a:endParaRPr lang="en" sz="1400" dirty="0"/>
          </a:p>
        </p:txBody>
      </p:sp>
      <p:sp>
        <p:nvSpPr>
          <p:cNvPr id="5" name="Date Placeholder 4">
            <a:extLst>
              <a:ext uri="{FF2B5EF4-FFF2-40B4-BE49-F238E27FC236}">
                <a16:creationId xmlns:a16="http://schemas.microsoft.com/office/drawing/2014/main" id="{DB3152A7-C521-0542-9475-CD59004159F2}"/>
              </a:ext>
            </a:extLst>
          </p:cNvPr>
          <p:cNvSpPr>
            <a:spLocks noGrp="1"/>
          </p:cNvSpPr>
          <p:nvPr>
            <p:ph type="dt" idx="10"/>
          </p:nvPr>
        </p:nvSpPr>
        <p:spPr/>
        <p:txBody>
          <a:bodyPr/>
          <a:lstStyle/>
          <a:p>
            <a:fld id="{D76A1FFD-A8FD-8A44-8D66-E4B01F9C0134}" type="datetime10">
              <a:rPr lang="es-ES_tradnl" smtClean="0"/>
              <a:t>00:52</a:t>
            </a:fld>
            <a:endParaRPr lang="es-ES_tradnl"/>
          </a:p>
        </p:txBody>
      </p:sp>
      <p:sp>
        <p:nvSpPr>
          <p:cNvPr id="6" name="Slide Number Placeholder 5">
            <a:extLst>
              <a:ext uri="{FF2B5EF4-FFF2-40B4-BE49-F238E27FC236}">
                <a16:creationId xmlns:a16="http://schemas.microsoft.com/office/drawing/2014/main" id="{12398646-C62A-1342-83B2-CF6B7DD506E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62</a:t>
            </a:fld>
            <a:endParaRPr lang="es-ES"/>
          </a:p>
        </p:txBody>
      </p:sp>
    </p:spTree>
    <p:extLst>
      <p:ext uri="{BB962C8B-B14F-4D97-AF65-F5344CB8AC3E}">
        <p14:creationId xmlns:p14="http://schemas.microsoft.com/office/powerpoint/2010/main" val="3652064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755F-26C4-8F40-8836-D7C634939150}"/>
              </a:ext>
            </a:extLst>
          </p:cNvPr>
          <p:cNvSpPr>
            <a:spLocks noGrp="1"/>
          </p:cNvSpPr>
          <p:nvPr>
            <p:ph type="title"/>
          </p:nvPr>
        </p:nvSpPr>
        <p:spPr>
          <a:xfrm>
            <a:off x="315884" y="473200"/>
            <a:ext cx="8351586" cy="630076"/>
          </a:xfrm>
        </p:spPr>
        <p:txBody>
          <a:bodyPr>
            <a:normAutofit fontScale="90000"/>
          </a:bodyPr>
          <a:lstStyle/>
          <a:p>
            <a:pPr>
              <a:lnSpc>
                <a:spcPct val="100000"/>
              </a:lnSpc>
            </a:pPr>
            <a:r>
              <a:rPr lang="en-ES" sz="4800" dirty="0"/>
              <a:t>Example of Self-taught Learning</a:t>
            </a:r>
          </a:p>
        </p:txBody>
      </p:sp>
      <p:sp>
        <p:nvSpPr>
          <p:cNvPr id="4" name="Oval 3">
            <a:extLst>
              <a:ext uri="{FF2B5EF4-FFF2-40B4-BE49-F238E27FC236}">
                <a16:creationId xmlns:a16="http://schemas.microsoft.com/office/drawing/2014/main" id="{84609755-7007-3E4F-82E4-823AF3948216}"/>
              </a:ext>
            </a:extLst>
          </p:cNvPr>
          <p:cNvSpPr/>
          <p:nvPr/>
        </p:nvSpPr>
        <p:spPr>
          <a:xfrm>
            <a:off x="3721292" y="2618096"/>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Oval 4">
            <a:extLst>
              <a:ext uri="{FF2B5EF4-FFF2-40B4-BE49-F238E27FC236}">
                <a16:creationId xmlns:a16="http://schemas.microsoft.com/office/drawing/2014/main" id="{B2329591-9405-244F-9C49-A69E9B8F0D07}"/>
              </a:ext>
            </a:extLst>
          </p:cNvPr>
          <p:cNvSpPr/>
          <p:nvPr/>
        </p:nvSpPr>
        <p:spPr>
          <a:xfrm>
            <a:off x="3127614" y="2934838"/>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0688B752-6678-6242-8377-BE09A461722D}"/>
              </a:ext>
            </a:extLst>
          </p:cNvPr>
          <p:cNvSpPr/>
          <p:nvPr/>
        </p:nvSpPr>
        <p:spPr>
          <a:xfrm>
            <a:off x="2583978" y="3123632"/>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Oval 6">
            <a:extLst>
              <a:ext uri="{FF2B5EF4-FFF2-40B4-BE49-F238E27FC236}">
                <a16:creationId xmlns:a16="http://schemas.microsoft.com/office/drawing/2014/main" id="{31D46DC0-6398-5748-BF63-B42F1CE21D02}"/>
              </a:ext>
            </a:extLst>
          </p:cNvPr>
          <p:cNvSpPr/>
          <p:nvPr/>
        </p:nvSpPr>
        <p:spPr>
          <a:xfrm>
            <a:off x="2736378" y="3276032"/>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Oval 7">
            <a:extLst>
              <a:ext uri="{FF2B5EF4-FFF2-40B4-BE49-F238E27FC236}">
                <a16:creationId xmlns:a16="http://schemas.microsoft.com/office/drawing/2014/main" id="{9C5F36E5-E7F7-E941-B34F-8FB9B791F0BD}"/>
              </a:ext>
            </a:extLst>
          </p:cNvPr>
          <p:cNvSpPr/>
          <p:nvPr/>
        </p:nvSpPr>
        <p:spPr>
          <a:xfrm>
            <a:off x="2888778" y="3428432"/>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Oval 8">
            <a:extLst>
              <a:ext uri="{FF2B5EF4-FFF2-40B4-BE49-F238E27FC236}">
                <a16:creationId xmlns:a16="http://schemas.microsoft.com/office/drawing/2014/main" id="{995766EE-06BF-3642-A5BD-BB20E9162EEE}"/>
              </a:ext>
            </a:extLst>
          </p:cNvPr>
          <p:cNvSpPr/>
          <p:nvPr/>
        </p:nvSpPr>
        <p:spPr>
          <a:xfrm>
            <a:off x="2554408" y="3291954"/>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0" name="Oval 9">
            <a:extLst>
              <a:ext uri="{FF2B5EF4-FFF2-40B4-BE49-F238E27FC236}">
                <a16:creationId xmlns:a16="http://schemas.microsoft.com/office/drawing/2014/main" id="{393680A4-E70E-2C41-B827-F28B3B343BB5}"/>
              </a:ext>
            </a:extLst>
          </p:cNvPr>
          <p:cNvSpPr/>
          <p:nvPr/>
        </p:nvSpPr>
        <p:spPr>
          <a:xfrm>
            <a:off x="3193578" y="3733232"/>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Oval 10">
            <a:extLst>
              <a:ext uri="{FF2B5EF4-FFF2-40B4-BE49-F238E27FC236}">
                <a16:creationId xmlns:a16="http://schemas.microsoft.com/office/drawing/2014/main" id="{A567ECD7-765C-4049-8A05-C73CA3F58673}"/>
              </a:ext>
            </a:extLst>
          </p:cNvPr>
          <p:cNvSpPr/>
          <p:nvPr/>
        </p:nvSpPr>
        <p:spPr>
          <a:xfrm>
            <a:off x="3345978" y="3885632"/>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2" name="Oval 11">
            <a:extLst>
              <a:ext uri="{FF2B5EF4-FFF2-40B4-BE49-F238E27FC236}">
                <a16:creationId xmlns:a16="http://schemas.microsoft.com/office/drawing/2014/main" id="{35C927D3-6CB7-A444-9055-E49AFE604DE6}"/>
              </a:ext>
            </a:extLst>
          </p:cNvPr>
          <p:cNvSpPr/>
          <p:nvPr/>
        </p:nvSpPr>
        <p:spPr>
          <a:xfrm>
            <a:off x="3673525" y="3685464"/>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Oval 12">
            <a:extLst>
              <a:ext uri="{FF2B5EF4-FFF2-40B4-BE49-F238E27FC236}">
                <a16:creationId xmlns:a16="http://schemas.microsoft.com/office/drawing/2014/main" id="{5712B930-1ADD-CB42-9AF6-D72DFD6CBD65}"/>
              </a:ext>
            </a:extLst>
          </p:cNvPr>
          <p:cNvSpPr/>
          <p:nvPr/>
        </p:nvSpPr>
        <p:spPr>
          <a:xfrm>
            <a:off x="3625758" y="3107710"/>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4" name="Oval 13">
            <a:extLst>
              <a:ext uri="{FF2B5EF4-FFF2-40B4-BE49-F238E27FC236}">
                <a16:creationId xmlns:a16="http://schemas.microsoft.com/office/drawing/2014/main" id="{25F57059-3950-144A-A4D7-50A7088611A4}"/>
              </a:ext>
            </a:extLst>
          </p:cNvPr>
          <p:cNvSpPr/>
          <p:nvPr/>
        </p:nvSpPr>
        <p:spPr>
          <a:xfrm>
            <a:off x="3498378" y="3428432"/>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5" name="Oval 14">
            <a:extLst>
              <a:ext uri="{FF2B5EF4-FFF2-40B4-BE49-F238E27FC236}">
                <a16:creationId xmlns:a16="http://schemas.microsoft.com/office/drawing/2014/main" id="{4D97DBF5-A3CB-4244-A161-BC8F7BCB5967}"/>
              </a:ext>
            </a:extLst>
          </p:cNvPr>
          <p:cNvSpPr/>
          <p:nvPr/>
        </p:nvSpPr>
        <p:spPr>
          <a:xfrm>
            <a:off x="3098044" y="3817393"/>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6" name="Oval 15">
            <a:extLst>
              <a:ext uri="{FF2B5EF4-FFF2-40B4-BE49-F238E27FC236}">
                <a16:creationId xmlns:a16="http://schemas.microsoft.com/office/drawing/2014/main" id="{F2F36648-4D19-CC44-B5D9-FBFA767C10B4}"/>
              </a:ext>
            </a:extLst>
          </p:cNvPr>
          <p:cNvSpPr/>
          <p:nvPr/>
        </p:nvSpPr>
        <p:spPr>
          <a:xfrm>
            <a:off x="5579669" y="2770496"/>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7" name="Oval 16">
            <a:extLst>
              <a:ext uri="{FF2B5EF4-FFF2-40B4-BE49-F238E27FC236}">
                <a16:creationId xmlns:a16="http://schemas.microsoft.com/office/drawing/2014/main" id="{3E966634-E878-634F-BD6F-EBF6A6826A37}"/>
              </a:ext>
            </a:extLst>
          </p:cNvPr>
          <p:cNvSpPr/>
          <p:nvPr/>
        </p:nvSpPr>
        <p:spPr>
          <a:xfrm>
            <a:off x="4985991" y="3087238"/>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8" name="Oval 17">
            <a:extLst>
              <a:ext uri="{FF2B5EF4-FFF2-40B4-BE49-F238E27FC236}">
                <a16:creationId xmlns:a16="http://schemas.microsoft.com/office/drawing/2014/main" id="{721FF0FC-1C9E-5D46-806B-CE6668C4C87F}"/>
              </a:ext>
            </a:extLst>
          </p:cNvPr>
          <p:cNvSpPr/>
          <p:nvPr/>
        </p:nvSpPr>
        <p:spPr>
          <a:xfrm>
            <a:off x="4442355" y="3276032"/>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9" name="Oval 18">
            <a:extLst>
              <a:ext uri="{FF2B5EF4-FFF2-40B4-BE49-F238E27FC236}">
                <a16:creationId xmlns:a16="http://schemas.microsoft.com/office/drawing/2014/main" id="{DBF441AB-044B-AB42-A4E2-B198C0ACA6BD}"/>
              </a:ext>
            </a:extLst>
          </p:cNvPr>
          <p:cNvSpPr/>
          <p:nvPr/>
        </p:nvSpPr>
        <p:spPr>
          <a:xfrm>
            <a:off x="4594755" y="3428432"/>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0" name="Oval 19">
            <a:extLst>
              <a:ext uri="{FF2B5EF4-FFF2-40B4-BE49-F238E27FC236}">
                <a16:creationId xmlns:a16="http://schemas.microsoft.com/office/drawing/2014/main" id="{A4C4CB9C-0E59-2742-96B1-615A28D565B4}"/>
              </a:ext>
            </a:extLst>
          </p:cNvPr>
          <p:cNvSpPr/>
          <p:nvPr/>
        </p:nvSpPr>
        <p:spPr>
          <a:xfrm>
            <a:off x="4747155" y="3580832"/>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1" name="Oval 20">
            <a:extLst>
              <a:ext uri="{FF2B5EF4-FFF2-40B4-BE49-F238E27FC236}">
                <a16:creationId xmlns:a16="http://schemas.microsoft.com/office/drawing/2014/main" id="{993CE4E7-77EB-6C42-8FAD-A1B3CBFF5282}"/>
              </a:ext>
            </a:extLst>
          </p:cNvPr>
          <p:cNvSpPr/>
          <p:nvPr/>
        </p:nvSpPr>
        <p:spPr>
          <a:xfrm>
            <a:off x="4412785" y="3444354"/>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2" name="Oval 21">
            <a:extLst>
              <a:ext uri="{FF2B5EF4-FFF2-40B4-BE49-F238E27FC236}">
                <a16:creationId xmlns:a16="http://schemas.microsoft.com/office/drawing/2014/main" id="{A5D64B50-F9E2-054D-A0C7-32C97DD24D2F}"/>
              </a:ext>
            </a:extLst>
          </p:cNvPr>
          <p:cNvSpPr/>
          <p:nvPr/>
        </p:nvSpPr>
        <p:spPr>
          <a:xfrm>
            <a:off x="5051955" y="3885632"/>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3" name="Oval 22">
            <a:extLst>
              <a:ext uri="{FF2B5EF4-FFF2-40B4-BE49-F238E27FC236}">
                <a16:creationId xmlns:a16="http://schemas.microsoft.com/office/drawing/2014/main" id="{E260917B-88DD-DE42-A802-724CD78D5A82}"/>
              </a:ext>
            </a:extLst>
          </p:cNvPr>
          <p:cNvSpPr/>
          <p:nvPr/>
        </p:nvSpPr>
        <p:spPr>
          <a:xfrm>
            <a:off x="5204355" y="4038032"/>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4" name="Oval 23">
            <a:extLst>
              <a:ext uri="{FF2B5EF4-FFF2-40B4-BE49-F238E27FC236}">
                <a16:creationId xmlns:a16="http://schemas.microsoft.com/office/drawing/2014/main" id="{0FCBB306-562E-5E44-8320-4F6DBBAA1F2B}"/>
              </a:ext>
            </a:extLst>
          </p:cNvPr>
          <p:cNvSpPr/>
          <p:nvPr/>
        </p:nvSpPr>
        <p:spPr>
          <a:xfrm>
            <a:off x="5531902" y="3837864"/>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5" name="Oval 24">
            <a:extLst>
              <a:ext uri="{FF2B5EF4-FFF2-40B4-BE49-F238E27FC236}">
                <a16:creationId xmlns:a16="http://schemas.microsoft.com/office/drawing/2014/main" id="{6B768BC5-0F78-4D41-9C1B-7DD909CABD89}"/>
              </a:ext>
            </a:extLst>
          </p:cNvPr>
          <p:cNvSpPr/>
          <p:nvPr/>
        </p:nvSpPr>
        <p:spPr>
          <a:xfrm>
            <a:off x="5484135" y="3260110"/>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6" name="Oval 25">
            <a:extLst>
              <a:ext uri="{FF2B5EF4-FFF2-40B4-BE49-F238E27FC236}">
                <a16:creationId xmlns:a16="http://schemas.microsoft.com/office/drawing/2014/main" id="{6C344FE2-F3A0-2446-A6DB-8ADD87452185}"/>
              </a:ext>
            </a:extLst>
          </p:cNvPr>
          <p:cNvSpPr/>
          <p:nvPr/>
        </p:nvSpPr>
        <p:spPr>
          <a:xfrm>
            <a:off x="5356755" y="3580832"/>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7" name="Oval 26">
            <a:extLst>
              <a:ext uri="{FF2B5EF4-FFF2-40B4-BE49-F238E27FC236}">
                <a16:creationId xmlns:a16="http://schemas.microsoft.com/office/drawing/2014/main" id="{AC99A892-772B-BB4E-A89B-FF9D6A930A5B}"/>
              </a:ext>
            </a:extLst>
          </p:cNvPr>
          <p:cNvSpPr/>
          <p:nvPr/>
        </p:nvSpPr>
        <p:spPr>
          <a:xfrm>
            <a:off x="4956421" y="3969793"/>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8" name="Oval 27">
            <a:extLst>
              <a:ext uri="{FF2B5EF4-FFF2-40B4-BE49-F238E27FC236}">
                <a16:creationId xmlns:a16="http://schemas.microsoft.com/office/drawing/2014/main" id="{757C1233-D10A-3D4F-95FA-BB974D3FE59F}"/>
              </a:ext>
            </a:extLst>
          </p:cNvPr>
          <p:cNvSpPr/>
          <p:nvPr/>
        </p:nvSpPr>
        <p:spPr>
          <a:xfrm>
            <a:off x="4023820" y="3207226"/>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9" name="Oval 28">
            <a:extLst>
              <a:ext uri="{FF2B5EF4-FFF2-40B4-BE49-F238E27FC236}">
                <a16:creationId xmlns:a16="http://schemas.microsoft.com/office/drawing/2014/main" id="{4739DC54-5916-1041-B009-6EB75627684D}"/>
              </a:ext>
            </a:extLst>
          </p:cNvPr>
          <p:cNvSpPr/>
          <p:nvPr/>
        </p:nvSpPr>
        <p:spPr>
          <a:xfrm>
            <a:off x="3932832" y="3906103"/>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0" name="Oval 29">
            <a:extLst>
              <a:ext uri="{FF2B5EF4-FFF2-40B4-BE49-F238E27FC236}">
                <a16:creationId xmlns:a16="http://schemas.microsoft.com/office/drawing/2014/main" id="{52DE8D2E-F601-0D4E-9C7A-37A813EAF2E7}"/>
              </a:ext>
            </a:extLst>
          </p:cNvPr>
          <p:cNvSpPr/>
          <p:nvPr/>
        </p:nvSpPr>
        <p:spPr>
          <a:xfrm>
            <a:off x="4956421" y="3349957"/>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1" name="Oval 30">
            <a:extLst>
              <a:ext uri="{FF2B5EF4-FFF2-40B4-BE49-F238E27FC236}">
                <a16:creationId xmlns:a16="http://schemas.microsoft.com/office/drawing/2014/main" id="{1DE3F33C-B05E-5B4B-9504-0ADBCFBD68CD}"/>
              </a:ext>
            </a:extLst>
          </p:cNvPr>
          <p:cNvSpPr/>
          <p:nvPr/>
        </p:nvSpPr>
        <p:spPr>
          <a:xfrm>
            <a:off x="4481020" y="3664426"/>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2" name="Oval 31">
            <a:extLst>
              <a:ext uri="{FF2B5EF4-FFF2-40B4-BE49-F238E27FC236}">
                <a16:creationId xmlns:a16="http://schemas.microsoft.com/office/drawing/2014/main" id="{A418DECE-BEB8-5349-9D5F-5F629104A006}"/>
              </a:ext>
            </a:extLst>
          </p:cNvPr>
          <p:cNvSpPr/>
          <p:nvPr/>
        </p:nvSpPr>
        <p:spPr>
          <a:xfrm>
            <a:off x="4633420" y="3816826"/>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3" name="Oval 32">
            <a:extLst>
              <a:ext uri="{FF2B5EF4-FFF2-40B4-BE49-F238E27FC236}">
                <a16:creationId xmlns:a16="http://schemas.microsoft.com/office/drawing/2014/main" id="{25085CF1-CCCB-7A4D-9CFF-B34C98773255}"/>
              </a:ext>
            </a:extLst>
          </p:cNvPr>
          <p:cNvSpPr/>
          <p:nvPr/>
        </p:nvSpPr>
        <p:spPr>
          <a:xfrm>
            <a:off x="4785820" y="3969226"/>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4" name="Oval 33">
            <a:extLst>
              <a:ext uri="{FF2B5EF4-FFF2-40B4-BE49-F238E27FC236}">
                <a16:creationId xmlns:a16="http://schemas.microsoft.com/office/drawing/2014/main" id="{343068C3-A0CD-3143-A261-61A90B43629B}"/>
              </a:ext>
            </a:extLst>
          </p:cNvPr>
          <p:cNvSpPr/>
          <p:nvPr/>
        </p:nvSpPr>
        <p:spPr>
          <a:xfrm>
            <a:off x="2974077" y="3940787"/>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5" name="Oval 34">
            <a:extLst>
              <a:ext uri="{FF2B5EF4-FFF2-40B4-BE49-F238E27FC236}">
                <a16:creationId xmlns:a16="http://schemas.microsoft.com/office/drawing/2014/main" id="{A8163AB6-D664-F44B-8C7A-898606E88BC8}"/>
              </a:ext>
            </a:extLst>
          </p:cNvPr>
          <p:cNvSpPr/>
          <p:nvPr/>
        </p:nvSpPr>
        <p:spPr>
          <a:xfrm>
            <a:off x="3436966" y="3155476"/>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6" name="Oval 35">
            <a:extLst>
              <a:ext uri="{FF2B5EF4-FFF2-40B4-BE49-F238E27FC236}">
                <a16:creationId xmlns:a16="http://schemas.microsoft.com/office/drawing/2014/main" id="{3936B776-6FA7-8043-92AA-E883DA8E1665}"/>
              </a:ext>
            </a:extLst>
          </p:cNvPr>
          <p:cNvSpPr/>
          <p:nvPr/>
        </p:nvSpPr>
        <p:spPr>
          <a:xfrm>
            <a:off x="4817666" y="3138987"/>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7" name="Oval 36">
            <a:extLst>
              <a:ext uri="{FF2B5EF4-FFF2-40B4-BE49-F238E27FC236}">
                <a16:creationId xmlns:a16="http://schemas.microsoft.com/office/drawing/2014/main" id="{BB88A3CB-FF8B-BA4F-91C0-F4188E4E757D}"/>
              </a:ext>
            </a:extLst>
          </p:cNvPr>
          <p:cNvSpPr/>
          <p:nvPr/>
        </p:nvSpPr>
        <p:spPr>
          <a:xfrm>
            <a:off x="4235363" y="4589632"/>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8" name="Oval 37">
            <a:extLst>
              <a:ext uri="{FF2B5EF4-FFF2-40B4-BE49-F238E27FC236}">
                <a16:creationId xmlns:a16="http://schemas.microsoft.com/office/drawing/2014/main" id="{66F823B9-6C13-384E-9DBE-B96E55DF18DC}"/>
              </a:ext>
            </a:extLst>
          </p:cNvPr>
          <p:cNvSpPr/>
          <p:nvPr/>
        </p:nvSpPr>
        <p:spPr>
          <a:xfrm>
            <a:off x="5531902" y="4080115"/>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9" name="Oval 38">
            <a:extLst>
              <a:ext uri="{FF2B5EF4-FFF2-40B4-BE49-F238E27FC236}">
                <a16:creationId xmlns:a16="http://schemas.microsoft.com/office/drawing/2014/main" id="{7620522D-8239-594C-A687-70CB7A6632DE}"/>
              </a:ext>
            </a:extLst>
          </p:cNvPr>
          <p:cNvSpPr/>
          <p:nvPr/>
        </p:nvSpPr>
        <p:spPr>
          <a:xfrm>
            <a:off x="3516575" y="3805450"/>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0" name="Oval 39">
            <a:extLst>
              <a:ext uri="{FF2B5EF4-FFF2-40B4-BE49-F238E27FC236}">
                <a16:creationId xmlns:a16="http://schemas.microsoft.com/office/drawing/2014/main" id="{F60FB86E-884F-8C4A-8C79-9E6CEAF13DDC}"/>
              </a:ext>
            </a:extLst>
          </p:cNvPr>
          <p:cNvSpPr/>
          <p:nvPr/>
        </p:nvSpPr>
        <p:spPr>
          <a:xfrm>
            <a:off x="5684302" y="4232515"/>
            <a:ext cx="220631" cy="265562"/>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1" name="Oval 40">
            <a:extLst>
              <a:ext uri="{FF2B5EF4-FFF2-40B4-BE49-F238E27FC236}">
                <a16:creationId xmlns:a16="http://schemas.microsoft.com/office/drawing/2014/main" id="{73936FF6-E650-6148-8AE0-381BD9369365}"/>
              </a:ext>
            </a:extLst>
          </p:cNvPr>
          <p:cNvSpPr/>
          <p:nvPr/>
        </p:nvSpPr>
        <p:spPr>
          <a:xfrm>
            <a:off x="3712201" y="4163136"/>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2" name="Oval 41">
            <a:extLst>
              <a:ext uri="{FF2B5EF4-FFF2-40B4-BE49-F238E27FC236}">
                <a16:creationId xmlns:a16="http://schemas.microsoft.com/office/drawing/2014/main" id="{D957FB88-D1AA-D942-9AD4-E0017470C270}"/>
              </a:ext>
            </a:extLst>
          </p:cNvPr>
          <p:cNvSpPr/>
          <p:nvPr/>
        </p:nvSpPr>
        <p:spPr>
          <a:xfrm>
            <a:off x="3864601" y="3660441"/>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3" name="Oval 42">
            <a:extLst>
              <a:ext uri="{FF2B5EF4-FFF2-40B4-BE49-F238E27FC236}">
                <a16:creationId xmlns:a16="http://schemas.microsoft.com/office/drawing/2014/main" id="{808F507C-EBF8-644E-B667-B0D7C95F6C19}"/>
              </a:ext>
            </a:extLst>
          </p:cNvPr>
          <p:cNvSpPr/>
          <p:nvPr/>
        </p:nvSpPr>
        <p:spPr>
          <a:xfrm>
            <a:off x="3864601" y="4274592"/>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4" name="Oval 43">
            <a:extLst>
              <a:ext uri="{FF2B5EF4-FFF2-40B4-BE49-F238E27FC236}">
                <a16:creationId xmlns:a16="http://schemas.microsoft.com/office/drawing/2014/main" id="{659BAFE5-2A9C-3F48-839F-EB5C34BED9EE}"/>
              </a:ext>
            </a:extLst>
          </p:cNvPr>
          <p:cNvSpPr/>
          <p:nvPr/>
        </p:nvSpPr>
        <p:spPr>
          <a:xfrm>
            <a:off x="3798635" y="3362468"/>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5" name="Oval 44">
            <a:extLst>
              <a:ext uri="{FF2B5EF4-FFF2-40B4-BE49-F238E27FC236}">
                <a16:creationId xmlns:a16="http://schemas.microsoft.com/office/drawing/2014/main" id="{0D7EA331-4C23-CC46-9884-E08A4A7A184C}"/>
              </a:ext>
            </a:extLst>
          </p:cNvPr>
          <p:cNvSpPr/>
          <p:nvPr/>
        </p:nvSpPr>
        <p:spPr>
          <a:xfrm>
            <a:off x="3951035" y="2982602"/>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6" name="Oval 45">
            <a:extLst>
              <a:ext uri="{FF2B5EF4-FFF2-40B4-BE49-F238E27FC236}">
                <a16:creationId xmlns:a16="http://schemas.microsoft.com/office/drawing/2014/main" id="{51F5467C-37E8-BB47-B9A0-31D7350BA8AE}"/>
              </a:ext>
            </a:extLst>
          </p:cNvPr>
          <p:cNvSpPr/>
          <p:nvPr/>
        </p:nvSpPr>
        <p:spPr>
          <a:xfrm>
            <a:off x="3639407" y="2875693"/>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7" name="Oval 46">
            <a:extLst>
              <a:ext uri="{FF2B5EF4-FFF2-40B4-BE49-F238E27FC236}">
                <a16:creationId xmlns:a16="http://schemas.microsoft.com/office/drawing/2014/main" id="{67258C64-182E-6C47-8F88-D72755C312AB}"/>
              </a:ext>
            </a:extLst>
          </p:cNvPr>
          <p:cNvSpPr/>
          <p:nvPr/>
        </p:nvSpPr>
        <p:spPr>
          <a:xfrm>
            <a:off x="4515141" y="3082685"/>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8" name="Oval 47">
            <a:extLst>
              <a:ext uri="{FF2B5EF4-FFF2-40B4-BE49-F238E27FC236}">
                <a16:creationId xmlns:a16="http://schemas.microsoft.com/office/drawing/2014/main" id="{8F5C5A4D-2479-764F-902F-717316C2AA8A}"/>
              </a:ext>
            </a:extLst>
          </p:cNvPr>
          <p:cNvSpPr/>
          <p:nvPr/>
        </p:nvSpPr>
        <p:spPr>
          <a:xfrm>
            <a:off x="4572005" y="3876534"/>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9" name="Oval 48">
            <a:extLst>
              <a:ext uri="{FF2B5EF4-FFF2-40B4-BE49-F238E27FC236}">
                <a16:creationId xmlns:a16="http://schemas.microsoft.com/office/drawing/2014/main" id="{59DBD605-8A4B-2047-BB5A-FF6F910E9D7E}"/>
              </a:ext>
            </a:extLst>
          </p:cNvPr>
          <p:cNvSpPr/>
          <p:nvPr/>
        </p:nvSpPr>
        <p:spPr>
          <a:xfrm>
            <a:off x="4749428" y="2757413"/>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0" name="Oval 49">
            <a:extLst>
              <a:ext uri="{FF2B5EF4-FFF2-40B4-BE49-F238E27FC236}">
                <a16:creationId xmlns:a16="http://schemas.microsoft.com/office/drawing/2014/main" id="{3517987F-1F22-344A-A096-54D0A5C9FBAE}"/>
              </a:ext>
            </a:extLst>
          </p:cNvPr>
          <p:cNvSpPr/>
          <p:nvPr/>
        </p:nvSpPr>
        <p:spPr>
          <a:xfrm>
            <a:off x="5270319" y="2909813"/>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1" name="Oval 50">
            <a:extLst>
              <a:ext uri="{FF2B5EF4-FFF2-40B4-BE49-F238E27FC236}">
                <a16:creationId xmlns:a16="http://schemas.microsoft.com/office/drawing/2014/main" id="{74FBA498-D02A-E347-9259-37E92CF7850B}"/>
              </a:ext>
            </a:extLst>
          </p:cNvPr>
          <p:cNvSpPr/>
          <p:nvPr/>
        </p:nvSpPr>
        <p:spPr>
          <a:xfrm>
            <a:off x="5258944" y="2502653"/>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2" name="Oval 51">
            <a:extLst>
              <a:ext uri="{FF2B5EF4-FFF2-40B4-BE49-F238E27FC236}">
                <a16:creationId xmlns:a16="http://schemas.microsoft.com/office/drawing/2014/main" id="{A6DEE828-D299-974B-A062-5BA43F2E9295}"/>
              </a:ext>
            </a:extLst>
          </p:cNvPr>
          <p:cNvSpPr/>
          <p:nvPr/>
        </p:nvSpPr>
        <p:spPr>
          <a:xfrm>
            <a:off x="5384048" y="2655053"/>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3" name="Oval 52">
            <a:extLst>
              <a:ext uri="{FF2B5EF4-FFF2-40B4-BE49-F238E27FC236}">
                <a16:creationId xmlns:a16="http://schemas.microsoft.com/office/drawing/2014/main" id="{9F672CDD-7D13-3442-83DF-FF4AB1EB306B}"/>
              </a:ext>
            </a:extLst>
          </p:cNvPr>
          <p:cNvSpPr/>
          <p:nvPr/>
        </p:nvSpPr>
        <p:spPr>
          <a:xfrm>
            <a:off x="3141268" y="3510314"/>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4" name="Oval 53">
            <a:extLst>
              <a:ext uri="{FF2B5EF4-FFF2-40B4-BE49-F238E27FC236}">
                <a16:creationId xmlns:a16="http://schemas.microsoft.com/office/drawing/2014/main" id="{38E280D5-4AD8-F848-9F14-BDA32E9BBDC8}"/>
              </a:ext>
            </a:extLst>
          </p:cNvPr>
          <p:cNvSpPr/>
          <p:nvPr/>
        </p:nvSpPr>
        <p:spPr>
          <a:xfrm>
            <a:off x="7183280" y="2928584"/>
            <a:ext cx="220631" cy="26556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5" name="Oval 54">
            <a:extLst>
              <a:ext uri="{FF2B5EF4-FFF2-40B4-BE49-F238E27FC236}">
                <a16:creationId xmlns:a16="http://schemas.microsoft.com/office/drawing/2014/main" id="{185DADEC-D5BE-FB4E-96D3-82793A6687ED}"/>
              </a:ext>
            </a:extLst>
          </p:cNvPr>
          <p:cNvSpPr/>
          <p:nvPr/>
        </p:nvSpPr>
        <p:spPr>
          <a:xfrm>
            <a:off x="7203761" y="3448904"/>
            <a:ext cx="220631" cy="26556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6" name="Oval 55">
            <a:extLst>
              <a:ext uri="{FF2B5EF4-FFF2-40B4-BE49-F238E27FC236}">
                <a16:creationId xmlns:a16="http://schemas.microsoft.com/office/drawing/2014/main" id="{8B4277F4-1F28-E34B-8400-44C36FE4D08C}"/>
              </a:ext>
            </a:extLst>
          </p:cNvPr>
          <p:cNvSpPr/>
          <p:nvPr/>
        </p:nvSpPr>
        <p:spPr>
          <a:xfrm>
            <a:off x="7203761" y="3893596"/>
            <a:ext cx="220631" cy="26556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7" name="Oval 56">
            <a:extLst>
              <a:ext uri="{FF2B5EF4-FFF2-40B4-BE49-F238E27FC236}">
                <a16:creationId xmlns:a16="http://schemas.microsoft.com/office/drawing/2014/main" id="{83702D41-8A69-BA46-8823-4D2CD078F12D}"/>
              </a:ext>
            </a:extLst>
          </p:cNvPr>
          <p:cNvSpPr/>
          <p:nvPr/>
        </p:nvSpPr>
        <p:spPr>
          <a:xfrm>
            <a:off x="7240158" y="4332029"/>
            <a:ext cx="220631" cy="265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8" name="TextBox 57">
            <a:extLst>
              <a:ext uri="{FF2B5EF4-FFF2-40B4-BE49-F238E27FC236}">
                <a16:creationId xmlns:a16="http://schemas.microsoft.com/office/drawing/2014/main" id="{A646AC82-6412-504B-9D07-640A54605D99}"/>
              </a:ext>
            </a:extLst>
          </p:cNvPr>
          <p:cNvSpPr txBox="1"/>
          <p:nvPr/>
        </p:nvSpPr>
        <p:spPr>
          <a:xfrm>
            <a:off x="7597263" y="2883658"/>
            <a:ext cx="1265823" cy="1733808"/>
          </a:xfrm>
          <a:prstGeom prst="rect">
            <a:avLst/>
          </a:prstGeom>
          <a:noFill/>
        </p:spPr>
        <p:txBody>
          <a:bodyPr wrap="square" rtlCol="0">
            <a:spAutoFit/>
          </a:bodyPr>
          <a:lstStyle/>
          <a:p>
            <a:r>
              <a:rPr lang="en-ES" sz="1600" dirty="0"/>
              <a:t>Unlabeled D</a:t>
            </a:r>
            <a:r>
              <a:rPr lang="en-ES" sz="1600" baseline="-25000" dirty="0"/>
              <a:t>S</a:t>
            </a:r>
          </a:p>
          <a:p>
            <a:endParaRPr lang="en-ES" sz="1600" dirty="0"/>
          </a:p>
          <a:p>
            <a:r>
              <a:rPr lang="en-ES" sz="1600" dirty="0"/>
              <a:t>Class 1 of D</a:t>
            </a:r>
            <a:r>
              <a:rPr lang="en-ES" sz="1600" baseline="-25000" dirty="0"/>
              <a:t>T</a:t>
            </a:r>
            <a:endParaRPr lang="en-ES" sz="1600" dirty="0"/>
          </a:p>
          <a:p>
            <a:endParaRPr lang="en-ES" sz="1600" dirty="0"/>
          </a:p>
          <a:p>
            <a:r>
              <a:rPr lang="en-ES" sz="1600" dirty="0"/>
              <a:t>New D</a:t>
            </a:r>
            <a:r>
              <a:rPr lang="en-ES" sz="1600" baseline="-25000" dirty="0"/>
              <a:t>T</a:t>
            </a:r>
          </a:p>
          <a:p>
            <a:endParaRPr lang="en-ES" sz="1600" baseline="-25000" dirty="0"/>
          </a:p>
          <a:p>
            <a:r>
              <a:rPr lang="en-ES" sz="1600" dirty="0"/>
              <a:t>Class 2 of D</a:t>
            </a:r>
            <a:r>
              <a:rPr lang="en-ES" sz="1600" baseline="-25000" dirty="0"/>
              <a:t>T</a:t>
            </a:r>
          </a:p>
        </p:txBody>
      </p:sp>
      <p:sp>
        <p:nvSpPr>
          <p:cNvPr id="3" name="Date Placeholder 2">
            <a:extLst>
              <a:ext uri="{FF2B5EF4-FFF2-40B4-BE49-F238E27FC236}">
                <a16:creationId xmlns:a16="http://schemas.microsoft.com/office/drawing/2014/main" id="{9C6D4B5D-4600-6147-B7F7-EAF621B5BD81}"/>
              </a:ext>
            </a:extLst>
          </p:cNvPr>
          <p:cNvSpPr>
            <a:spLocks noGrp="1"/>
          </p:cNvSpPr>
          <p:nvPr>
            <p:ph type="dt" idx="10"/>
          </p:nvPr>
        </p:nvSpPr>
        <p:spPr/>
        <p:txBody>
          <a:bodyPr/>
          <a:lstStyle/>
          <a:p>
            <a:fld id="{21013145-4648-204A-983B-D1FA64F29837}" type="datetime10">
              <a:rPr lang="es-ES_tradnl" smtClean="0"/>
              <a:t>00:52</a:t>
            </a:fld>
            <a:endParaRPr lang="es-ES_tradnl"/>
          </a:p>
        </p:txBody>
      </p:sp>
      <p:sp>
        <p:nvSpPr>
          <p:cNvPr id="59" name="Slide Number Placeholder 58">
            <a:extLst>
              <a:ext uri="{FF2B5EF4-FFF2-40B4-BE49-F238E27FC236}">
                <a16:creationId xmlns:a16="http://schemas.microsoft.com/office/drawing/2014/main" id="{D75DBE1D-5376-DE4B-BD46-45FB15DF31E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63</a:t>
            </a:fld>
            <a:endParaRPr lang="es-ES"/>
          </a:p>
        </p:txBody>
      </p:sp>
    </p:spTree>
    <p:custDataLst>
      <p:tags r:id="rId1"/>
    </p:custDataLst>
    <p:extLst>
      <p:ext uri="{BB962C8B-B14F-4D97-AF65-F5344CB8AC3E}">
        <p14:creationId xmlns:p14="http://schemas.microsoft.com/office/powerpoint/2010/main" val="2814138430"/>
      </p:ext>
    </p:extLst>
  </p:cSld>
  <p:clrMapOvr>
    <a:masterClrMapping/>
  </p:clrMapOvr>
  <p:transition spd="slow" advTm="7697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6" descr="/tmp/beautiful_ai_exports/282c0343-24ba-465b-97a4-4a1095dc0ca9.jpg"/>
          <p:cNvPicPr preferRelativeResize="0"/>
          <p:nvPr/>
        </p:nvPicPr>
        <p:blipFill rotWithShape="1">
          <a:blip r:embed="rId3">
            <a:alphaModFix/>
          </a:blip>
          <a:srcRect t="21077"/>
          <a:stretch/>
        </p:blipFill>
        <p:spPr>
          <a:xfrm>
            <a:off x="0" y="1941342"/>
            <a:ext cx="9144000" cy="4059408"/>
          </a:xfrm>
          <a:prstGeom prst="rect">
            <a:avLst/>
          </a:prstGeom>
          <a:noFill/>
          <a:ln>
            <a:noFill/>
          </a:ln>
        </p:spPr>
      </p:pic>
      <p:sp>
        <p:nvSpPr>
          <p:cNvPr id="265" name="Google Shape;265;p6"/>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What is self-supervised learning?</a:t>
            </a:r>
            <a:endParaRPr/>
          </a:p>
        </p:txBody>
      </p:sp>
    </p:spTree>
    <p:extLst>
      <p:ext uri="{BB962C8B-B14F-4D97-AF65-F5344CB8AC3E}">
        <p14:creationId xmlns:p14="http://schemas.microsoft.com/office/powerpoint/2010/main" val="1375803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7" descr="/tmp/beautiful_ai_exports/9ccfb423-6027-4bb4-9968-cd2f76d8db88.jpg"/>
          <p:cNvPicPr preferRelativeResize="0"/>
          <p:nvPr/>
        </p:nvPicPr>
        <p:blipFill rotWithShape="1">
          <a:blip r:embed="rId3">
            <a:alphaModFix/>
          </a:blip>
          <a:srcRect t="16974"/>
          <a:stretch/>
        </p:blipFill>
        <p:spPr>
          <a:xfrm>
            <a:off x="0" y="1730326"/>
            <a:ext cx="9144000" cy="4270424"/>
          </a:xfrm>
          <a:prstGeom prst="rect">
            <a:avLst/>
          </a:prstGeom>
          <a:noFill/>
          <a:ln>
            <a:noFill/>
          </a:ln>
        </p:spPr>
      </p:pic>
      <p:sp>
        <p:nvSpPr>
          <p:cNvPr id="272" name="Google Shape;272;p7"/>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What is self-supervised learning?</a:t>
            </a:r>
            <a:endParaRPr/>
          </a:p>
        </p:txBody>
      </p:sp>
    </p:spTree>
    <p:extLst>
      <p:ext uri="{BB962C8B-B14F-4D97-AF65-F5344CB8AC3E}">
        <p14:creationId xmlns:p14="http://schemas.microsoft.com/office/powerpoint/2010/main" val="4741422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9"/>
          <p:cNvSpPr txBox="1">
            <a:spLocks noGrp="1"/>
          </p:cNvSpPr>
          <p:nvPr>
            <p:ph type="ctrTitle"/>
          </p:nvPr>
        </p:nvSpPr>
        <p:spPr>
          <a:xfrm>
            <a:off x="421340" y="449005"/>
            <a:ext cx="8391063" cy="504643"/>
          </a:xfrm>
          <a:prstGeom prst="rect">
            <a:avLst/>
          </a:prstGeom>
          <a:noFill/>
          <a:ln>
            <a:noFill/>
          </a:ln>
        </p:spPr>
        <p:txBody>
          <a:bodyPr spcFirstLastPara="1" wrap="square" lIns="91425" tIns="45700" rIns="91425" bIns="45700" anchor="b" anchorCtr="0">
            <a:noAutofit/>
          </a:bodyPr>
          <a:lstStyle/>
          <a:p>
            <a:pPr marL="0" lvl="0" indent="0" algn="l" rtl="0">
              <a:lnSpc>
                <a:spcPct val="191666"/>
              </a:lnSpc>
              <a:spcBef>
                <a:spcPts val="0"/>
              </a:spcBef>
              <a:spcAft>
                <a:spcPts val="0"/>
              </a:spcAft>
              <a:buClr>
                <a:srgbClr val="FFFFFF"/>
              </a:buClr>
              <a:buSzPts val="2400"/>
              <a:buFont typeface="Calibri"/>
              <a:buNone/>
            </a:pPr>
            <a:r>
              <a:rPr lang="en-GB" sz="2400">
                <a:solidFill>
                  <a:srgbClr val="FFFFFF"/>
                </a:solidFill>
                <a:latin typeface="Calibri"/>
                <a:ea typeface="Calibri"/>
                <a:cs typeface="Calibri"/>
                <a:sym typeface="Calibri"/>
              </a:rPr>
              <a:t>Self-Supervised Learning: Benefits &amp; Uses in 2023</a:t>
            </a:r>
            <a:endParaRPr sz="2400"/>
          </a:p>
        </p:txBody>
      </p:sp>
      <p:sp>
        <p:nvSpPr>
          <p:cNvPr id="288" name="Google Shape;288;p9"/>
          <p:cNvSpPr txBox="1">
            <a:spLocks noGrp="1"/>
          </p:cNvSpPr>
          <p:nvPr>
            <p:ph type="subTitle" idx="1"/>
          </p:nvPr>
        </p:nvSpPr>
        <p:spPr>
          <a:xfrm>
            <a:off x="476205" y="1532427"/>
            <a:ext cx="7754112" cy="48463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A5A5A5"/>
              </a:buClr>
              <a:buSzPts val="1620"/>
              <a:buFont typeface="Noto Sans Symbols"/>
              <a:buNone/>
            </a:pPr>
            <a:endParaRPr/>
          </a:p>
        </p:txBody>
      </p:sp>
      <p:pic>
        <p:nvPicPr>
          <p:cNvPr id="289" name="Google Shape;289;p9" descr="The interest on self-supervised learning is increasing."/>
          <p:cNvPicPr preferRelativeResize="0"/>
          <p:nvPr/>
        </p:nvPicPr>
        <p:blipFill rotWithShape="1">
          <a:blip r:embed="rId3">
            <a:alphaModFix/>
          </a:blip>
          <a:srcRect/>
          <a:stretch/>
        </p:blipFill>
        <p:spPr>
          <a:xfrm>
            <a:off x="0" y="1096963"/>
            <a:ext cx="5020173" cy="2560637"/>
          </a:xfrm>
          <a:prstGeom prst="rect">
            <a:avLst/>
          </a:prstGeom>
          <a:noFill/>
          <a:ln>
            <a:noFill/>
          </a:ln>
        </p:spPr>
      </p:pic>
      <p:pic>
        <p:nvPicPr>
          <p:cNvPr id="290" name="Google Shape;290;p9" descr="A person holding a microphone&#10;&#10;Description automatically generated with medium confidence">
            <a:hlinkClick r:id="rId4"/>
          </p:cNvPr>
          <p:cNvPicPr preferRelativeResize="0"/>
          <p:nvPr/>
        </p:nvPicPr>
        <p:blipFill rotWithShape="1">
          <a:blip r:embed="rId5">
            <a:alphaModFix/>
          </a:blip>
          <a:srcRect/>
          <a:stretch/>
        </p:blipFill>
        <p:spPr>
          <a:xfrm>
            <a:off x="4821382" y="3739093"/>
            <a:ext cx="3991021" cy="2232793"/>
          </a:xfrm>
          <a:prstGeom prst="rect">
            <a:avLst/>
          </a:prstGeom>
          <a:noFill/>
          <a:ln>
            <a:noFill/>
          </a:ln>
        </p:spPr>
      </p:pic>
      <p:sp>
        <p:nvSpPr>
          <p:cNvPr id="291" name="Google Shape;291;p9"/>
          <p:cNvSpPr txBox="1"/>
          <p:nvPr/>
        </p:nvSpPr>
        <p:spPr>
          <a:xfrm>
            <a:off x="448173" y="5776380"/>
            <a:ext cx="45720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chemeClr val="dk1"/>
                </a:solidFill>
                <a:latin typeface="Calibri"/>
                <a:ea typeface="Calibri"/>
                <a:cs typeface="Calibri"/>
                <a:sym typeface="Calibri"/>
              </a:rPr>
              <a:t>https://research.aimultiple.com/self-supervised-learning/</a:t>
            </a:r>
            <a:endParaRPr/>
          </a:p>
        </p:txBody>
      </p:sp>
    </p:spTree>
    <p:extLst>
      <p:ext uri="{BB962C8B-B14F-4D97-AF65-F5344CB8AC3E}">
        <p14:creationId xmlns:p14="http://schemas.microsoft.com/office/powerpoint/2010/main" val="14532588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8"/>
          <p:cNvSpPr txBox="1">
            <a:spLocks noGrp="1"/>
          </p:cNvSpPr>
          <p:nvPr>
            <p:ph type="title"/>
          </p:nvPr>
        </p:nvSpPr>
        <p:spPr>
          <a:xfrm>
            <a:off x="284163" y="675846"/>
            <a:ext cx="8574087" cy="324169"/>
          </a:xfrm>
          <a:prstGeom prst="rect">
            <a:avLst/>
          </a:prstGeom>
          <a:solidFill>
            <a:srgbClr val="262626">
              <a:alpha val="69803"/>
            </a:srgbClr>
          </a:solidFill>
          <a:ln>
            <a:noFill/>
          </a:ln>
        </p:spPr>
        <p:txBody>
          <a:bodyPr spcFirstLastPara="1" wrap="square" lIns="91425" tIns="45700" rIns="91425" bIns="45700" anchor="ctr" anchorCtr="0">
            <a:noAutofit/>
          </a:bodyPr>
          <a:lstStyle/>
          <a:p>
            <a:pPr marL="0" lvl="0" indent="0" algn="r" rtl="0">
              <a:spcBef>
                <a:spcPts val="0"/>
              </a:spcBef>
              <a:spcAft>
                <a:spcPts val="0"/>
              </a:spcAft>
              <a:buClr>
                <a:schemeClr val="lt1"/>
              </a:buClr>
              <a:buSzPts val="2800"/>
              <a:buFont typeface="Calibri"/>
              <a:buNone/>
            </a:pPr>
            <a:r>
              <a:rPr lang="en-GB" sz="2800">
                <a:latin typeface="Calibri"/>
                <a:ea typeface="Calibri"/>
                <a:cs typeface="Calibri"/>
                <a:sym typeface="Calibri"/>
              </a:rPr>
              <a:t>Self-Taught AI Shows Similarities to How the Brain Works</a:t>
            </a:r>
            <a:endParaRPr sz="2800"/>
          </a:p>
        </p:txBody>
      </p:sp>
      <p:sp>
        <p:nvSpPr>
          <p:cNvPr id="278" name="Google Shape;278;p8"/>
          <p:cNvSpPr txBox="1">
            <a:spLocks noGrp="1"/>
          </p:cNvSpPr>
          <p:nvPr>
            <p:ph type="body" idx="1"/>
          </p:nvPr>
        </p:nvSpPr>
        <p:spPr>
          <a:xfrm>
            <a:off x="131764" y="1622649"/>
            <a:ext cx="5202237" cy="5132640"/>
          </a:xfrm>
          <a:prstGeom prst="rect">
            <a:avLst/>
          </a:prstGeom>
          <a:noFill/>
          <a:ln>
            <a:noFill/>
          </a:ln>
        </p:spPr>
        <p:txBody>
          <a:bodyPr spcFirstLastPara="1" wrap="square" lIns="91425" tIns="45700" rIns="91425" bIns="45700" anchor="t" anchorCtr="0">
            <a:normAutofit/>
          </a:bodyPr>
          <a:lstStyle/>
          <a:p>
            <a:pPr marL="454025" lvl="0" indent="-454025" algn="l" rtl="0">
              <a:spcBef>
                <a:spcPts val="0"/>
              </a:spcBef>
              <a:spcAft>
                <a:spcPts val="0"/>
              </a:spcAft>
              <a:buSzPts val="1440"/>
              <a:buChar char="🡽"/>
            </a:pPr>
            <a:r>
              <a:rPr lang="en-GB" sz="1600">
                <a:solidFill>
                  <a:srgbClr val="1A1A1A"/>
                </a:solidFill>
                <a:latin typeface="Calibri"/>
                <a:ea typeface="Calibri"/>
                <a:cs typeface="Calibri"/>
                <a:sym typeface="Calibri"/>
              </a:rPr>
              <a:t>Self-supervised learning allows a neural network to figure out for itself what matters. </a:t>
            </a:r>
            <a:endParaRPr/>
          </a:p>
          <a:p>
            <a:pPr marL="914400" lvl="1" indent="-457200" algn="l" rtl="0">
              <a:spcBef>
                <a:spcPts val="600"/>
              </a:spcBef>
              <a:spcAft>
                <a:spcPts val="0"/>
              </a:spcAft>
              <a:buSzPts val="1440"/>
              <a:buChar char="🡽"/>
            </a:pPr>
            <a:r>
              <a:rPr lang="en-GB" sz="1600">
                <a:solidFill>
                  <a:srgbClr val="1A1A1A"/>
                </a:solidFill>
                <a:latin typeface="Calibri"/>
                <a:ea typeface="Calibri"/>
                <a:cs typeface="Calibri"/>
                <a:sym typeface="Calibri"/>
              </a:rPr>
              <a:t>The process might be what makes our own brains so successful.</a:t>
            </a:r>
            <a:endParaRPr/>
          </a:p>
          <a:p>
            <a:pPr marL="914400" lvl="1" indent="-365760" algn="l" rtl="0">
              <a:spcBef>
                <a:spcPts val="600"/>
              </a:spcBef>
              <a:spcAft>
                <a:spcPts val="0"/>
              </a:spcAft>
              <a:buSzPts val="1440"/>
              <a:buNone/>
            </a:pPr>
            <a:endParaRPr sz="1600">
              <a:solidFill>
                <a:srgbClr val="1A1A1A"/>
              </a:solidFill>
              <a:latin typeface="Calibri"/>
              <a:ea typeface="Calibri"/>
              <a:cs typeface="Calibri"/>
              <a:sym typeface="Calibri"/>
            </a:endParaRPr>
          </a:p>
          <a:p>
            <a:pPr marL="454025" lvl="0" indent="-454025" algn="l" rtl="0">
              <a:spcBef>
                <a:spcPts val="2000"/>
              </a:spcBef>
              <a:spcAft>
                <a:spcPts val="0"/>
              </a:spcAft>
              <a:buSzPts val="1440"/>
              <a:buChar char="🡽"/>
            </a:pPr>
            <a:r>
              <a:rPr lang="en-GB" sz="1600">
                <a:solidFill>
                  <a:srgbClr val="1A1A1A"/>
                </a:solidFill>
                <a:latin typeface="Calibri"/>
                <a:ea typeface="Calibri"/>
                <a:cs typeface="Calibri"/>
                <a:sym typeface="Calibri"/>
              </a:rPr>
              <a:t>Explore neural networks trained with little or no human-labelled data.</a:t>
            </a:r>
            <a:endParaRPr/>
          </a:p>
          <a:p>
            <a:pPr marL="454025" lvl="0" indent="-362585" algn="l" rtl="0">
              <a:spcBef>
                <a:spcPts val="2000"/>
              </a:spcBef>
              <a:spcAft>
                <a:spcPts val="0"/>
              </a:spcAft>
              <a:buSzPts val="1440"/>
              <a:buNone/>
            </a:pPr>
            <a:endParaRPr sz="1600">
              <a:solidFill>
                <a:srgbClr val="1A1A1A"/>
              </a:solidFill>
              <a:latin typeface="Calibri"/>
              <a:ea typeface="Calibri"/>
              <a:cs typeface="Calibri"/>
              <a:sym typeface="Calibri"/>
            </a:endParaRPr>
          </a:p>
          <a:p>
            <a:pPr marL="454025" lvl="0" indent="-454025" algn="l" rtl="0">
              <a:spcBef>
                <a:spcPts val="2000"/>
              </a:spcBef>
              <a:spcAft>
                <a:spcPts val="0"/>
              </a:spcAft>
              <a:buSzPts val="1440"/>
              <a:buChar char="🡽"/>
            </a:pPr>
            <a:r>
              <a:rPr lang="en-GB" sz="1600">
                <a:solidFill>
                  <a:srgbClr val="1A1A1A"/>
                </a:solidFill>
                <a:latin typeface="Calibri"/>
                <a:ea typeface="Calibri"/>
                <a:cs typeface="Calibri"/>
                <a:sym typeface="Calibri"/>
              </a:rPr>
              <a:t>Computational models of the mammalian visual and auditory systems built using self-supervised learning models have shown a closer correspondence to brain function than their supervised-learning counterparts.</a:t>
            </a:r>
            <a:endParaRPr sz="1600"/>
          </a:p>
        </p:txBody>
      </p:sp>
      <p:sp>
        <p:nvSpPr>
          <p:cNvPr id="279" name="Google Shape;279;p8"/>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08:18</a:t>
            </a:r>
            <a:endParaRPr/>
          </a:p>
        </p:txBody>
      </p:sp>
      <p:sp>
        <p:nvSpPr>
          <p:cNvPr id="280" name="Google Shape;280;p8"/>
          <p:cNvSpPr txBox="1"/>
          <p:nvPr/>
        </p:nvSpPr>
        <p:spPr>
          <a:xfrm>
            <a:off x="215464" y="6447512"/>
            <a:ext cx="886547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https://www.quantamagazine.org/self-taught-ai-shows-similarities-to-how-the-brain-works-20220811/</a:t>
            </a:r>
            <a:endParaRPr/>
          </a:p>
        </p:txBody>
      </p:sp>
      <p:sp>
        <p:nvSpPr>
          <p:cNvPr id="281" name="Google Shape;281;p8"/>
          <p:cNvSpPr txBox="1"/>
          <p:nvPr/>
        </p:nvSpPr>
        <p:spPr>
          <a:xfrm>
            <a:off x="5486401" y="5436057"/>
            <a:ext cx="3525836"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a:solidFill>
                  <a:srgbClr val="1A1A1A"/>
                </a:solidFill>
                <a:latin typeface="Calibri"/>
                <a:ea typeface="Calibri"/>
                <a:cs typeface="Calibri"/>
                <a:sym typeface="Calibri"/>
              </a:rPr>
              <a:t>Alexei Efros, University of California, Berkeley, “Most modern AI systems are too reliant on human-created labels. They don’t really learn the material”.</a:t>
            </a:r>
            <a:endParaRPr sz="1100">
              <a:solidFill>
                <a:schemeClr val="dk1"/>
              </a:solidFill>
              <a:latin typeface="Calibri"/>
              <a:ea typeface="Calibri"/>
              <a:cs typeface="Calibri"/>
              <a:sym typeface="Calibri"/>
            </a:endParaRPr>
          </a:p>
        </p:txBody>
      </p:sp>
      <p:pic>
        <p:nvPicPr>
          <p:cNvPr id="282" name="Google Shape;282;p8" descr="Alexei Efros in a red scarf and furry hat covered in snow"/>
          <p:cNvPicPr preferRelativeResize="0"/>
          <p:nvPr/>
        </p:nvPicPr>
        <p:blipFill rotWithShape="1">
          <a:blip r:embed="rId3">
            <a:alphaModFix/>
          </a:blip>
          <a:srcRect/>
          <a:stretch/>
        </p:blipFill>
        <p:spPr>
          <a:xfrm>
            <a:off x="5925398" y="2478844"/>
            <a:ext cx="1739075" cy="2468880"/>
          </a:xfrm>
          <a:prstGeom prst="rect">
            <a:avLst/>
          </a:prstGeom>
          <a:noFill/>
          <a:ln>
            <a:noFill/>
          </a:ln>
        </p:spPr>
      </p:pic>
    </p:spTree>
    <p:extLst>
      <p:ext uri="{BB962C8B-B14F-4D97-AF65-F5344CB8AC3E}">
        <p14:creationId xmlns:p14="http://schemas.microsoft.com/office/powerpoint/2010/main" val="711461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0"/>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endParaRPr/>
          </a:p>
        </p:txBody>
      </p:sp>
      <p:pic>
        <p:nvPicPr>
          <p:cNvPr id="297" name="Google Shape;297;p10"/>
          <p:cNvPicPr preferRelativeResize="0">
            <a:picLocks noGrp="1"/>
          </p:cNvPicPr>
          <p:nvPr>
            <p:ph type="body" idx="1"/>
          </p:nvPr>
        </p:nvPicPr>
        <p:blipFill rotWithShape="1">
          <a:blip r:embed="rId3">
            <a:alphaModFix/>
          </a:blip>
          <a:srcRect l="3963" t="5338" r="12523" b="16946"/>
          <a:stretch/>
        </p:blipFill>
        <p:spPr>
          <a:xfrm>
            <a:off x="284163" y="1277007"/>
            <a:ext cx="8574086" cy="4986767"/>
          </a:xfrm>
          <a:prstGeom prst="rect">
            <a:avLst/>
          </a:prstGeom>
          <a:noFill/>
          <a:ln>
            <a:noFill/>
          </a:ln>
        </p:spPr>
      </p:pic>
      <p:sp>
        <p:nvSpPr>
          <p:cNvPr id="298" name="Google Shape;298;p10"/>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10:26</a:t>
            </a:r>
            <a:endParaRPr/>
          </a:p>
        </p:txBody>
      </p:sp>
    </p:spTree>
    <p:extLst>
      <p:ext uri="{BB962C8B-B14F-4D97-AF65-F5344CB8AC3E}">
        <p14:creationId xmlns:p14="http://schemas.microsoft.com/office/powerpoint/2010/main" val="33987054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1"/>
          <p:cNvSpPr txBox="1">
            <a:spLocks noGrp="1"/>
          </p:cNvSpPr>
          <p:nvPr>
            <p:ph type="ctrTitle"/>
          </p:nvPr>
        </p:nvSpPr>
        <p:spPr>
          <a:xfrm>
            <a:off x="421341" y="449005"/>
            <a:ext cx="7808976" cy="504643"/>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9523"/>
              </a:lnSpc>
              <a:spcBef>
                <a:spcPts val="0"/>
              </a:spcBef>
              <a:spcAft>
                <a:spcPts val="0"/>
              </a:spcAft>
              <a:buClr>
                <a:schemeClr val="lt1"/>
              </a:buClr>
              <a:buSzPct val="100000"/>
              <a:buFont typeface="Calibri"/>
              <a:buNone/>
            </a:pPr>
            <a:endParaRPr/>
          </a:p>
        </p:txBody>
      </p:sp>
      <p:sp>
        <p:nvSpPr>
          <p:cNvPr id="304" name="Google Shape;304;p11"/>
          <p:cNvSpPr txBox="1">
            <a:spLocks noGrp="1"/>
          </p:cNvSpPr>
          <p:nvPr>
            <p:ph type="subTitle" idx="1"/>
          </p:nvPr>
        </p:nvSpPr>
        <p:spPr>
          <a:xfrm>
            <a:off x="476205" y="1532427"/>
            <a:ext cx="7754112" cy="48463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A5A5A5"/>
              </a:buClr>
              <a:buSzPts val="1620"/>
              <a:buFont typeface="Noto Sans Symbols"/>
              <a:buNone/>
            </a:pPr>
            <a:endParaRPr/>
          </a:p>
        </p:txBody>
      </p:sp>
      <p:pic>
        <p:nvPicPr>
          <p:cNvPr id="305" name="Google Shape;305;p11"/>
          <p:cNvPicPr preferRelativeResize="0"/>
          <p:nvPr/>
        </p:nvPicPr>
        <p:blipFill rotWithShape="1">
          <a:blip r:embed="rId3">
            <a:alphaModFix/>
          </a:blip>
          <a:srcRect l="3458" t="6174" r="19260" b="19245"/>
          <a:stretch/>
        </p:blipFill>
        <p:spPr>
          <a:xfrm>
            <a:off x="282543" y="1135117"/>
            <a:ext cx="8547382" cy="5155324"/>
          </a:xfrm>
          <a:prstGeom prst="rect">
            <a:avLst/>
          </a:prstGeom>
          <a:noFill/>
          <a:ln>
            <a:noFill/>
          </a:ln>
        </p:spPr>
      </p:pic>
    </p:spTree>
    <p:extLst>
      <p:ext uri="{BB962C8B-B14F-4D97-AF65-F5344CB8AC3E}">
        <p14:creationId xmlns:p14="http://schemas.microsoft.com/office/powerpoint/2010/main" val="2068501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a:t>Transfer </a:t>
            </a:r>
            <a:r>
              <a:rPr lang="es-ES_tradnl" err="1"/>
              <a:t>learning</a:t>
            </a:r>
            <a:endParaRPr lang="en"/>
          </a:p>
        </p:txBody>
      </p:sp>
      <p:sp>
        <p:nvSpPr>
          <p:cNvPr id="3" name="Marcador de texto 2"/>
          <p:cNvSpPr>
            <a:spLocks noGrp="1"/>
          </p:cNvSpPr>
          <p:nvPr>
            <p:ph type="body" idx="1"/>
          </p:nvPr>
        </p:nvSpPr>
        <p:spPr>
          <a:xfrm>
            <a:off x="587829" y="2906486"/>
            <a:ext cx="8229600" cy="4525963"/>
          </a:xfrm>
        </p:spPr>
        <p:txBody>
          <a:bodyPr>
            <a:normAutofit/>
          </a:bodyPr>
          <a:lstStyle/>
          <a:p>
            <a:r>
              <a:rPr lang="es-ES_tradnl" sz="2800" err="1">
                <a:solidFill>
                  <a:schemeClr val="tx1"/>
                </a:solidFill>
              </a:rPr>
              <a:t>What</a:t>
            </a:r>
            <a:r>
              <a:rPr lang="es-ES_tradnl" sz="2800">
                <a:solidFill>
                  <a:schemeClr val="tx1"/>
                </a:solidFill>
              </a:rPr>
              <a:t> </a:t>
            </a:r>
            <a:r>
              <a:rPr lang="es-ES_tradnl" sz="2800" err="1">
                <a:solidFill>
                  <a:schemeClr val="tx1"/>
                </a:solidFill>
              </a:rPr>
              <a:t>we</a:t>
            </a:r>
            <a:r>
              <a:rPr lang="es-ES_tradnl" sz="2800">
                <a:solidFill>
                  <a:schemeClr val="tx1"/>
                </a:solidFill>
              </a:rPr>
              <a:t> do </a:t>
            </a:r>
            <a:r>
              <a:rPr lang="es-ES_tradnl" sz="2800" err="1">
                <a:solidFill>
                  <a:schemeClr val="tx1"/>
                </a:solidFill>
              </a:rPr>
              <a:t>every</a:t>
            </a:r>
            <a:r>
              <a:rPr lang="es-ES_tradnl" sz="2800">
                <a:solidFill>
                  <a:schemeClr val="tx1"/>
                </a:solidFill>
              </a:rPr>
              <a:t> </a:t>
            </a:r>
            <a:r>
              <a:rPr lang="es-ES_tradnl" sz="2800" err="1">
                <a:solidFill>
                  <a:schemeClr val="tx1"/>
                </a:solidFill>
              </a:rPr>
              <a:t>day</a:t>
            </a:r>
            <a:r>
              <a:rPr lang="mr-IN" sz="2800">
                <a:solidFill>
                  <a:schemeClr val="tx1"/>
                </a:solidFill>
              </a:rPr>
              <a:t>…</a:t>
            </a:r>
            <a:endParaRPr lang="en" sz="2800">
              <a:solidFill>
                <a:schemeClr val="tx1"/>
              </a:solidFill>
            </a:endParaRPr>
          </a:p>
        </p:txBody>
      </p:sp>
      <p:sp>
        <p:nvSpPr>
          <p:cNvPr id="4" name="Date Placeholder 3">
            <a:extLst>
              <a:ext uri="{FF2B5EF4-FFF2-40B4-BE49-F238E27FC236}">
                <a16:creationId xmlns:a16="http://schemas.microsoft.com/office/drawing/2014/main" id="{A829D7C6-1AC4-DA47-9E9A-A5B58884CC22}"/>
              </a:ext>
            </a:extLst>
          </p:cNvPr>
          <p:cNvSpPr>
            <a:spLocks noGrp="1"/>
          </p:cNvSpPr>
          <p:nvPr>
            <p:ph type="dt" idx="10"/>
          </p:nvPr>
        </p:nvSpPr>
        <p:spPr/>
        <p:txBody>
          <a:bodyPr/>
          <a:lstStyle/>
          <a:p>
            <a:fld id="{7AE5D8D1-ADA5-DC4E-A190-DD42F1BC69E5}" type="datetime10">
              <a:rPr lang="es-ES_tradnl" smtClean="0"/>
              <a:t>00:52</a:t>
            </a:fld>
            <a:endParaRPr lang="es-ES_tradnl"/>
          </a:p>
        </p:txBody>
      </p:sp>
      <p:sp>
        <p:nvSpPr>
          <p:cNvPr id="5" name="Slide Number Placeholder 4">
            <a:extLst>
              <a:ext uri="{FF2B5EF4-FFF2-40B4-BE49-F238E27FC236}">
                <a16:creationId xmlns:a16="http://schemas.microsoft.com/office/drawing/2014/main" id="{77F3F3E4-0EEF-724B-9A60-5A5B080DF14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7</a:t>
            </a:fld>
            <a:endParaRPr lang="es-ES"/>
          </a:p>
        </p:txBody>
      </p:sp>
    </p:spTree>
    <p:extLst>
      <p:ext uri="{BB962C8B-B14F-4D97-AF65-F5344CB8AC3E}">
        <p14:creationId xmlns:p14="http://schemas.microsoft.com/office/powerpoint/2010/main" val="26921709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2"/>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Artifical vs Natural NNs</a:t>
            </a:r>
            <a:endParaRPr/>
          </a:p>
        </p:txBody>
      </p:sp>
      <p:sp>
        <p:nvSpPr>
          <p:cNvPr id="311" name="Google Shape;311;p12"/>
          <p:cNvSpPr txBox="1">
            <a:spLocks noGrp="1"/>
          </p:cNvSpPr>
          <p:nvPr>
            <p:ph type="body" idx="1"/>
          </p:nvPr>
        </p:nvSpPr>
        <p:spPr>
          <a:xfrm>
            <a:off x="5674647" y="4081222"/>
            <a:ext cx="3539691" cy="513264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900"/>
              <a:buNone/>
            </a:pPr>
            <a:r>
              <a:rPr lang="en-GB" sz="1000">
                <a:solidFill>
                  <a:srgbClr val="1A1A1A"/>
                </a:solidFill>
                <a:latin typeface="Calibri"/>
                <a:ea typeface="Calibri"/>
                <a:cs typeface="Calibri"/>
                <a:sym typeface="Calibri"/>
              </a:rPr>
              <a:t>“No doubt that 90% of what the brain does is self-supervised learning,” </a:t>
            </a:r>
            <a:r>
              <a:rPr lang="en-GB" sz="1000" u="sng" strike="noStrike">
                <a:solidFill>
                  <a:schemeClr val="hlink"/>
                </a:solidFill>
                <a:latin typeface="Calibri"/>
                <a:ea typeface="Calibri"/>
                <a:cs typeface="Calibri"/>
                <a:sym typeface="Calibri"/>
                <a:hlinkClick r:id="rId3"/>
              </a:rPr>
              <a:t>Blake Richards</a:t>
            </a:r>
            <a:r>
              <a:rPr lang="en-GB" sz="1000">
                <a:solidFill>
                  <a:srgbClr val="1A1A1A"/>
                </a:solidFill>
                <a:latin typeface="Calibri"/>
                <a:ea typeface="Calibri"/>
                <a:cs typeface="Calibri"/>
                <a:sym typeface="Calibri"/>
              </a:rPr>
              <a:t>, a computational neuroscientist at McGill University and Mila, the Quebec Artificial Intelligence Institute.</a:t>
            </a:r>
            <a:endParaRPr/>
          </a:p>
          <a:p>
            <a:pPr marL="0" lvl="0" indent="0" algn="l" rtl="0">
              <a:spcBef>
                <a:spcPts val="2000"/>
              </a:spcBef>
              <a:spcAft>
                <a:spcPts val="0"/>
              </a:spcAft>
              <a:buSzPts val="900"/>
              <a:buNone/>
            </a:pPr>
            <a:endParaRPr sz="1000"/>
          </a:p>
        </p:txBody>
      </p:sp>
      <p:sp>
        <p:nvSpPr>
          <p:cNvPr id="312" name="Google Shape;312;p12"/>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08:18</a:t>
            </a:r>
            <a:endParaRPr/>
          </a:p>
        </p:txBody>
      </p:sp>
      <p:pic>
        <p:nvPicPr>
          <p:cNvPr id="313" name="Google Shape;313;p12" descr="Blake Richards in a blue shirt in front of a brick wall"/>
          <p:cNvPicPr preferRelativeResize="0"/>
          <p:nvPr/>
        </p:nvPicPr>
        <p:blipFill rotWithShape="1">
          <a:blip r:embed="rId4">
            <a:alphaModFix/>
          </a:blip>
          <a:srcRect/>
          <a:stretch/>
        </p:blipFill>
        <p:spPr>
          <a:xfrm>
            <a:off x="6430945" y="1529543"/>
            <a:ext cx="2396452" cy="2396452"/>
          </a:xfrm>
          <a:prstGeom prst="rect">
            <a:avLst/>
          </a:prstGeom>
          <a:noFill/>
          <a:ln>
            <a:noFill/>
          </a:ln>
        </p:spPr>
      </p:pic>
      <p:sp>
        <p:nvSpPr>
          <p:cNvPr id="314" name="Google Shape;314;p12"/>
          <p:cNvSpPr txBox="1"/>
          <p:nvPr/>
        </p:nvSpPr>
        <p:spPr>
          <a:xfrm>
            <a:off x="294150" y="1353879"/>
            <a:ext cx="5145578" cy="32932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a:solidFill>
                  <a:srgbClr val="1A1A1A"/>
                </a:solidFill>
                <a:latin typeface="Calibri"/>
                <a:ea typeface="Calibri"/>
                <a:cs typeface="Calibri"/>
                <a:sym typeface="Calibri"/>
              </a:rPr>
              <a:t>Understand brain through NNs:</a:t>
            </a:r>
            <a:endParaRPr sz="1600">
              <a:solidFill>
                <a:srgbClr val="1A1A1A"/>
              </a:solidFill>
              <a:latin typeface="Calibri"/>
              <a:ea typeface="Calibri"/>
              <a:cs typeface="Calibri"/>
              <a:sym typeface="Calibri"/>
            </a:endParaRPr>
          </a:p>
          <a:p>
            <a:pPr marL="0" marR="0" lvl="0" indent="0" algn="l" rtl="0">
              <a:spcBef>
                <a:spcPts val="0"/>
              </a:spcBef>
              <a:spcAft>
                <a:spcPts val="0"/>
              </a:spcAft>
              <a:buNone/>
            </a:pPr>
            <a:endParaRPr sz="1600">
              <a:solidFill>
                <a:srgbClr val="1A1A1A"/>
              </a:solidFill>
              <a:latin typeface="Calibri"/>
              <a:ea typeface="Calibri"/>
              <a:cs typeface="Calibri"/>
              <a:sym typeface="Calibri"/>
            </a:endParaRPr>
          </a:p>
          <a:p>
            <a:pPr marL="342900" marR="0" lvl="0" indent="-342900" algn="l" rtl="0">
              <a:spcBef>
                <a:spcPts val="0"/>
              </a:spcBef>
              <a:spcAft>
                <a:spcPts val="0"/>
              </a:spcAft>
              <a:buClr>
                <a:srgbClr val="1A1A1A"/>
              </a:buClr>
              <a:buSzPts val="1600"/>
              <a:buFont typeface="Arial"/>
              <a:buChar char="•"/>
            </a:pPr>
            <a:r>
              <a:rPr lang="en-GB" sz="1600">
                <a:solidFill>
                  <a:srgbClr val="1A1A1A"/>
                </a:solidFill>
                <a:latin typeface="Calibri"/>
                <a:ea typeface="Calibri"/>
                <a:cs typeface="Calibri"/>
                <a:sym typeface="Calibri"/>
              </a:rPr>
              <a:t>the brain is full of feedback connections, while current models have few such connections, if any. </a:t>
            </a:r>
            <a:endParaRPr/>
          </a:p>
          <a:p>
            <a:pPr marL="0" marR="0" lvl="0" indent="0" algn="l" rtl="0">
              <a:spcBef>
                <a:spcPts val="0"/>
              </a:spcBef>
              <a:spcAft>
                <a:spcPts val="0"/>
              </a:spcAft>
              <a:buNone/>
            </a:pPr>
            <a:endParaRPr sz="1600">
              <a:solidFill>
                <a:srgbClr val="1A1A1A"/>
              </a:solidFill>
              <a:latin typeface="Calibri"/>
              <a:ea typeface="Calibri"/>
              <a:cs typeface="Calibri"/>
              <a:sym typeface="Calibri"/>
            </a:endParaRPr>
          </a:p>
          <a:p>
            <a:pPr marL="0" marR="0" lvl="0" indent="0" algn="l" rtl="0">
              <a:spcBef>
                <a:spcPts val="0"/>
              </a:spcBef>
              <a:spcAft>
                <a:spcPts val="0"/>
              </a:spcAft>
              <a:buNone/>
            </a:pPr>
            <a:r>
              <a:rPr lang="en-GB" sz="1600">
                <a:solidFill>
                  <a:srgbClr val="1A1A1A"/>
                </a:solidFill>
                <a:latin typeface="Calibri"/>
                <a:ea typeface="Calibri"/>
                <a:cs typeface="Calibri"/>
                <a:sym typeface="Calibri"/>
              </a:rPr>
              <a:t>An obvious next step: use SSL to train highly recurrent networks and see how the activity in such networks compares to real brain activity. </a:t>
            </a:r>
            <a:endParaRPr/>
          </a:p>
          <a:p>
            <a:pPr marL="0" marR="0" lvl="0" indent="0" algn="l" rtl="0">
              <a:spcBef>
                <a:spcPts val="0"/>
              </a:spcBef>
              <a:spcAft>
                <a:spcPts val="0"/>
              </a:spcAft>
              <a:buNone/>
            </a:pPr>
            <a:endParaRPr sz="1600">
              <a:solidFill>
                <a:srgbClr val="1A1A1A"/>
              </a:solidFill>
              <a:latin typeface="Calibri"/>
              <a:ea typeface="Calibri"/>
              <a:cs typeface="Calibri"/>
              <a:sym typeface="Calibri"/>
            </a:endParaRPr>
          </a:p>
          <a:p>
            <a:pPr marL="0" marR="0" lvl="0" indent="0" algn="l" rtl="0">
              <a:spcBef>
                <a:spcPts val="0"/>
              </a:spcBef>
              <a:spcAft>
                <a:spcPts val="0"/>
              </a:spcAft>
              <a:buNone/>
            </a:pPr>
            <a:r>
              <a:rPr lang="en-GB" sz="1600">
                <a:solidFill>
                  <a:srgbClr val="1A1A1A"/>
                </a:solidFill>
                <a:latin typeface="Calibri"/>
                <a:ea typeface="Calibri"/>
                <a:cs typeface="Calibri"/>
                <a:sym typeface="Calibri"/>
              </a:rPr>
              <a:t>Crucial step: match the activity of NNs in self-supervised learning models to the activity of individual biological neurons. </a:t>
            </a:r>
            <a:endParaRPr/>
          </a:p>
          <a:p>
            <a:pPr marL="0" marR="0" lvl="0" indent="0" algn="l" rtl="0">
              <a:spcBef>
                <a:spcPts val="0"/>
              </a:spcBef>
              <a:spcAft>
                <a:spcPts val="0"/>
              </a:spcAft>
              <a:buNone/>
            </a:pPr>
            <a:endParaRPr sz="1600">
              <a:solidFill>
                <a:srgbClr val="1A1A1A"/>
              </a:solidFill>
              <a:latin typeface="Calibri"/>
              <a:ea typeface="Calibri"/>
              <a:cs typeface="Calibri"/>
              <a:sym typeface="Calibri"/>
            </a:endParaRPr>
          </a:p>
        </p:txBody>
      </p:sp>
      <p:sp>
        <p:nvSpPr>
          <p:cNvPr id="315" name="Google Shape;315;p12"/>
          <p:cNvSpPr txBox="1"/>
          <p:nvPr/>
        </p:nvSpPr>
        <p:spPr>
          <a:xfrm>
            <a:off x="294150" y="5079987"/>
            <a:ext cx="8510794"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rgbClr val="1A1A1A"/>
                </a:solidFill>
                <a:latin typeface="Calibri"/>
                <a:ea typeface="Calibri"/>
                <a:cs typeface="Calibri"/>
                <a:sym typeface="Calibri"/>
              </a:rPr>
              <a:t>Hypothesis: the visual systems of humans and other primates are the best studied of all animal sensory systems, </a:t>
            </a:r>
            <a:endParaRPr/>
          </a:p>
          <a:p>
            <a:pPr marL="285750" marR="0" lvl="0" indent="-285750" algn="l" rtl="0">
              <a:spcBef>
                <a:spcPts val="0"/>
              </a:spcBef>
              <a:spcAft>
                <a:spcPts val="0"/>
              </a:spcAft>
              <a:buClr>
                <a:srgbClr val="1A1A1A"/>
              </a:buClr>
              <a:buSzPts val="1400"/>
              <a:buFont typeface="Arial"/>
              <a:buChar char="•"/>
            </a:pPr>
            <a:r>
              <a:rPr lang="en-GB" sz="1400">
                <a:solidFill>
                  <a:srgbClr val="1A1A1A"/>
                </a:solidFill>
                <a:latin typeface="Calibri"/>
                <a:ea typeface="Calibri"/>
                <a:cs typeface="Calibri"/>
                <a:sym typeface="Calibri"/>
              </a:rPr>
              <a:t>but neuroscientists have struggled to explain why they include two separate pathways: </a:t>
            </a:r>
            <a:endParaRPr/>
          </a:p>
          <a:p>
            <a:pPr marL="742950" marR="0" lvl="1" indent="-285750" algn="l" rtl="0">
              <a:spcBef>
                <a:spcPts val="0"/>
              </a:spcBef>
              <a:spcAft>
                <a:spcPts val="0"/>
              </a:spcAft>
              <a:buClr>
                <a:srgbClr val="1A1A1A"/>
              </a:buClr>
              <a:buSzPts val="1400"/>
              <a:buFont typeface="Arial"/>
              <a:buChar char="•"/>
            </a:pPr>
            <a:r>
              <a:rPr lang="en-GB" sz="1400" b="0" i="0" u="none" strike="noStrike" cap="none">
                <a:solidFill>
                  <a:srgbClr val="1A1A1A"/>
                </a:solidFill>
                <a:latin typeface="Calibri"/>
                <a:ea typeface="Calibri"/>
                <a:cs typeface="Calibri"/>
                <a:sym typeface="Calibri"/>
              </a:rPr>
              <a:t>the ventral visual stream, which is responsible for recognizing objects and faces, and</a:t>
            </a:r>
            <a:endParaRPr/>
          </a:p>
          <a:p>
            <a:pPr marL="742950" marR="0" lvl="1" indent="-285750" algn="l" rtl="0">
              <a:spcBef>
                <a:spcPts val="0"/>
              </a:spcBef>
              <a:spcAft>
                <a:spcPts val="0"/>
              </a:spcAft>
              <a:buClr>
                <a:srgbClr val="1A1A1A"/>
              </a:buClr>
              <a:buSzPts val="1400"/>
              <a:buFont typeface="Arial"/>
              <a:buChar char="•"/>
            </a:pPr>
            <a:r>
              <a:rPr lang="en-GB" sz="1400" b="0" i="0" u="none" strike="noStrike" cap="none">
                <a:solidFill>
                  <a:srgbClr val="1A1A1A"/>
                </a:solidFill>
                <a:latin typeface="Calibri"/>
                <a:ea typeface="Calibri"/>
                <a:cs typeface="Calibri"/>
                <a:sym typeface="Calibri"/>
              </a:rPr>
              <a:t>the dorsal visual stream, which processes movement (the “what” and “where” pathways, respectively).</a:t>
            </a:r>
            <a:endParaRPr sz="14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656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5"/>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Self-supervised vs supervised learning</a:t>
            </a:r>
            <a:endParaRPr/>
          </a:p>
        </p:txBody>
      </p:sp>
      <p:pic>
        <p:nvPicPr>
          <p:cNvPr id="337" name="Google Shape;337;p15" descr="Chart&#10;&#10;Description automatically generated with low confidence"/>
          <p:cNvPicPr preferRelativeResize="0">
            <a:picLocks noGrp="1"/>
          </p:cNvPicPr>
          <p:nvPr>
            <p:ph type="body" idx="1"/>
          </p:nvPr>
        </p:nvPicPr>
        <p:blipFill rotWithShape="1">
          <a:blip r:embed="rId3">
            <a:alphaModFix/>
          </a:blip>
          <a:srcRect/>
          <a:stretch/>
        </p:blipFill>
        <p:spPr>
          <a:xfrm>
            <a:off x="761556" y="1332595"/>
            <a:ext cx="7619299" cy="5132387"/>
          </a:xfrm>
          <a:prstGeom prst="rect">
            <a:avLst/>
          </a:prstGeom>
          <a:noFill/>
          <a:ln>
            <a:noFill/>
          </a:ln>
        </p:spPr>
      </p:pic>
      <p:sp>
        <p:nvSpPr>
          <p:cNvPr id="338" name="Google Shape;338;p15"/>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6A7E34EB-F250-F441-96B8-CB14B2C25950}" type="datetime10">
              <a:rPr lang="es-ES_tradnl" smtClean="0"/>
              <a:t>00:52</a:t>
            </a:fld>
            <a:endParaRPr/>
          </a:p>
        </p:txBody>
      </p:sp>
      <p:sp>
        <p:nvSpPr>
          <p:cNvPr id="339" name="Google Shape;339;p15"/>
          <p:cNvSpPr txBox="1"/>
          <p:nvPr/>
        </p:nvSpPr>
        <p:spPr>
          <a:xfrm>
            <a:off x="143589" y="6464982"/>
            <a:ext cx="8714661"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50">
                <a:solidFill>
                  <a:srgbClr val="222222"/>
                </a:solidFill>
                <a:latin typeface="Calibri"/>
                <a:ea typeface="Calibri"/>
                <a:cs typeface="Calibri"/>
                <a:sym typeface="Calibri"/>
              </a:rPr>
              <a:t>JAISWAL, Ashish, et al. A survey on contrastive self-supervised learning.Technologies, 2020, 9.1: 2.</a:t>
            </a:r>
            <a:endParaRPr sz="105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6" descr="/tmp/beautiful_ai_exports/282c0343-24ba-465b-97a4-4a1095dc0ca9.jpg"/>
          <p:cNvPicPr preferRelativeResize="0"/>
          <p:nvPr/>
        </p:nvPicPr>
        <p:blipFill rotWithShape="1">
          <a:blip r:embed="rId3">
            <a:alphaModFix/>
          </a:blip>
          <a:srcRect t="21077" r="45632"/>
          <a:stretch/>
        </p:blipFill>
        <p:spPr>
          <a:xfrm>
            <a:off x="0" y="1941342"/>
            <a:ext cx="4971393" cy="4059408"/>
          </a:xfrm>
          <a:prstGeom prst="rect">
            <a:avLst/>
          </a:prstGeom>
          <a:noFill/>
          <a:ln>
            <a:noFill/>
          </a:ln>
        </p:spPr>
      </p:pic>
      <p:sp>
        <p:nvSpPr>
          <p:cNvPr id="265" name="Google Shape;265;p6"/>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Autofit/>
          </a:bodyPr>
          <a:lstStyle/>
          <a:p>
            <a:pPr marL="0" lvl="0" indent="0" algn="r" rtl="0">
              <a:spcBef>
                <a:spcPts val="0"/>
              </a:spcBef>
              <a:spcAft>
                <a:spcPts val="0"/>
              </a:spcAft>
              <a:buClr>
                <a:schemeClr val="lt1"/>
              </a:buClr>
              <a:buSzPct val="100000"/>
              <a:buFont typeface="Calibri"/>
              <a:buNone/>
            </a:pPr>
            <a:r>
              <a:rPr lang="en-GB" sz="3200" dirty="0"/>
              <a:t>What can you do if you have a lot of just data?</a:t>
            </a:r>
            <a:endParaRPr sz="3200" dirty="0"/>
          </a:p>
        </p:txBody>
      </p:sp>
      <p:sp>
        <p:nvSpPr>
          <p:cNvPr id="2" name="Date Placeholder 1">
            <a:extLst>
              <a:ext uri="{FF2B5EF4-FFF2-40B4-BE49-F238E27FC236}">
                <a16:creationId xmlns:a16="http://schemas.microsoft.com/office/drawing/2014/main" id="{FD1FDC79-6876-7B44-9E55-FFA23236B044}"/>
              </a:ext>
            </a:extLst>
          </p:cNvPr>
          <p:cNvSpPr>
            <a:spLocks noGrp="1"/>
          </p:cNvSpPr>
          <p:nvPr>
            <p:ph type="dt" idx="10"/>
          </p:nvPr>
        </p:nvSpPr>
        <p:spPr/>
        <p:txBody>
          <a:bodyPr/>
          <a:lstStyle/>
          <a:p>
            <a:fld id="{61BA3DA4-D6EE-694B-BB7E-2A284293B239}" type="datetime10">
              <a:rPr lang="es-ES_tradnl" smtClean="0"/>
              <a:t>00:52</a:t>
            </a:fld>
            <a:endParaRPr lang="es-ES_tradnl"/>
          </a:p>
        </p:txBody>
      </p:sp>
    </p:spTree>
    <p:extLst>
      <p:ext uri="{BB962C8B-B14F-4D97-AF65-F5344CB8AC3E}">
        <p14:creationId xmlns:p14="http://schemas.microsoft.com/office/powerpoint/2010/main" val="6726121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6" descr="/tmp/beautiful_ai_exports/282c0343-24ba-465b-97a4-4a1095dc0ca9.jpg"/>
          <p:cNvPicPr preferRelativeResize="0"/>
          <p:nvPr/>
        </p:nvPicPr>
        <p:blipFill rotWithShape="1">
          <a:blip r:embed="rId3">
            <a:alphaModFix/>
          </a:blip>
          <a:srcRect t="21077" r="24368"/>
          <a:stretch/>
        </p:blipFill>
        <p:spPr>
          <a:xfrm>
            <a:off x="0" y="1941342"/>
            <a:ext cx="6915807" cy="4059408"/>
          </a:xfrm>
          <a:prstGeom prst="rect">
            <a:avLst/>
          </a:prstGeom>
          <a:noFill/>
          <a:ln>
            <a:noFill/>
          </a:ln>
        </p:spPr>
      </p:pic>
      <p:sp>
        <p:nvSpPr>
          <p:cNvPr id="265" name="Google Shape;265;p6"/>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Autofit/>
          </a:bodyPr>
          <a:lstStyle/>
          <a:p>
            <a:pPr marL="0" lvl="0" indent="0" algn="r" rtl="0">
              <a:spcBef>
                <a:spcPts val="0"/>
              </a:spcBef>
              <a:spcAft>
                <a:spcPts val="0"/>
              </a:spcAft>
              <a:buClr>
                <a:schemeClr val="lt1"/>
              </a:buClr>
              <a:buSzPct val="100000"/>
              <a:buFont typeface="Calibri"/>
              <a:buNone/>
            </a:pPr>
            <a:r>
              <a:rPr lang="en-GB" sz="3200" dirty="0"/>
              <a:t>What can you do if you have a lot of just data and may be a not-trained model?</a:t>
            </a:r>
            <a:endParaRPr sz="3200" dirty="0"/>
          </a:p>
        </p:txBody>
      </p:sp>
      <p:sp>
        <p:nvSpPr>
          <p:cNvPr id="2" name="Date Placeholder 1">
            <a:extLst>
              <a:ext uri="{FF2B5EF4-FFF2-40B4-BE49-F238E27FC236}">
                <a16:creationId xmlns:a16="http://schemas.microsoft.com/office/drawing/2014/main" id="{FD1FDC79-6876-7B44-9E55-FFA23236B044}"/>
              </a:ext>
            </a:extLst>
          </p:cNvPr>
          <p:cNvSpPr>
            <a:spLocks noGrp="1"/>
          </p:cNvSpPr>
          <p:nvPr>
            <p:ph type="dt" idx="10"/>
          </p:nvPr>
        </p:nvSpPr>
        <p:spPr/>
        <p:txBody>
          <a:bodyPr/>
          <a:lstStyle/>
          <a:p>
            <a:fld id="{61BA3DA4-D6EE-694B-BB7E-2A284293B239}" type="datetime10">
              <a:rPr lang="es-ES_tradnl" smtClean="0"/>
              <a:t>00:52</a:t>
            </a:fld>
            <a:endParaRPr lang="es-ES_tradnl"/>
          </a:p>
        </p:txBody>
      </p:sp>
    </p:spTree>
    <p:extLst>
      <p:ext uri="{BB962C8B-B14F-4D97-AF65-F5344CB8AC3E}">
        <p14:creationId xmlns:p14="http://schemas.microsoft.com/office/powerpoint/2010/main" val="3565780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17" descr="/tmp/beautiful_ai_exports/adb72188-142c-49bc-8c5a-e49f39c5c342.jpg"/>
          <p:cNvPicPr preferRelativeResize="0"/>
          <p:nvPr/>
        </p:nvPicPr>
        <p:blipFill rotWithShape="1">
          <a:blip r:embed="rId3">
            <a:alphaModFix/>
          </a:blip>
          <a:srcRect l="22036" t="15765" r="20395" b="5915"/>
          <a:stretch/>
        </p:blipFill>
        <p:spPr>
          <a:xfrm>
            <a:off x="952500" y="1549400"/>
            <a:ext cx="3016593" cy="1948774"/>
          </a:xfrm>
          <a:prstGeom prst="rect">
            <a:avLst/>
          </a:prstGeom>
          <a:noFill/>
          <a:ln>
            <a:noFill/>
          </a:ln>
        </p:spPr>
      </p:pic>
      <p:sp>
        <p:nvSpPr>
          <p:cNvPr id="354" name="Google Shape;354;p17"/>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sz="4400" dirty="0"/>
              <a:t>What can you do if you have a lot of just data and may be a not-trained model?</a:t>
            </a:r>
            <a:endParaRPr dirty="0"/>
          </a:p>
        </p:txBody>
      </p:sp>
      <p:pic>
        <p:nvPicPr>
          <p:cNvPr id="355" name="Google Shape;355;p17" descr="/tmp/beautiful_ai_exports/af8bf96b-3834-4a93-9951-38c850d33cbc.jpg"/>
          <p:cNvPicPr preferRelativeResize="0"/>
          <p:nvPr/>
        </p:nvPicPr>
        <p:blipFill rotWithShape="1">
          <a:blip r:embed="rId4">
            <a:alphaModFix/>
          </a:blip>
          <a:srcRect l="22973" t="15285" r="20541" b="6157"/>
          <a:stretch/>
        </p:blipFill>
        <p:spPr>
          <a:xfrm>
            <a:off x="4953001" y="1549400"/>
            <a:ext cx="2912076" cy="1879600"/>
          </a:xfrm>
          <a:prstGeom prst="rect">
            <a:avLst/>
          </a:prstGeom>
          <a:noFill/>
          <a:ln>
            <a:noFill/>
          </a:ln>
        </p:spPr>
      </p:pic>
      <p:pic>
        <p:nvPicPr>
          <p:cNvPr id="356" name="Google Shape;356;p17" descr="/tmp/beautiful_ai_exports/b296106f-7f77-4dfb-bde6-799a4f928ff5.jpg"/>
          <p:cNvPicPr preferRelativeResize="0"/>
          <p:nvPr/>
        </p:nvPicPr>
        <p:blipFill rotWithShape="1">
          <a:blip r:embed="rId5">
            <a:alphaModFix/>
          </a:blip>
          <a:srcRect l="12034" t="18818" r="10395" b="19237"/>
          <a:stretch/>
        </p:blipFill>
        <p:spPr>
          <a:xfrm>
            <a:off x="1778000" y="3721100"/>
            <a:ext cx="5673125" cy="2603500"/>
          </a:xfrm>
          <a:prstGeom prst="rect">
            <a:avLst/>
          </a:prstGeom>
          <a:noFill/>
          <a:ln>
            <a:noFill/>
          </a:ln>
        </p:spPr>
      </p:pic>
      <p:sp>
        <p:nvSpPr>
          <p:cNvPr id="2" name="Date Placeholder 1">
            <a:extLst>
              <a:ext uri="{FF2B5EF4-FFF2-40B4-BE49-F238E27FC236}">
                <a16:creationId xmlns:a16="http://schemas.microsoft.com/office/drawing/2014/main" id="{B98F7E8A-BE16-4E5A-CE42-D6CAA21F8C8F}"/>
              </a:ext>
            </a:extLst>
          </p:cNvPr>
          <p:cNvSpPr>
            <a:spLocks noGrp="1"/>
          </p:cNvSpPr>
          <p:nvPr>
            <p:ph type="dt" idx="10"/>
          </p:nvPr>
        </p:nvSpPr>
        <p:spPr/>
        <p:txBody>
          <a:bodyPr/>
          <a:lstStyle/>
          <a:p>
            <a:fld id="{1EEC9F95-5AEA-304F-9ACD-C60E23CDF676}" type="datetime10">
              <a:rPr lang="es-ES_tradnl" smtClean="0"/>
              <a:t>00:52</a:t>
            </a:fld>
            <a:endParaRPr lang="es-ES_tradnl"/>
          </a:p>
        </p:txBody>
      </p:sp>
      <p:sp>
        <p:nvSpPr>
          <p:cNvPr id="3" name="TextBox 2">
            <a:extLst>
              <a:ext uri="{FF2B5EF4-FFF2-40B4-BE49-F238E27FC236}">
                <a16:creationId xmlns:a16="http://schemas.microsoft.com/office/drawing/2014/main" id="{4A27C7F4-F354-8F5B-E3AD-F4B143985C02}"/>
              </a:ext>
            </a:extLst>
          </p:cNvPr>
          <p:cNvSpPr txBox="1"/>
          <p:nvPr/>
        </p:nvSpPr>
        <p:spPr>
          <a:xfrm>
            <a:off x="451913" y="5777808"/>
            <a:ext cx="2008883" cy="400110"/>
          </a:xfrm>
          <a:prstGeom prst="rect">
            <a:avLst/>
          </a:prstGeom>
          <a:noFill/>
        </p:spPr>
        <p:txBody>
          <a:bodyPr wrap="none" rtlCol="0">
            <a:spAutoFit/>
          </a:bodyPr>
          <a:lstStyle/>
          <a:p>
            <a:r>
              <a:rPr lang="en-GB" sz="2000" dirty="0"/>
              <a:t>Contrastive loss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30"/>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ct val="100000"/>
              <a:buFont typeface="Calibri"/>
              <a:buNone/>
            </a:pPr>
            <a:r>
              <a:rPr lang="en-GB" sz="4400"/>
              <a:t>State-of-the-art Contrastive SSL models</a:t>
            </a:r>
            <a:endParaRPr/>
          </a:p>
        </p:txBody>
      </p:sp>
      <p:pic>
        <p:nvPicPr>
          <p:cNvPr id="671" name="Google Shape;671;p30" descr="Diagrama, Esquemático&#10;&#10;Descripción generada automáticamente"/>
          <p:cNvPicPr preferRelativeResize="0">
            <a:picLocks noGrp="1"/>
          </p:cNvPicPr>
          <p:nvPr>
            <p:ph type="body" idx="1"/>
          </p:nvPr>
        </p:nvPicPr>
        <p:blipFill rotWithShape="1">
          <a:blip r:embed="rId3">
            <a:alphaModFix/>
          </a:blip>
          <a:srcRect/>
          <a:stretch/>
        </p:blipFill>
        <p:spPr>
          <a:xfrm>
            <a:off x="717452" y="1436184"/>
            <a:ext cx="7371471" cy="5198079"/>
          </a:xfrm>
          <a:prstGeom prst="rect">
            <a:avLst/>
          </a:prstGeom>
          <a:noFill/>
          <a:ln>
            <a:noFill/>
          </a:ln>
        </p:spPr>
      </p:pic>
      <p:sp>
        <p:nvSpPr>
          <p:cNvPr id="672" name="Google Shape;672;p30"/>
          <p:cNvSpPr txBox="1"/>
          <p:nvPr/>
        </p:nvSpPr>
        <p:spPr>
          <a:xfrm>
            <a:off x="1785994" y="2016049"/>
            <a:ext cx="5572010"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2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0668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5E7-E365-98AD-A43F-AFE66588F621}"/>
              </a:ext>
            </a:extLst>
          </p:cNvPr>
          <p:cNvSpPr>
            <a:spLocks noGrp="1"/>
          </p:cNvSpPr>
          <p:nvPr>
            <p:ph type="title"/>
          </p:nvPr>
        </p:nvSpPr>
        <p:spPr/>
        <p:txBody>
          <a:bodyPr>
            <a:normAutofit fontScale="90000"/>
          </a:bodyPr>
          <a:lstStyle/>
          <a:p>
            <a:r>
              <a:rPr lang="en-GB" dirty="0"/>
              <a:t>Momentum Contrasting (MOCO)</a:t>
            </a:r>
          </a:p>
        </p:txBody>
      </p:sp>
      <p:pic>
        <p:nvPicPr>
          <p:cNvPr id="4" name="Picture 3">
            <a:extLst>
              <a:ext uri="{FF2B5EF4-FFF2-40B4-BE49-F238E27FC236}">
                <a16:creationId xmlns:a16="http://schemas.microsoft.com/office/drawing/2014/main" id="{408CCF23-DA17-DACA-F67F-9D24FE487DE8}"/>
              </a:ext>
            </a:extLst>
          </p:cNvPr>
          <p:cNvPicPr>
            <a:picLocks noChangeAspect="1"/>
          </p:cNvPicPr>
          <p:nvPr/>
        </p:nvPicPr>
        <p:blipFill rotWithShape="1">
          <a:blip r:embed="rId3"/>
          <a:srcRect r="10150"/>
          <a:stretch/>
        </p:blipFill>
        <p:spPr>
          <a:xfrm>
            <a:off x="4960883" y="1478836"/>
            <a:ext cx="4130754" cy="3778433"/>
          </a:xfrm>
          <a:prstGeom prst="rect">
            <a:avLst/>
          </a:prstGeom>
        </p:spPr>
      </p:pic>
      <p:sp>
        <p:nvSpPr>
          <p:cNvPr id="3" name="Text Placeholder 2">
            <a:extLst>
              <a:ext uri="{FF2B5EF4-FFF2-40B4-BE49-F238E27FC236}">
                <a16:creationId xmlns:a16="http://schemas.microsoft.com/office/drawing/2014/main" id="{B566EF5C-680B-C7D1-2DAF-D3257CE71E19}"/>
              </a:ext>
            </a:extLst>
          </p:cNvPr>
          <p:cNvSpPr>
            <a:spLocks noGrp="1"/>
          </p:cNvSpPr>
          <p:nvPr>
            <p:ph type="body" idx="1"/>
          </p:nvPr>
        </p:nvSpPr>
        <p:spPr>
          <a:xfrm>
            <a:off x="284163" y="1191840"/>
            <a:ext cx="5286320" cy="5132640"/>
          </a:xfrm>
        </p:spPr>
        <p:txBody>
          <a:bodyPr>
            <a:normAutofit/>
          </a:bodyPr>
          <a:lstStyle/>
          <a:p>
            <a:pPr marL="125730" indent="0">
              <a:buNone/>
            </a:pPr>
            <a:r>
              <a:rPr lang="en-GB" sz="1400" dirty="0">
                <a:effectLst/>
                <a:latin typeface="Helvetica" pitchFamily="2" charset="0"/>
              </a:rPr>
              <a:t>Given an image x</a:t>
            </a:r>
            <a:r>
              <a:rPr lang="en-GB" sz="1400" baseline="-25000" dirty="0">
                <a:effectLst/>
                <a:latin typeface="Helvetica" pitchFamily="2" charset="0"/>
              </a:rPr>
              <a:t>i</a:t>
            </a:r>
            <a:r>
              <a:rPr lang="en-GB" sz="1400" dirty="0">
                <a:effectLst/>
                <a:latin typeface="Helvetica" pitchFamily="2" charset="0"/>
              </a:rPr>
              <a:t>, </a:t>
            </a:r>
            <a:r>
              <a:rPr lang="en-GB" sz="1400" dirty="0" err="1">
                <a:effectLst/>
                <a:latin typeface="Helvetica" pitchFamily="2" charset="0"/>
              </a:rPr>
              <a:t>MoCo</a:t>
            </a:r>
            <a:r>
              <a:rPr lang="en-GB" sz="1400" dirty="0">
                <a:effectLst/>
                <a:latin typeface="Helvetica" pitchFamily="2" charset="0"/>
              </a:rPr>
              <a:t> learns a query encoder  q = </a:t>
            </a:r>
            <a:r>
              <a:rPr lang="en-GB" sz="1400" dirty="0" err="1">
                <a:effectLst/>
                <a:latin typeface="Helvetica" pitchFamily="2" charset="0"/>
              </a:rPr>
              <a:t>f</a:t>
            </a:r>
            <a:r>
              <a:rPr lang="en-GB" sz="1400" baseline="-25000" dirty="0" err="1">
                <a:effectLst/>
                <a:latin typeface="Helvetica" pitchFamily="2" charset="0"/>
              </a:rPr>
              <a:t>q</a:t>
            </a:r>
            <a:r>
              <a:rPr lang="en-GB" sz="1400" dirty="0">
                <a:effectLst/>
                <a:latin typeface="Helvetica" pitchFamily="2" charset="0"/>
              </a:rPr>
              <a:t>(x</a:t>
            </a:r>
            <a:r>
              <a:rPr lang="en-GB" sz="1400" baseline="-25000" dirty="0">
                <a:effectLst/>
                <a:latin typeface="Helvetica" pitchFamily="2" charset="0"/>
              </a:rPr>
              <a:t>i</a:t>
            </a:r>
            <a:r>
              <a:rPr lang="en-GB" sz="1400" dirty="0">
                <a:effectLst/>
                <a:latin typeface="Helvetica" pitchFamily="2" charset="0"/>
              </a:rPr>
              <a:t>) able to </a:t>
            </a:r>
            <a:r>
              <a:rPr lang="en-GB" sz="1400" b="1" dirty="0">
                <a:effectLst/>
                <a:latin typeface="Helvetica" pitchFamily="2" charset="0"/>
              </a:rPr>
              <a:t>differentiate q</a:t>
            </a:r>
            <a:r>
              <a:rPr lang="en-GB" sz="1400" b="1" baseline="-25000" dirty="0">
                <a:effectLst/>
                <a:latin typeface="Helvetica" pitchFamily="2" charset="0"/>
              </a:rPr>
              <a:t>i</a:t>
            </a:r>
            <a:r>
              <a:rPr lang="en-GB" sz="1400" b="1" dirty="0">
                <a:effectLst/>
                <a:latin typeface="Helvetica" pitchFamily="2" charset="0"/>
              </a:rPr>
              <a:t> = </a:t>
            </a:r>
            <a:r>
              <a:rPr lang="en-GB" sz="1400" b="1" dirty="0" err="1">
                <a:effectLst/>
                <a:latin typeface="Helvetica" pitchFamily="2" charset="0"/>
              </a:rPr>
              <a:t>f</a:t>
            </a:r>
            <a:r>
              <a:rPr lang="en-GB" sz="1400" b="1" baseline="-25000" dirty="0" err="1">
                <a:effectLst/>
                <a:latin typeface="Helvetica" pitchFamily="2" charset="0"/>
              </a:rPr>
              <a:t>q</a:t>
            </a:r>
            <a:r>
              <a:rPr lang="en-GB" sz="1400" b="1" dirty="0">
                <a:effectLst/>
                <a:latin typeface="Helvetica" pitchFamily="2" charset="0"/>
              </a:rPr>
              <a:t>(x</a:t>
            </a:r>
            <a:r>
              <a:rPr lang="en-GB" sz="1400" b="1" baseline="-25000" dirty="0">
                <a:effectLst/>
                <a:latin typeface="Helvetica" pitchFamily="2" charset="0"/>
              </a:rPr>
              <a:t>i</a:t>
            </a:r>
            <a:r>
              <a:rPr lang="en-GB" sz="1400" b="1" dirty="0">
                <a:effectLst/>
                <a:latin typeface="Helvetica" pitchFamily="2" charset="0"/>
              </a:rPr>
              <a:t>) from the other images</a:t>
            </a:r>
            <a:r>
              <a:rPr lang="en-GB" sz="1400" dirty="0">
                <a:effectLst/>
                <a:latin typeface="Helvetica" pitchFamily="2" charset="0"/>
              </a:rPr>
              <a:t>. </a:t>
            </a:r>
          </a:p>
          <a:p>
            <a:pPr marL="125730" indent="0">
              <a:buNone/>
            </a:pPr>
            <a:r>
              <a:rPr lang="en-GB" sz="1400" b="1" dirty="0">
                <a:effectLst/>
                <a:latin typeface="Helvetica" pitchFamily="2" charset="0"/>
              </a:rPr>
              <a:t>Positive pairs</a:t>
            </a:r>
            <a:r>
              <a:rPr lang="en-GB" sz="1400" dirty="0">
                <a:effectLst/>
                <a:latin typeface="Helvetica" pitchFamily="2" charset="0"/>
              </a:rPr>
              <a:t>: 2 representations of the same image without augmentation.</a:t>
            </a:r>
          </a:p>
          <a:p>
            <a:pPr marL="582930" lvl="1" indent="0">
              <a:buNone/>
            </a:pPr>
            <a:r>
              <a:rPr lang="en-GB" sz="1200" dirty="0">
                <a:effectLst/>
                <a:latin typeface="Helvetica" pitchFamily="2" charset="0"/>
              </a:rPr>
              <a:t>An asynchronously updated momentum encoder </a:t>
            </a:r>
            <a:r>
              <a:rPr lang="en-GB" sz="1200" dirty="0" err="1">
                <a:effectLst/>
                <a:latin typeface="Helvetica" pitchFamily="2" charset="0"/>
              </a:rPr>
              <a:t>f</a:t>
            </a:r>
            <a:r>
              <a:rPr lang="en-GB" sz="1200" baseline="-25000" dirty="0" err="1">
                <a:effectLst/>
                <a:latin typeface="Helvetica" pitchFamily="2" charset="0"/>
              </a:rPr>
              <a:t>k</a:t>
            </a:r>
            <a:r>
              <a:rPr lang="en-GB" sz="1200" dirty="0">
                <a:effectLst/>
                <a:latin typeface="Helvetica" pitchFamily="2" charset="0"/>
              </a:rPr>
              <a:t>(.) is used to generate the positive counterpart k</a:t>
            </a:r>
            <a:r>
              <a:rPr lang="en-GB" sz="1200" baseline="30000" dirty="0">
                <a:effectLst/>
                <a:latin typeface="Helvetica" pitchFamily="2" charset="0"/>
              </a:rPr>
              <a:t>+</a:t>
            </a:r>
            <a:r>
              <a:rPr lang="en-GB" sz="1200" dirty="0">
                <a:effectLst/>
                <a:latin typeface="Helvetica" pitchFamily="2" charset="0"/>
              </a:rPr>
              <a:t> = </a:t>
            </a:r>
            <a:r>
              <a:rPr lang="en-GB" sz="1200" dirty="0" err="1">
                <a:effectLst/>
                <a:latin typeface="Helvetica" pitchFamily="2" charset="0"/>
              </a:rPr>
              <a:t>f</a:t>
            </a:r>
            <a:r>
              <a:rPr lang="en-GB" sz="1200" baseline="-25000" dirty="0" err="1">
                <a:effectLst/>
                <a:latin typeface="Helvetica" pitchFamily="2" charset="0"/>
              </a:rPr>
              <a:t>k</a:t>
            </a:r>
            <a:r>
              <a:rPr lang="en-GB" sz="1200" dirty="0">
                <a:effectLst/>
                <a:latin typeface="Helvetica" pitchFamily="2" charset="0"/>
              </a:rPr>
              <a:t>(x</a:t>
            </a:r>
            <a:r>
              <a:rPr lang="en-GB" sz="1200" baseline="-25000" dirty="0">
                <a:effectLst/>
                <a:latin typeface="Helvetica" pitchFamily="2" charset="0"/>
              </a:rPr>
              <a:t>i</a:t>
            </a:r>
            <a:r>
              <a:rPr lang="en-GB" sz="1200" dirty="0">
                <a:effectLst/>
                <a:latin typeface="Helvetica" pitchFamily="2" charset="0"/>
              </a:rPr>
              <a:t>). </a:t>
            </a:r>
          </a:p>
          <a:p>
            <a:pPr marL="125730" indent="0">
              <a:buNone/>
            </a:pPr>
            <a:r>
              <a:rPr lang="en-GB" sz="1400" b="1" dirty="0">
                <a:latin typeface="Helvetica" pitchFamily="2" charset="0"/>
              </a:rPr>
              <a:t>N</a:t>
            </a:r>
            <a:r>
              <a:rPr lang="en-GB" sz="1400" b="1" dirty="0">
                <a:effectLst/>
                <a:latin typeface="Helvetica" pitchFamily="2" charset="0"/>
              </a:rPr>
              <a:t>egative samples: </a:t>
            </a:r>
            <a:r>
              <a:rPr lang="en-GB" sz="1400" dirty="0" err="1">
                <a:effectLst/>
                <a:latin typeface="Helvetica" pitchFamily="2" charset="0"/>
              </a:rPr>
              <a:t>MoCo</a:t>
            </a:r>
            <a:r>
              <a:rPr lang="en-GB" sz="1400" dirty="0">
                <a:effectLst/>
                <a:latin typeface="Helvetica" pitchFamily="2" charset="0"/>
              </a:rPr>
              <a:t> derives from a memory bank, storing previously encoded representations. </a:t>
            </a:r>
          </a:p>
          <a:p>
            <a:pPr marL="125730" indent="0">
              <a:buNone/>
            </a:pPr>
            <a:r>
              <a:rPr lang="en-GB" sz="1400" dirty="0">
                <a:latin typeface="Helvetica" pitchFamily="2" charset="0"/>
              </a:rPr>
              <a:t>T</a:t>
            </a:r>
            <a:r>
              <a:rPr lang="en-GB" sz="1400" dirty="0">
                <a:effectLst/>
                <a:latin typeface="Helvetica" pitchFamily="2" charset="0"/>
              </a:rPr>
              <a:t>he model optimizes the following objective function:</a:t>
            </a:r>
          </a:p>
          <a:p>
            <a:pPr marL="125730" indent="0">
              <a:buNone/>
            </a:pPr>
            <a:endParaRPr lang="en-GB" sz="1400" dirty="0">
              <a:latin typeface="Helvetica" pitchFamily="2" charset="0"/>
            </a:endParaRPr>
          </a:p>
          <a:p>
            <a:pPr marL="125730" indent="0">
              <a:buNone/>
            </a:pPr>
            <a:endParaRPr lang="en-GB" sz="1400" dirty="0">
              <a:latin typeface="Helvetica" pitchFamily="2" charset="0"/>
            </a:endParaRPr>
          </a:p>
          <a:p>
            <a:pPr marL="125730" indent="0">
              <a:buNone/>
            </a:pPr>
            <a:r>
              <a:rPr lang="en-GB" sz="1100" dirty="0">
                <a:effectLst/>
                <a:latin typeface="Helvetica" pitchFamily="2" charset="0"/>
              </a:rPr>
              <a:t>where K is the number of negative samples in the queue. </a:t>
            </a:r>
          </a:p>
          <a:p>
            <a:pPr marL="125730" indent="0">
              <a:buNone/>
            </a:pPr>
            <a:endParaRPr lang="en-GB" sz="1400" dirty="0">
              <a:effectLst/>
              <a:latin typeface="Helvetica" pitchFamily="2" charset="0"/>
            </a:endParaRPr>
          </a:p>
          <a:p>
            <a:pPr marL="125730" indent="0">
              <a:buNone/>
            </a:pPr>
            <a:endParaRPr lang="en-GB" sz="1400" dirty="0"/>
          </a:p>
        </p:txBody>
      </p:sp>
      <p:sp>
        <p:nvSpPr>
          <p:cNvPr id="6" name="TextBox 5">
            <a:extLst>
              <a:ext uri="{FF2B5EF4-FFF2-40B4-BE49-F238E27FC236}">
                <a16:creationId xmlns:a16="http://schemas.microsoft.com/office/drawing/2014/main" id="{1AB1E950-1BFB-3E72-ED08-94E3998E4B93}"/>
              </a:ext>
            </a:extLst>
          </p:cNvPr>
          <p:cNvSpPr txBox="1"/>
          <p:nvPr/>
        </p:nvSpPr>
        <p:spPr>
          <a:xfrm>
            <a:off x="284163" y="6437032"/>
            <a:ext cx="8538018" cy="276999"/>
          </a:xfrm>
          <a:prstGeom prst="rect">
            <a:avLst/>
          </a:prstGeom>
          <a:noFill/>
        </p:spPr>
        <p:txBody>
          <a:bodyPr wrap="square">
            <a:spAutoFit/>
          </a:bodyPr>
          <a:lstStyle/>
          <a:p>
            <a:r>
              <a:rPr lang="en-GB" sz="1200" dirty="0" err="1">
                <a:effectLst/>
                <a:latin typeface="Helvetica" pitchFamily="2" charset="0"/>
              </a:rPr>
              <a:t>Kaiming</a:t>
            </a:r>
            <a:r>
              <a:rPr lang="en-GB" sz="1200" dirty="0">
                <a:effectLst/>
                <a:latin typeface="Helvetica" pitchFamily="2" charset="0"/>
              </a:rPr>
              <a:t> He et al. “Momentum Contrast for Unsupervised Visual Representation Learning”, CVPR 2020, pp. 9729–9738.</a:t>
            </a:r>
          </a:p>
        </p:txBody>
      </p:sp>
      <p:pic>
        <p:nvPicPr>
          <p:cNvPr id="8" name="Picture 7" descr="Text, letter&#10;&#10;Description automatically generated">
            <a:extLst>
              <a:ext uri="{FF2B5EF4-FFF2-40B4-BE49-F238E27FC236}">
                <a16:creationId xmlns:a16="http://schemas.microsoft.com/office/drawing/2014/main" id="{2B26D025-001D-D301-578B-19758BAD0D9A}"/>
              </a:ext>
            </a:extLst>
          </p:cNvPr>
          <p:cNvPicPr>
            <a:picLocks noChangeAspect="1"/>
          </p:cNvPicPr>
          <p:nvPr/>
        </p:nvPicPr>
        <p:blipFill>
          <a:blip r:embed="rId4"/>
          <a:stretch>
            <a:fillRect/>
          </a:stretch>
        </p:blipFill>
        <p:spPr>
          <a:xfrm>
            <a:off x="967074" y="4328265"/>
            <a:ext cx="3069544" cy="816667"/>
          </a:xfrm>
          <a:prstGeom prst="rect">
            <a:avLst/>
          </a:prstGeom>
        </p:spPr>
      </p:pic>
      <p:sp>
        <p:nvSpPr>
          <p:cNvPr id="9" name="Date Placeholder 8">
            <a:extLst>
              <a:ext uri="{FF2B5EF4-FFF2-40B4-BE49-F238E27FC236}">
                <a16:creationId xmlns:a16="http://schemas.microsoft.com/office/drawing/2014/main" id="{6E472C6A-5B54-ED9A-B022-A8AABF1BDF24}"/>
              </a:ext>
            </a:extLst>
          </p:cNvPr>
          <p:cNvSpPr>
            <a:spLocks noGrp="1"/>
          </p:cNvSpPr>
          <p:nvPr>
            <p:ph type="dt" idx="10"/>
          </p:nvPr>
        </p:nvSpPr>
        <p:spPr/>
        <p:txBody>
          <a:bodyPr/>
          <a:lstStyle/>
          <a:p>
            <a:fld id="{38995B6C-159C-B847-BC26-6BC247C6A8FC}" type="datetime10">
              <a:rPr lang="es-ES_tradnl" smtClean="0"/>
              <a:t>00:52</a:t>
            </a:fld>
            <a:endParaRPr lang="es-ES_tradnl"/>
          </a:p>
        </p:txBody>
      </p:sp>
    </p:spTree>
    <p:extLst>
      <p:ext uri="{BB962C8B-B14F-4D97-AF65-F5344CB8AC3E}">
        <p14:creationId xmlns:p14="http://schemas.microsoft.com/office/powerpoint/2010/main" val="408183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1"/>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Exponential Moving Average Prediction</a:t>
            </a:r>
            <a:endParaRPr/>
          </a:p>
        </p:txBody>
      </p:sp>
      <p:sp>
        <p:nvSpPr>
          <p:cNvPr id="385" name="Google Shape;385;p21"/>
          <p:cNvSpPr txBox="1">
            <a:spLocks noGrp="1"/>
          </p:cNvSpPr>
          <p:nvPr>
            <p:ph type="body" idx="1"/>
          </p:nvPr>
        </p:nvSpPr>
        <p:spPr>
          <a:xfrm>
            <a:off x="390518" y="6074047"/>
            <a:ext cx="8538018" cy="109109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20"/>
              <a:buNone/>
            </a:pPr>
            <a:r>
              <a:rPr lang="en-GB" sz="1800" dirty="0"/>
              <a:t>The EMA-teacher framework with standard Batch Normalization. </a:t>
            </a:r>
            <a:endParaRPr dirty="0"/>
          </a:p>
        </p:txBody>
      </p:sp>
      <p:sp>
        <p:nvSpPr>
          <p:cNvPr id="386" name="Google Shape;386;p21"/>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A1DB19C2-67BF-F54C-8F22-13473F1510DB}" type="datetime10">
              <a:rPr lang="es-ES_tradnl" smtClean="0"/>
              <a:t>00:52</a:t>
            </a:fld>
            <a:endParaRPr/>
          </a:p>
        </p:txBody>
      </p:sp>
      <p:pic>
        <p:nvPicPr>
          <p:cNvPr id="387" name="Google Shape;387;p21" descr="A picture containing text, sky, screenshot&#10;&#10;Description automatically generated"/>
          <p:cNvPicPr preferRelativeResize="0"/>
          <p:nvPr/>
        </p:nvPicPr>
        <p:blipFill rotWithShape="1">
          <a:blip r:embed="rId3">
            <a:alphaModFix/>
          </a:blip>
          <a:srcRect r="55023"/>
          <a:stretch/>
        </p:blipFill>
        <p:spPr>
          <a:xfrm>
            <a:off x="1126586" y="1659215"/>
            <a:ext cx="3098573" cy="3869662"/>
          </a:xfrm>
          <a:prstGeom prst="rect">
            <a:avLst/>
          </a:prstGeom>
          <a:noFill/>
          <a:ln>
            <a:noFill/>
          </a:ln>
        </p:spPr>
      </p:pic>
      <p:sp>
        <p:nvSpPr>
          <p:cNvPr id="388" name="Google Shape;388;p21"/>
          <p:cNvSpPr txBox="1"/>
          <p:nvPr/>
        </p:nvSpPr>
        <p:spPr>
          <a:xfrm>
            <a:off x="284163" y="1336050"/>
            <a:ext cx="83966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GB" sz="1800" dirty="0">
                <a:solidFill>
                  <a:schemeClr val="dk1"/>
                </a:solidFill>
                <a:latin typeface="Calibri"/>
                <a:ea typeface="Calibri"/>
                <a:cs typeface="Calibri"/>
                <a:sym typeface="Calibri"/>
              </a:rPr>
              <a:t>EMA denotes exponential moving average updates. </a:t>
            </a:r>
            <a:endParaRPr dirty="0"/>
          </a:p>
        </p:txBody>
      </p:sp>
      <p:pic>
        <p:nvPicPr>
          <p:cNvPr id="5" name="Picture 4" descr="A picture containing clock, watch, gauge&#10;&#10;Description automatically generated">
            <a:extLst>
              <a:ext uri="{FF2B5EF4-FFF2-40B4-BE49-F238E27FC236}">
                <a16:creationId xmlns:a16="http://schemas.microsoft.com/office/drawing/2014/main" id="{3D38FE15-504D-3525-A056-BBA691F97C08}"/>
              </a:ext>
            </a:extLst>
          </p:cNvPr>
          <p:cNvPicPr>
            <a:picLocks noChangeAspect="1"/>
          </p:cNvPicPr>
          <p:nvPr/>
        </p:nvPicPr>
        <p:blipFill>
          <a:blip r:embed="rId4"/>
          <a:stretch>
            <a:fillRect/>
          </a:stretch>
        </p:blipFill>
        <p:spPr>
          <a:xfrm>
            <a:off x="4735360" y="3429000"/>
            <a:ext cx="3734005" cy="954814"/>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23" descr="/tmp/beautiful_ai_exports/20e4e7c9-5d28-4bc3-a20c-88d03dbf4a98.jpg"/>
          <p:cNvPicPr preferRelativeResize="0"/>
          <p:nvPr/>
        </p:nvPicPr>
        <p:blipFill rotWithShape="1">
          <a:blip r:embed="rId3">
            <a:alphaModFix/>
          </a:blip>
          <a:srcRect l="25849" t="15880" r="15659"/>
          <a:stretch/>
        </p:blipFill>
        <p:spPr>
          <a:xfrm>
            <a:off x="1586809" y="1242204"/>
            <a:ext cx="5928866" cy="5615796"/>
          </a:xfrm>
          <a:prstGeom prst="rect">
            <a:avLst/>
          </a:prstGeom>
          <a:noFill/>
          <a:ln>
            <a:noFill/>
          </a:ln>
        </p:spPr>
      </p:pic>
      <p:sp>
        <p:nvSpPr>
          <p:cNvPr id="491" name="Google Shape;491;p23"/>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SSL Framework: SimSiam</a:t>
            </a:r>
            <a:endParaRPr/>
          </a:p>
        </p:txBody>
      </p:sp>
      <p:sp>
        <p:nvSpPr>
          <p:cNvPr id="3" name="TextBox 2">
            <a:extLst>
              <a:ext uri="{FF2B5EF4-FFF2-40B4-BE49-F238E27FC236}">
                <a16:creationId xmlns:a16="http://schemas.microsoft.com/office/drawing/2014/main" id="{B1905170-9358-2F72-986E-3757FAE9061A}"/>
              </a:ext>
            </a:extLst>
          </p:cNvPr>
          <p:cNvSpPr txBox="1"/>
          <p:nvPr/>
        </p:nvSpPr>
        <p:spPr>
          <a:xfrm>
            <a:off x="139700" y="6550223"/>
            <a:ext cx="9004300" cy="307777"/>
          </a:xfrm>
          <a:prstGeom prst="rect">
            <a:avLst/>
          </a:prstGeom>
          <a:noFill/>
        </p:spPr>
        <p:txBody>
          <a:bodyPr wrap="square">
            <a:spAutoFit/>
          </a:bodyPr>
          <a:lstStyle/>
          <a:p>
            <a:r>
              <a:rPr lang="en-GB" dirty="0">
                <a:latin typeface="Helvetica" pitchFamily="2" charset="0"/>
              </a:rPr>
              <a:t>X.</a:t>
            </a:r>
            <a:r>
              <a:rPr lang="en-GB" dirty="0">
                <a:effectLst/>
                <a:latin typeface="Helvetica" pitchFamily="2" charset="0"/>
              </a:rPr>
              <a:t> Chen and K. He. “Exploring Simple Siamese Representation Learning”. CVPR, 2021, pp. 15750–15758</a:t>
            </a:r>
          </a:p>
        </p:txBody>
      </p:sp>
      <p:sp>
        <p:nvSpPr>
          <p:cNvPr id="5" name="TextBox 4">
            <a:extLst>
              <a:ext uri="{FF2B5EF4-FFF2-40B4-BE49-F238E27FC236}">
                <a16:creationId xmlns:a16="http://schemas.microsoft.com/office/drawing/2014/main" id="{0F6C1F7F-16AB-24EE-4A0A-9F4A8884048D}"/>
              </a:ext>
            </a:extLst>
          </p:cNvPr>
          <p:cNvSpPr txBox="1"/>
          <p:nvPr/>
        </p:nvSpPr>
        <p:spPr>
          <a:xfrm>
            <a:off x="6674069" y="5282077"/>
            <a:ext cx="2469931" cy="954107"/>
          </a:xfrm>
          <a:prstGeom prst="rect">
            <a:avLst/>
          </a:prstGeom>
          <a:noFill/>
        </p:spPr>
        <p:txBody>
          <a:bodyPr wrap="square">
            <a:spAutoFit/>
          </a:bodyPr>
          <a:lstStyle/>
          <a:p>
            <a:r>
              <a:rPr lang="en-GB" b="1" dirty="0">
                <a:effectLst/>
                <a:latin typeface="Helvetica" pitchFamily="2" charset="0"/>
              </a:rPr>
              <a:t>NO:</a:t>
            </a:r>
          </a:p>
          <a:p>
            <a:pPr marL="400050" indent="-400050">
              <a:buAutoNum type="romanLcParenBoth"/>
            </a:pPr>
            <a:r>
              <a:rPr lang="en-GB" dirty="0">
                <a:effectLst/>
                <a:latin typeface="Helvetica" pitchFamily="2" charset="0"/>
              </a:rPr>
              <a:t>negative sample pairs, </a:t>
            </a:r>
          </a:p>
          <a:p>
            <a:pPr marL="400050" indent="-400050">
              <a:buAutoNum type="romanLcParenBoth"/>
            </a:pPr>
            <a:r>
              <a:rPr lang="en-GB" dirty="0">
                <a:effectLst/>
                <a:latin typeface="Helvetica" pitchFamily="2" charset="0"/>
              </a:rPr>
              <a:t>large batches,</a:t>
            </a:r>
          </a:p>
          <a:p>
            <a:pPr marL="400050" indent="-400050">
              <a:buAutoNum type="romanLcParenBoth"/>
            </a:pPr>
            <a:r>
              <a:rPr lang="en-GB" dirty="0">
                <a:effectLst/>
                <a:latin typeface="Helvetica" pitchFamily="2" charset="0"/>
              </a:rPr>
              <a:t>momentum encoders.</a:t>
            </a:r>
          </a:p>
        </p:txBody>
      </p:sp>
      <p:sp>
        <p:nvSpPr>
          <p:cNvPr id="6" name="Date Placeholder 5">
            <a:extLst>
              <a:ext uri="{FF2B5EF4-FFF2-40B4-BE49-F238E27FC236}">
                <a16:creationId xmlns:a16="http://schemas.microsoft.com/office/drawing/2014/main" id="{91C71CDC-64AB-7F66-5ADB-1A5767E4880D}"/>
              </a:ext>
            </a:extLst>
          </p:cNvPr>
          <p:cNvSpPr>
            <a:spLocks noGrp="1"/>
          </p:cNvSpPr>
          <p:nvPr>
            <p:ph type="dt" idx="10"/>
          </p:nvPr>
        </p:nvSpPr>
        <p:spPr/>
        <p:txBody>
          <a:bodyPr/>
          <a:lstStyle/>
          <a:p>
            <a:fld id="{6B9A319C-521C-B447-9C31-40E9309EF71F}" type="datetime10">
              <a:rPr lang="es-ES_tradnl" smtClean="0"/>
              <a:t>00:52</a:t>
            </a:fld>
            <a:endParaRPr lang="es-ES_tradnl"/>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20" descr="/tmp/beautiful_ai_exports/1fb442d3-f1c5-44b5-8f5b-37397e14f1db.jpg"/>
          <p:cNvPicPr preferRelativeResize="0"/>
          <p:nvPr/>
        </p:nvPicPr>
        <p:blipFill rotWithShape="1">
          <a:blip r:embed="rId3">
            <a:alphaModFix/>
          </a:blip>
          <a:srcRect l="17142" t="16002" r="16814" b="8230"/>
          <a:stretch/>
        </p:blipFill>
        <p:spPr>
          <a:xfrm>
            <a:off x="533313" y="1652095"/>
            <a:ext cx="5741363" cy="3553810"/>
          </a:xfrm>
          <a:prstGeom prst="rect">
            <a:avLst/>
          </a:prstGeom>
          <a:noFill/>
          <a:ln>
            <a:noFill/>
          </a:ln>
        </p:spPr>
      </p:pic>
      <p:sp>
        <p:nvSpPr>
          <p:cNvPr id="379" name="Google Shape;379;p20"/>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SSL Framework: BYOL</a:t>
            </a:r>
            <a:endParaRPr/>
          </a:p>
        </p:txBody>
      </p:sp>
      <p:sp>
        <p:nvSpPr>
          <p:cNvPr id="3" name="TextBox 2">
            <a:extLst>
              <a:ext uri="{FF2B5EF4-FFF2-40B4-BE49-F238E27FC236}">
                <a16:creationId xmlns:a16="http://schemas.microsoft.com/office/drawing/2014/main" id="{7C5588E1-DD60-7370-8CED-942666AC82F1}"/>
              </a:ext>
            </a:extLst>
          </p:cNvPr>
          <p:cNvSpPr txBox="1"/>
          <p:nvPr/>
        </p:nvSpPr>
        <p:spPr>
          <a:xfrm>
            <a:off x="190500" y="6464982"/>
            <a:ext cx="9042400" cy="261610"/>
          </a:xfrm>
          <a:prstGeom prst="rect">
            <a:avLst/>
          </a:prstGeom>
          <a:noFill/>
        </p:spPr>
        <p:txBody>
          <a:bodyPr wrap="square">
            <a:spAutoFit/>
          </a:bodyPr>
          <a:lstStyle/>
          <a:p>
            <a:r>
              <a:rPr lang="en-GB" sz="1100" dirty="0">
                <a:effectLst/>
                <a:latin typeface="Helvetica" pitchFamily="2" charset="0"/>
              </a:rPr>
              <a:t>J.-B. Grill et al. “Bootstrap Your Own Latent - A New Approach to Self-Supervised Learning”. </a:t>
            </a:r>
            <a:r>
              <a:rPr lang="en-GB" sz="1100" dirty="0">
                <a:latin typeface="Helvetica" pitchFamily="2" charset="0"/>
              </a:rPr>
              <a:t>NIPS</a:t>
            </a:r>
            <a:r>
              <a:rPr lang="en-GB" sz="1100" dirty="0">
                <a:effectLst/>
                <a:latin typeface="Helvetica" pitchFamily="2" charset="0"/>
              </a:rPr>
              <a:t>. Vol. 33. 2020, pp. 21271–21284</a:t>
            </a:r>
          </a:p>
        </p:txBody>
      </p:sp>
      <p:sp>
        <p:nvSpPr>
          <p:cNvPr id="5" name="TextBox 4">
            <a:extLst>
              <a:ext uri="{FF2B5EF4-FFF2-40B4-BE49-F238E27FC236}">
                <a16:creationId xmlns:a16="http://schemas.microsoft.com/office/drawing/2014/main" id="{F9472365-8001-F78C-A1F0-C6BE44744366}"/>
              </a:ext>
            </a:extLst>
          </p:cNvPr>
          <p:cNvSpPr txBox="1"/>
          <p:nvPr/>
        </p:nvSpPr>
        <p:spPr>
          <a:xfrm>
            <a:off x="6427732" y="1844400"/>
            <a:ext cx="2430518" cy="3539430"/>
          </a:xfrm>
          <a:prstGeom prst="rect">
            <a:avLst/>
          </a:prstGeom>
          <a:noFill/>
        </p:spPr>
        <p:txBody>
          <a:bodyPr wrap="square">
            <a:spAutoFit/>
          </a:bodyPr>
          <a:lstStyle/>
          <a:p>
            <a:r>
              <a:rPr lang="en-GB" b="1" dirty="0">
                <a:effectLst/>
                <a:latin typeface="Helvetica" pitchFamily="2" charset="0"/>
              </a:rPr>
              <a:t>Avoid negative sampling!</a:t>
            </a:r>
          </a:p>
          <a:p>
            <a:endParaRPr lang="en-GB" dirty="0">
              <a:latin typeface="Helvetica" pitchFamily="2" charset="0"/>
            </a:endParaRPr>
          </a:p>
          <a:p>
            <a:endParaRPr lang="en-GB" dirty="0">
              <a:effectLst/>
              <a:latin typeface="Helvetica" pitchFamily="2" charset="0"/>
            </a:endParaRPr>
          </a:p>
          <a:p>
            <a:r>
              <a:rPr lang="en-GB" b="1" dirty="0">
                <a:latin typeface="Helvetica" pitchFamily="2" charset="0"/>
              </a:rPr>
              <a:t>Introduces predictor</a:t>
            </a:r>
            <a:r>
              <a:rPr lang="en-GB" dirty="0">
                <a:latin typeface="Helvetica" pitchFamily="2" charset="0"/>
              </a:rPr>
              <a:t>: </a:t>
            </a:r>
          </a:p>
          <a:p>
            <a:endParaRPr lang="en-GB" dirty="0">
              <a:effectLst/>
              <a:latin typeface="Helvetica" pitchFamily="2" charset="0"/>
            </a:endParaRPr>
          </a:p>
          <a:p>
            <a:r>
              <a:rPr lang="en-GB" dirty="0">
                <a:effectLst/>
                <a:latin typeface="Helvetica" pitchFamily="2" charset="0"/>
              </a:rPr>
              <a:t>It tries to predict different views (regression targets) of the same image directly in the representation space using a predictor.</a:t>
            </a:r>
          </a:p>
          <a:p>
            <a:endParaRPr lang="en-GB" dirty="0">
              <a:latin typeface="Helvetica" pitchFamily="2" charset="0"/>
            </a:endParaRPr>
          </a:p>
          <a:p>
            <a:endParaRPr lang="en-GB" dirty="0">
              <a:latin typeface="Helvetica" pitchFamily="2" charset="0"/>
            </a:endParaRPr>
          </a:p>
          <a:p>
            <a:endParaRPr lang="en-GB" dirty="0">
              <a:latin typeface="Helvetica" pitchFamily="2" charset="0"/>
            </a:endParaRPr>
          </a:p>
          <a:p>
            <a:endParaRPr lang="en-GB" dirty="0">
              <a:latin typeface="Helvetica" pitchFamily="2" charset="0"/>
            </a:endParaRPr>
          </a:p>
          <a:p>
            <a:endParaRPr lang="en-GB" dirty="0">
              <a:latin typeface="Helvetica" pitchFamily="2" charset="0"/>
            </a:endParaRPr>
          </a:p>
          <a:p>
            <a:endParaRPr lang="en-GB" dirty="0">
              <a:effectLst/>
              <a:latin typeface="Helvetica" pitchFamily="2" charset="0"/>
            </a:endParaRPr>
          </a:p>
        </p:txBody>
      </p:sp>
      <p:pic>
        <p:nvPicPr>
          <p:cNvPr id="7" name="Picture 6" descr="A picture containing schematic&#10;&#10;Description automatically generated">
            <a:extLst>
              <a:ext uri="{FF2B5EF4-FFF2-40B4-BE49-F238E27FC236}">
                <a16:creationId xmlns:a16="http://schemas.microsoft.com/office/drawing/2014/main" id="{322BC132-8C8E-D270-4905-56AF92C52CEA}"/>
              </a:ext>
            </a:extLst>
          </p:cNvPr>
          <p:cNvPicPr>
            <a:picLocks noChangeAspect="1"/>
          </p:cNvPicPr>
          <p:nvPr/>
        </p:nvPicPr>
        <p:blipFill>
          <a:blip r:embed="rId4"/>
          <a:stretch>
            <a:fillRect/>
          </a:stretch>
        </p:blipFill>
        <p:spPr>
          <a:xfrm>
            <a:off x="5544207" y="4628698"/>
            <a:ext cx="3599793" cy="757099"/>
          </a:xfrm>
          <a:prstGeom prst="rect">
            <a:avLst/>
          </a:prstGeom>
        </p:spPr>
      </p:pic>
      <p:sp>
        <p:nvSpPr>
          <p:cNvPr id="9" name="TextBox 8">
            <a:extLst>
              <a:ext uri="{FF2B5EF4-FFF2-40B4-BE49-F238E27FC236}">
                <a16:creationId xmlns:a16="http://schemas.microsoft.com/office/drawing/2014/main" id="{9B4AF417-BE29-1AC0-6E97-31D5046DA7C8}"/>
              </a:ext>
            </a:extLst>
          </p:cNvPr>
          <p:cNvSpPr txBox="1"/>
          <p:nvPr/>
        </p:nvSpPr>
        <p:spPr>
          <a:xfrm>
            <a:off x="5544207" y="4429723"/>
            <a:ext cx="4619296" cy="307777"/>
          </a:xfrm>
          <a:prstGeom prst="rect">
            <a:avLst/>
          </a:prstGeom>
          <a:noFill/>
        </p:spPr>
        <p:txBody>
          <a:bodyPr wrap="square">
            <a:spAutoFit/>
          </a:bodyPr>
          <a:lstStyle/>
          <a:p>
            <a:r>
              <a:rPr lang="en-GB" b="1" dirty="0">
                <a:effectLst/>
                <a:latin typeface="Helvetica" pitchFamily="2" charset="0"/>
              </a:rPr>
              <a:t>Loss function:</a:t>
            </a:r>
          </a:p>
        </p:txBody>
      </p:sp>
      <p:sp>
        <p:nvSpPr>
          <p:cNvPr id="12" name="Date Placeholder 11">
            <a:extLst>
              <a:ext uri="{FF2B5EF4-FFF2-40B4-BE49-F238E27FC236}">
                <a16:creationId xmlns:a16="http://schemas.microsoft.com/office/drawing/2014/main" id="{6BAC96EE-5F09-E878-4317-421FD97CEB9B}"/>
              </a:ext>
            </a:extLst>
          </p:cNvPr>
          <p:cNvSpPr>
            <a:spLocks noGrp="1"/>
          </p:cNvSpPr>
          <p:nvPr>
            <p:ph type="dt" idx="10"/>
          </p:nvPr>
        </p:nvSpPr>
        <p:spPr/>
        <p:txBody>
          <a:bodyPr/>
          <a:lstStyle/>
          <a:p>
            <a:fld id="{650AD032-ACB0-1E41-96AF-8347DF7038C3}" type="datetime10">
              <a:rPr lang="es-ES_tradnl" smtClean="0"/>
              <a:t>00:52</a:t>
            </a:fld>
            <a:endParaRPr lang="es-ES_tradn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5391-F3E1-8A4E-85D5-04AB5F57EE55}"/>
              </a:ext>
            </a:extLst>
          </p:cNvPr>
          <p:cNvSpPr>
            <a:spLocks noGrp="1"/>
          </p:cNvSpPr>
          <p:nvPr>
            <p:ph type="title"/>
          </p:nvPr>
        </p:nvSpPr>
        <p:spPr>
          <a:xfrm>
            <a:off x="457200" y="493776"/>
            <a:ext cx="8229600" cy="495872"/>
          </a:xfrm>
        </p:spPr>
        <p:txBody>
          <a:bodyPr>
            <a:normAutofit fontScale="90000"/>
          </a:bodyPr>
          <a:lstStyle/>
          <a:p>
            <a:r>
              <a:rPr lang="es-ES_tradnl" dirty="0" err="1"/>
              <a:t>Let’s</a:t>
            </a:r>
            <a:r>
              <a:rPr lang="es-ES_tradnl" dirty="0"/>
              <a:t> imagine </a:t>
            </a:r>
            <a:r>
              <a:rPr lang="es-ES_tradnl" dirty="0" err="1"/>
              <a:t>that</a:t>
            </a:r>
            <a:r>
              <a:rPr lang="mr-IN" dirty="0"/>
              <a:t>…</a:t>
            </a:r>
            <a:endParaRPr lang="en-GB" dirty="0"/>
          </a:p>
        </p:txBody>
      </p:sp>
      <p:pic>
        <p:nvPicPr>
          <p:cNvPr id="6" name="Content Placeholder 5">
            <a:extLst>
              <a:ext uri="{FF2B5EF4-FFF2-40B4-BE49-F238E27FC236}">
                <a16:creationId xmlns:a16="http://schemas.microsoft.com/office/drawing/2014/main" id="{38765E36-7DF3-284B-85CD-251E4FA60A49}"/>
              </a:ext>
            </a:extLst>
          </p:cNvPr>
          <p:cNvPicPr>
            <a:picLocks noGrp="1" noChangeAspect="1"/>
          </p:cNvPicPr>
          <p:nvPr>
            <p:ph idx="1"/>
          </p:nvPr>
        </p:nvPicPr>
        <p:blipFill>
          <a:blip r:embed="rId2"/>
          <a:stretch>
            <a:fillRect/>
          </a:stretch>
        </p:blipFill>
        <p:spPr>
          <a:xfrm>
            <a:off x="5286895" y="1595178"/>
            <a:ext cx="3493861" cy="5193968"/>
          </a:xfrm>
          <a:prstGeom prst="rect">
            <a:avLst/>
          </a:prstGeom>
        </p:spPr>
      </p:pic>
      <p:sp>
        <p:nvSpPr>
          <p:cNvPr id="4" name="Date Placeholder 3">
            <a:extLst>
              <a:ext uri="{FF2B5EF4-FFF2-40B4-BE49-F238E27FC236}">
                <a16:creationId xmlns:a16="http://schemas.microsoft.com/office/drawing/2014/main" id="{EE8DA166-222E-254C-8719-75DE05950001}"/>
              </a:ext>
            </a:extLst>
          </p:cNvPr>
          <p:cNvSpPr>
            <a:spLocks noGrp="1"/>
          </p:cNvSpPr>
          <p:nvPr>
            <p:ph type="dt" sz="half" idx="10"/>
          </p:nvPr>
        </p:nvSpPr>
        <p:spPr/>
        <p:txBody>
          <a:bodyPr/>
          <a:lstStyle/>
          <a:p>
            <a:fld id="{0BA9730D-A4C3-8440-A7C2-4659F1A63E83}" type="datetime10">
              <a:rPr lang="es-ES_tradnl" smtClean="0"/>
              <a:t>00:52</a:t>
            </a:fld>
            <a:endParaRPr lang="en-US"/>
          </a:p>
        </p:txBody>
      </p:sp>
      <p:sp>
        <p:nvSpPr>
          <p:cNvPr id="5" name="Slide Number Placeholder 4">
            <a:extLst>
              <a:ext uri="{FF2B5EF4-FFF2-40B4-BE49-F238E27FC236}">
                <a16:creationId xmlns:a16="http://schemas.microsoft.com/office/drawing/2014/main" id="{D6A933F8-7A8D-9B4C-AAE2-7409A4F7A97B}"/>
              </a:ext>
            </a:extLst>
          </p:cNvPr>
          <p:cNvSpPr>
            <a:spLocks noGrp="1"/>
          </p:cNvSpPr>
          <p:nvPr>
            <p:ph type="sldNum" sz="quarter" idx="12"/>
          </p:nvPr>
        </p:nvSpPr>
        <p:spPr/>
        <p:txBody>
          <a:bodyPr/>
          <a:lstStyle/>
          <a:p>
            <a:fld id="{7C22C21D-3D96-A64A-A044-5593E25E5F2A}" type="slidenum">
              <a:rPr lang="en-US" smtClean="0"/>
              <a:t>8</a:t>
            </a:fld>
            <a:endParaRPr lang="en-US"/>
          </a:p>
        </p:txBody>
      </p:sp>
      <p:sp>
        <p:nvSpPr>
          <p:cNvPr id="7" name="Rectangle 6">
            <a:extLst>
              <a:ext uri="{FF2B5EF4-FFF2-40B4-BE49-F238E27FC236}">
                <a16:creationId xmlns:a16="http://schemas.microsoft.com/office/drawing/2014/main" id="{81CEFAC0-B8EE-A841-A80A-2B7188E93A62}"/>
              </a:ext>
            </a:extLst>
          </p:cNvPr>
          <p:cNvSpPr/>
          <p:nvPr/>
        </p:nvSpPr>
        <p:spPr>
          <a:xfrm>
            <a:off x="68681" y="1917625"/>
            <a:ext cx="4572000" cy="3477875"/>
          </a:xfrm>
          <a:prstGeom prst="rect">
            <a:avLst/>
          </a:prstGeom>
        </p:spPr>
        <p:txBody>
          <a:bodyPr>
            <a:spAutoFit/>
          </a:bodyPr>
          <a:lstStyle/>
          <a:p>
            <a:r>
              <a:rPr lang="es-ES" sz="2000"/>
              <a:t>Henry </a:t>
            </a:r>
            <a:r>
              <a:rPr lang="es-ES" sz="2000" err="1"/>
              <a:t>Roth</a:t>
            </a:r>
            <a:r>
              <a:rPr lang="es-ES" sz="2000"/>
              <a:t> </a:t>
            </a:r>
            <a:r>
              <a:rPr lang="es-ES" sz="2000" err="1"/>
              <a:t>is</a:t>
            </a:r>
            <a:r>
              <a:rPr lang="es-ES" sz="2000"/>
              <a:t> a </a:t>
            </a:r>
            <a:r>
              <a:rPr lang="es-ES" sz="2000" err="1"/>
              <a:t>man</a:t>
            </a:r>
            <a:r>
              <a:rPr lang="es-ES" sz="2000"/>
              <a:t> </a:t>
            </a:r>
            <a:r>
              <a:rPr lang="es-ES" sz="2000" err="1"/>
              <a:t>afraid</a:t>
            </a:r>
            <a:r>
              <a:rPr lang="es-ES" sz="2000"/>
              <a:t> of </a:t>
            </a:r>
            <a:r>
              <a:rPr lang="es-ES" sz="2000" err="1"/>
              <a:t>commitment</a:t>
            </a:r>
            <a:r>
              <a:rPr lang="es-ES" sz="2000"/>
              <a:t> up </a:t>
            </a:r>
            <a:r>
              <a:rPr lang="es-ES" sz="2000" err="1"/>
              <a:t>until</a:t>
            </a:r>
            <a:r>
              <a:rPr lang="es-ES" sz="2000"/>
              <a:t> he </a:t>
            </a:r>
            <a:r>
              <a:rPr lang="es-ES" sz="2000" err="1"/>
              <a:t>meets</a:t>
            </a:r>
            <a:r>
              <a:rPr lang="es-ES" sz="2000"/>
              <a:t> </a:t>
            </a:r>
            <a:r>
              <a:rPr lang="es-ES" sz="2000" err="1"/>
              <a:t>the</a:t>
            </a:r>
            <a:r>
              <a:rPr lang="es-ES" sz="2000"/>
              <a:t> </a:t>
            </a:r>
            <a:r>
              <a:rPr lang="es-ES" sz="2000" err="1"/>
              <a:t>beautiful</a:t>
            </a:r>
            <a:r>
              <a:rPr lang="es-ES" sz="2000"/>
              <a:t> Lucy. </a:t>
            </a:r>
          </a:p>
          <a:p>
            <a:endParaRPr lang="es-ES" sz="2000"/>
          </a:p>
          <a:p>
            <a:r>
              <a:rPr lang="es-ES" sz="2000" err="1"/>
              <a:t>They</a:t>
            </a:r>
            <a:r>
              <a:rPr lang="es-ES" sz="2000"/>
              <a:t> hit </a:t>
            </a:r>
            <a:r>
              <a:rPr lang="es-ES" sz="2000" err="1"/>
              <a:t>it</a:t>
            </a:r>
            <a:r>
              <a:rPr lang="es-ES" sz="2000"/>
              <a:t> off and Henry </a:t>
            </a:r>
            <a:r>
              <a:rPr lang="es-ES" sz="2000" err="1"/>
              <a:t>think</a:t>
            </a:r>
            <a:r>
              <a:rPr lang="es-ES" sz="2000"/>
              <a:t> </a:t>
            </a:r>
            <a:r>
              <a:rPr lang="es-ES" sz="2000" err="1"/>
              <a:t>he's</a:t>
            </a:r>
            <a:r>
              <a:rPr lang="es-ES" sz="2000"/>
              <a:t> </a:t>
            </a:r>
            <a:r>
              <a:rPr lang="es-ES" sz="2000" err="1"/>
              <a:t>finally</a:t>
            </a:r>
            <a:r>
              <a:rPr lang="es-ES" sz="2000"/>
              <a:t> </a:t>
            </a:r>
            <a:r>
              <a:rPr lang="es-ES" sz="2000" err="1"/>
              <a:t>found</a:t>
            </a:r>
            <a:r>
              <a:rPr lang="es-ES" sz="2000"/>
              <a:t> </a:t>
            </a:r>
            <a:r>
              <a:rPr lang="es-ES" sz="2000" err="1"/>
              <a:t>the</a:t>
            </a:r>
            <a:r>
              <a:rPr lang="es-ES" sz="2000"/>
              <a:t> </a:t>
            </a:r>
            <a:r>
              <a:rPr lang="es-ES" sz="2000" err="1"/>
              <a:t>girl</a:t>
            </a:r>
            <a:r>
              <a:rPr lang="es-ES" sz="2000"/>
              <a:t> of </a:t>
            </a:r>
            <a:r>
              <a:rPr lang="es-ES" sz="2000" err="1"/>
              <a:t>his</a:t>
            </a:r>
            <a:r>
              <a:rPr lang="es-ES" sz="2000"/>
              <a:t> </a:t>
            </a:r>
            <a:r>
              <a:rPr lang="es-ES" sz="2000" err="1"/>
              <a:t>dreams</a:t>
            </a:r>
            <a:r>
              <a:rPr lang="es-ES" sz="2000"/>
              <a:t>, </a:t>
            </a:r>
          </a:p>
          <a:p>
            <a:endParaRPr lang="es-ES" sz="2000"/>
          </a:p>
          <a:p>
            <a:r>
              <a:rPr lang="es-ES" sz="2000" err="1"/>
              <a:t>until</a:t>
            </a:r>
            <a:r>
              <a:rPr lang="es-ES" sz="2000"/>
              <a:t> he </a:t>
            </a:r>
            <a:r>
              <a:rPr lang="es-ES" sz="2000" err="1"/>
              <a:t>discovers</a:t>
            </a:r>
            <a:r>
              <a:rPr lang="es-ES" sz="2000"/>
              <a:t>:</a:t>
            </a:r>
          </a:p>
          <a:p>
            <a:endParaRPr lang="es-ES" sz="2000"/>
          </a:p>
          <a:p>
            <a:r>
              <a:rPr lang="es-ES" sz="2000" b="1"/>
              <a:t> </a:t>
            </a:r>
            <a:r>
              <a:rPr lang="es-ES" sz="2000" b="1" err="1"/>
              <a:t>she</a:t>
            </a:r>
            <a:r>
              <a:rPr lang="es-ES" sz="2000" b="1"/>
              <a:t> has short-</a:t>
            </a:r>
            <a:r>
              <a:rPr lang="es-ES" sz="2000" b="1" err="1"/>
              <a:t>term</a:t>
            </a:r>
            <a:r>
              <a:rPr lang="es-ES" sz="2000" b="1"/>
              <a:t> </a:t>
            </a:r>
            <a:r>
              <a:rPr lang="es-ES" sz="2000" b="1" err="1"/>
              <a:t>memory</a:t>
            </a:r>
            <a:r>
              <a:rPr lang="es-ES" sz="2000" b="1"/>
              <a:t> </a:t>
            </a:r>
            <a:r>
              <a:rPr lang="es-ES" sz="2000" b="1" err="1"/>
              <a:t>loss</a:t>
            </a:r>
            <a:r>
              <a:rPr lang="es-ES" sz="2000" b="1"/>
              <a:t> and </a:t>
            </a:r>
            <a:r>
              <a:rPr lang="es-ES" sz="2000" b="1" err="1"/>
              <a:t>forgets</a:t>
            </a:r>
            <a:r>
              <a:rPr lang="es-ES" sz="2000" b="1"/>
              <a:t> </a:t>
            </a:r>
            <a:r>
              <a:rPr lang="es-ES" sz="2000" b="1" err="1"/>
              <a:t>him</a:t>
            </a:r>
            <a:r>
              <a:rPr lang="es-ES" sz="2000" b="1"/>
              <a:t> </a:t>
            </a:r>
            <a:r>
              <a:rPr lang="es-ES" sz="2000" b="1" err="1"/>
              <a:t>every</a:t>
            </a:r>
            <a:r>
              <a:rPr lang="es-ES" sz="2000" b="1"/>
              <a:t> </a:t>
            </a:r>
            <a:r>
              <a:rPr lang="es-ES" sz="2000" b="1" err="1"/>
              <a:t>next</a:t>
            </a:r>
            <a:r>
              <a:rPr lang="es-ES" sz="2000" b="1"/>
              <a:t> </a:t>
            </a:r>
            <a:r>
              <a:rPr lang="es-ES" sz="2000" b="1" err="1"/>
              <a:t>day</a:t>
            </a:r>
            <a:r>
              <a:rPr lang="es-ES" sz="2000" b="1"/>
              <a:t>.</a:t>
            </a:r>
            <a:endParaRPr lang="en-GB" sz="2000" b="1"/>
          </a:p>
        </p:txBody>
      </p:sp>
      <p:pic>
        <p:nvPicPr>
          <p:cNvPr id="8" name="Picture 7" descr="A picture containing person, indoor, dog, man&#10;&#10;Description automatically generated">
            <a:extLst>
              <a:ext uri="{FF2B5EF4-FFF2-40B4-BE49-F238E27FC236}">
                <a16:creationId xmlns:a16="http://schemas.microsoft.com/office/drawing/2014/main" id="{E00512DF-E527-DF47-9A1A-D9EF09F97E90}"/>
              </a:ext>
            </a:extLst>
          </p:cNvPr>
          <p:cNvPicPr>
            <a:picLocks noChangeAspect="1"/>
          </p:cNvPicPr>
          <p:nvPr/>
        </p:nvPicPr>
        <p:blipFill>
          <a:blip r:embed="rId3"/>
          <a:stretch>
            <a:fillRect/>
          </a:stretch>
        </p:blipFill>
        <p:spPr>
          <a:xfrm>
            <a:off x="5286894" y="2607129"/>
            <a:ext cx="3493861" cy="2901926"/>
          </a:xfrm>
          <a:prstGeom prst="rect">
            <a:avLst/>
          </a:prstGeom>
        </p:spPr>
      </p:pic>
    </p:spTree>
    <p:extLst>
      <p:ext uri="{BB962C8B-B14F-4D97-AF65-F5344CB8AC3E}">
        <p14:creationId xmlns:p14="http://schemas.microsoft.com/office/powerpoint/2010/main" val="97971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8"/>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u="sng" strike="noStrike" dirty="0">
                <a:solidFill>
                  <a:schemeClr val="bg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SimCLR</a:t>
            </a:r>
            <a:r>
              <a:rPr lang="en-GB" dirty="0">
                <a:latin typeface="Calibri"/>
                <a:ea typeface="Calibri"/>
                <a:cs typeface="Calibri"/>
                <a:sym typeface="Calibri"/>
              </a:rPr>
              <a:t> by the Google AI team</a:t>
            </a:r>
            <a:endParaRPr dirty="0"/>
          </a:p>
        </p:txBody>
      </p:sp>
      <p:sp>
        <p:nvSpPr>
          <p:cNvPr id="362" name="Google Shape;362;p18"/>
          <p:cNvSpPr txBox="1">
            <a:spLocks noGrp="1"/>
          </p:cNvSpPr>
          <p:nvPr>
            <p:ph type="dt" idx="10"/>
          </p:nvPr>
        </p:nvSpPr>
        <p:spPr>
          <a:xfrm>
            <a:off x="6794936" y="6437032"/>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818BA77D-69BC-0F44-9426-7EC9066B26C3}" type="datetime10">
              <a:rPr lang="es-ES_tradnl" smtClean="0"/>
              <a:t>00:52</a:t>
            </a:fld>
            <a:endParaRPr/>
          </a:p>
        </p:txBody>
      </p:sp>
      <p:pic>
        <p:nvPicPr>
          <p:cNvPr id="363" name="Google Shape;363;p18"/>
          <p:cNvPicPr preferRelativeResize="0">
            <a:picLocks noGrp="1"/>
          </p:cNvPicPr>
          <p:nvPr>
            <p:ph type="body" idx="1"/>
          </p:nvPr>
        </p:nvPicPr>
        <p:blipFill rotWithShape="1">
          <a:blip r:embed="rId4">
            <a:alphaModFix/>
          </a:blip>
          <a:srcRect/>
          <a:stretch/>
        </p:blipFill>
        <p:spPr>
          <a:xfrm>
            <a:off x="913605" y="1397000"/>
            <a:ext cx="3657600" cy="4064000"/>
          </a:xfrm>
          <a:prstGeom prst="rect">
            <a:avLst/>
          </a:prstGeom>
          <a:noFill/>
          <a:ln>
            <a:noFill/>
          </a:ln>
        </p:spPr>
      </p:pic>
      <p:sp>
        <p:nvSpPr>
          <p:cNvPr id="364" name="Google Shape;364;p18"/>
          <p:cNvSpPr txBox="1"/>
          <p:nvPr/>
        </p:nvSpPr>
        <p:spPr>
          <a:xfrm>
            <a:off x="505874" y="6280316"/>
            <a:ext cx="8130663"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dirty="0">
                <a:solidFill>
                  <a:schemeClr val="dk1"/>
                </a:solidFill>
                <a:latin typeface="Calibri"/>
                <a:ea typeface="Calibri"/>
                <a:cs typeface="Calibri"/>
                <a:sym typeface="Calibri"/>
              </a:rPr>
              <a:t>https://</a:t>
            </a:r>
            <a:r>
              <a:rPr lang="en-GB" sz="1100" dirty="0" err="1">
                <a:solidFill>
                  <a:schemeClr val="dk1"/>
                </a:solidFill>
                <a:latin typeface="Calibri"/>
                <a:ea typeface="Calibri"/>
                <a:cs typeface="Calibri"/>
                <a:sym typeface="Calibri"/>
              </a:rPr>
              <a:t>analyticsindiamag.com</a:t>
            </a:r>
            <a:r>
              <a:rPr lang="en-GB" sz="1100" dirty="0">
                <a:solidFill>
                  <a:schemeClr val="dk1"/>
                </a:solidFill>
                <a:latin typeface="Calibri"/>
                <a:ea typeface="Calibri"/>
                <a:cs typeface="Calibri"/>
                <a:sym typeface="Calibri"/>
              </a:rPr>
              <a:t>/what-is-contrastive-self-supervised-learning/</a:t>
            </a:r>
            <a:endParaRPr sz="1000" dirty="0"/>
          </a:p>
        </p:txBody>
      </p:sp>
      <p:sp>
        <p:nvSpPr>
          <p:cNvPr id="365" name="Google Shape;365;p18"/>
          <p:cNvSpPr txBox="1"/>
          <p:nvPr/>
        </p:nvSpPr>
        <p:spPr>
          <a:xfrm>
            <a:off x="4913133" y="1599061"/>
            <a:ext cx="4015403" cy="3183145"/>
          </a:xfrm>
          <a:prstGeom prst="rect">
            <a:avLst/>
          </a:prstGeom>
          <a:noFill/>
          <a:ln>
            <a:noFill/>
          </a:ln>
        </p:spPr>
        <p:txBody>
          <a:bodyPr spcFirstLastPara="1" wrap="square" lIns="91425" tIns="45700" rIns="91425" bIns="45700" anchor="t" anchorCtr="0">
            <a:normAutofit fontScale="77500" lnSpcReduction="20000"/>
          </a:bodyPr>
          <a:lstStyle/>
          <a:p>
            <a:r>
              <a:rPr lang="en-GB" b="1" dirty="0">
                <a:effectLst/>
                <a:latin typeface="Helvetica" pitchFamily="2" charset="0"/>
              </a:rPr>
              <a:t>Introduces projectors: </a:t>
            </a:r>
            <a:r>
              <a:rPr lang="en-GB" dirty="0">
                <a:effectLst/>
                <a:latin typeface="Helvetica" pitchFamily="2" charset="0"/>
              </a:rPr>
              <a:t>a learnable nonlinear transformation between the representation and the contrastive loss</a:t>
            </a:r>
          </a:p>
          <a:p>
            <a:endParaRPr lang="en-GB" b="1" dirty="0">
              <a:effectLst/>
              <a:latin typeface="Helvetica" pitchFamily="2" charset="0"/>
            </a:endParaRPr>
          </a:p>
          <a:p>
            <a:endParaRPr lang="en-GB" b="1" dirty="0">
              <a:effectLst/>
              <a:latin typeface="Helvetica" pitchFamily="2" charset="0"/>
            </a:endParaRPr>
          </a:p>
          <a:p>
            <a:r>
              <a:rPr lang="en-GB" b="1" dirty="0">
                <a:effectLst/>
                <a:latin typeface="Helvetica" pitchFamily="2" charset="0"/>
              </a:rPr>
              <a:t>Positive sampling</a:t>
            </a:r>
            <a:r>
              <a:rPr lang="en-GB" dirty="0">
                <a:effectLst/>
                <a:latin typeface="Helvetica" pitchFamily="2" charset="0"/>
              </a:rPr>
              <a:t>: Given a batch of N samples, the pretext task P generates two augmented views </a:t>
            </a:r>
            <a:r>
              <a:rPr lang="en-GB" dirty="0" err="1">
                <a:effectLst/>
                <a:latin typeface="Helvetica" pitchFamily="2" charset="0"/>
              </a:rPr>
              <a:t>x</a:t>
            </a:r>
            <a:r>
              <a:rPr lang="en-GB" baseline="30000" dirty="0" err="1">
                <a:effectLst/>
                <a:latin typeface="Helvetica" pitchFamily="2" charset="0"/>
              </a:rPr>
              <a:t>a</a:t>
            </a:r>
            <a:r>
              <a:rPr lang="en-GB" baseline="-25000" dirty="0" err="1">
                <a:effectLst/>
                <a:latin typeface="Helvetica" pitchFamily="2" charset="0"/>
              </a:rPr>
              <a:t>i</a:t>
            </a:r>
            <a:r>
              <a:rPr lang="en-GB" baseline="-25000" dirty="0">
                <a:latin typeface="Helvetica" pitchFamily="2" charset="0"/>
              </a:rPr>
              <a:t> </a:t>
            </a:r>
            <a:r>
              <a:rPr lang="en-GB" dirty="0">
                <a:effectLst/>
                <a:latin typeface="Helvetica" pitchFamily="2" charset="0"/>
              </a:rPr>
              <a:t>and </a:t>
            </a:r>
            <a:r>
              <a:rPr lang="en-GB" dirty="0" err="1">
                <a:effectLst/>
                <a:latin typeface="Helvetica" pitchFamily="2" charset="0"/>
              </a:rPr>
              <a:t>x</a:t>
            </a:r>
            <a:r>
              <a:rPr lang="en-GB" baseline="30000" dirty="0" err="1">
                <a:effectLst/>
                <a:latin typeface="Helvetica" pitchFamily="2" charset="0"/>
              </a:rPr>
              <a:t>+</a:t>
            </a:r>
            <a:r>
              <a:rPr lang="en-GB" baseline="-25000" dirty="0" err="1">
                <a:effectLst/>
                <a:latin typeface="Helvetica" pitchFamily="2" charset="0"/>
              </a:rPr>
              <a:t>i</a:t>
            </a:r>
            <a:r>
              <a:rPr lang="en-GB" dirty="0">
                <a:effectLst/>
                <a:latin typeface="Helvetica" pitchFamily="2" charset="0"/>
              </a:rPr>
              <a:t> for each sample x</a:t>
            </a:r>
            <a:r>
              <a:rPr lang="en-GB" baseline="-25000" dirty="0">
                <a:effectLst/>
                <a:latin typeface="Helvetica" pitchFamily="2" charset="0"/>
              </a:rPr>
              <a:t>i</a:t>
            </a:r>
            <a:r>
              <a:rPr lang="en-GB" dirty="0">
                <a:effectLst/>
                <a:latin typeface="Helvetica" pitchFamily="2" charset="0"/>
              </a:rPr>
              <a:t> of the batch. </a:t>
            </a:r>
          </a:p>
          <a:p>
            <a:endParaRPr lang="en-GB" dirty="0">
              <a:latin typeface="Helvetica" pitchFamily="2" charset="0"/>
            </a:endParaRPr>
          </a:p>
          <a:p>
            <a:r>
              <a:rPr lang="en-GB" b="1" dirty="0">
                <a:effectLst/>
                <a:latin typeface="Helvetica" pitchFamily="2" charset="0"/>
              </a:rPr>
              <a:t>Negative sampling</a:t>
            </a:r>
            <a:r>
              <a:rPr lang="en-GB" dirty="0">
                <a:latin typeface="Helvetica" pitchFamily="2" charset="0"/>
              </a:rPr>
              <a:t>:</a:t>
            </a:r>
            <a:r>
              <a:rPr lang="en-GB" dirty="0">
                <a:effectLst/>
                <a:latin typeface="Helvetica" pitchFamily="2" charset="0"/>
              </a:rPr>
              <a:t> the rest of the images x</a:t>
            </a:r>
            <a:r>
              <a:rPr lang="en-GB" baseline="30000" dirty="0">
                <a:effectLst/>
                <a:latin typeface="Helvetica" pitchFamily="2" charset="0"/>
              </a:rPr>
              <a:t>−</a:t>
            </a:r>
            <a:r>
              <a:rPr lang="en-GB" baseline="-25000" dirty="0" err="1">
                <a:effectLst/>
                <a:latin typeface="Helvetica" pitchFamily="2" charset="0"/>
              </a:rPr>
              <a:t>i</a:t>
            </a:r>
            <a:r>
              <a:rPr lang="en-GB" dirty="0">
                <a:effectLst/>
                <a:latin typeface="Helvetica" pitchFamily="2" charset="0"/>
              </a:rPr>
              <a:t> on the same batch to form the negative pairs</a:t>
            </a:r>
          </a:p>
          <a:p>
            <a:r>
              <a:rPr lang="en-GB" dirty="0">
                <a:effectLst/>
                <a:latin typeface="Helvetica" pitchFamily="2" charset="0"/>
              </a:rPr>
              <a:t>(</a:t>
            </a:r>
            <a:r>
              <a:rPr lang="en-GB" dirty="0" err="1">
                <a:effectLst/>
                <a:latin typeface="Helvetica" pitchFamily="2" charset="0"/>
              </a:rPr>
              <a:t>x</a:t>
            </a:r>
            <a:r>
              <a:rPr lang="en-GB" baseline="30000" dirty="0" err="1">
                <a:effectLst/>
                <a:latin typeface="Helvetica" pitchFamily="2" charset="0"/>
              </a:rPr>
              <a:t>a</a:t>
            </a:r>
            <a:r>
              <a:rPr lang="en-GB" baseline="-25000" dirty="0" err="1">
                <a:effectLst/>
                <a:latin typeface="Helvetica" pitchFamily="2" charset="0"/>
              </a:rPr>
              <a:t>i</a:t>
            </a:r>
            <a:r>
              <a:rPr lang="en-GB" dirty="0">
                <a:effectLst/>
                <a:latin typeface="Helvetica" pitchFamily="2" charset="0"/>
              </a:rPr>
              <a:t>, x</a:t>
            </a:r>
            <a:r>
              <a:rPr lang="en-GB" baseline="30000" dirty="0">
                <a:effectLst/>
                <a:latin typeface="Helvetica" pitchFamily="2" charset="0"/>
              </a:rPr>
              <a:t>−</a:t>
            </a:r>
            <a:r>
              <a:rPr lang="en-GB" baseline="-25000" dirty="0" err="1">
                <a:effectLst/>
                <a:latin typeface="Helvetica" pitchFamily="2" charset="0"/>
              </a:rPr>
              <a:t>i</a:t>
            </a:r>
            <a:r>
              <a:rPr lang="en-GB" dirty="0">
                <a:effectLst/>
                <a:latin typeface="Helvetica" pitchFamily="2" charset="0"/>
              </a:rPr>
              <a:t> ). </a:t>
            </a:r>
          </a:p>
          <a:p>
            <a:endParaRPr lang="en-GB" dirty="0">
              <a:latin typeface="Helvetica" pitchFamily="2" charset="0"/>
            </a:endParaRPr>
          </a:p>
          <a:p>
            <a:r>
              <a:rPr lang="en-GB" dirty="0">
                <a:effectLst/>
                <a:latin typeface="Helvetica" pitchFamily="2" charset="0"/>
              </a:rPr>
              <a:t>Batch sizes of 8196 are used.</a:t>
            </a:r>
          </a:p>
          <a:p>
            <a:pPr marL="0" marR="0" lvl="0" indent="0" algn="l" rtl="0">
              <a:spcBef>
                <a:spcPts val="0"/>
              </a:spcBef>
              <a:spcAft>
                <a:spcPts val="0"/>
              </a:spcAft>
              <a:buClr>
                <a:srgbClr val="A5A5A5"/>
              </a:buClr>
              <a:buSzPts val="2160"/>
              <a:buFont typeface="Noto Sans Symbols"/>
              <a:buNone/>
            </a:pPr>
            <a:endParaRPr lang="es-ES" sz="1100" dirty="0"/>
          </a:p>
          <a:p>
            <a:pPr marL="0" marR="0" lvl="0" indent="0" algn="l" rtl="0">
              <a:spcBef>
                <a:spcPts val="0"/>
              </a:spcBef>
              <a:spcAft>
                <a:spcPts val="0"/>
              </a:spcAft>
              <a:buClr>
                <a:srgbClr val="A5A5A5"/>
              </a:buClr>
              <a:buSzPts val="2160"/>
              <a:buFont typeface="Noto Sans Symbols"/>
              <a:buNone/>
            </a:pPr>
            <a:endParaRPr lang="es-ES" sz="1100" dirty="0"/>
          </a:p>
          <a:p>
            <a:pPr marL="0" marR="0" lvl="0" indent="0" algn="l" rtl="0">
              <a:spcBef>
                <a:spcPts val="0"/>
              </a:spcBef>
              <a:spcAft>
                <a:spcPts val="0"/>
              </a:spcAft>
              <a:buClr>
                <a:srgbClr val="A5A5A5"/>
              </a:buClr>
              <a:buSzPts val="2160"/>
              <a:buFont typeface="Noto Sans Symbols"/>
              <a:buNone/>
            </a:pPr>
            <a:r>
              <a:rPr lang="en-ES" b="1" dirty="0"/>
              <a:t>Loss function:</a:t>
            </a:r>
            <a:endParaRPr b="1" dirty="0"/>
          </a:p>
        </p:txBody>
      </p:sp>
      <p:sp>
        <p:nvSpPr>
          <p:cNvPr id="3" name="TextBox 2">
            <a:extLst>
              <a:ext uri="{FF2B5EF4-FFF2-40B4-BE49-F238E27FC236}">
                <a16:creationId xmlns:a16="http://schemas.microsoft.com/office/drawing/2014/main" id="{54F57FEC-3935-2DD8-F447-B27D1080125A}"/>
              </a:ext>
            </a:extLst>
          </p:cNvPr>
          <p:cNvSpPr txBox="1"/>
          <p:nvPr/>
        </p:nvSpPr>
        <p:spPr>
          <a:xfrm>
            <a:off x="284162" y="6018706"/>
            <a:ext cx="8859838" cy="261610"/>
          </a:xfrm>
          <a:prstGeom prst="rect">
            <a:avLst/>
          </a:prstGeom>
          <a:noFill/>
        </p:spPr>
        <p:txBody>
          <a:bodyPr wrap="square">
            <a:spAutoFit/>
          </a:bodyPr>
          <a:lstStyle/>
          <a:p>
            <a:r>
              <a:rPr lang="en-GB" sz="1100" dirty="0">
                <a:effectLst/>
                <a:latin typeface="Helvetica" pitchFamily="2" charset="0"/>
              </a:rPr>
              <a:t>Ting Chen et al. “A Simple Framework for Contrastive Learning of Visual Representations”. 37th ICMLL 2020, pp. 1597–1607.</a:t>
            </a:r>
          </a:p>
        </p:txBody>
      </p:sp>
      <p:pic>
        <p:nvPicPr>
          <p:cNvPr id="5" name="Picture 4" descr="Text, letter&#10;&#10;Description automatically generated">
            <a:extLst>
              <a:ext uri="{FF2B5EF4-FFF2-40B4-BE49-F238E27FC236}">
                <a16:creationId xmlns:a16="http://schemas.microsoft.com/office/drawing/2014/main" id="{2B54FC3B-4AFA-E54A-8B91-B8F246A1DFEE}"/>
              </a:ext>
            </a:extLst>
          </p:cNvPr>
          <p:cNvPicPr>
            <a:picLocks noChangeAspect="1"/>
          </p:cNvPicPr>
          <p:nvPr/>
        </p:nvPicPr>
        <p:blipFill>
          <a:blip r:embed="rId5"/>
          <a:stretch>
            <a:fillRect/>
          </a:stretch>
        </p:blipFill>
        <p:spPr>
          <a:xfrm>
            <a:off x="5575618" y="4680082"/>
            <a:ext cx="3060919" cy="78091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19" descr="/tmp/beautiful_ai_exports/65fb7bae-13d8-47ae-a920-e326727960ef.jpg"/>
          <p:cNvPicPr preferRelativeResize="0"/>
          <p:nvPr/>
        </p:nvPicPr>
        <p:blipFill rotWithShape="1">
          <a:blip r:embed="rId3">
            <a:alphaModFix/>
          </a:blip>
          <a:srcRect l="9788" t="14240" r="9111"/>
          <a:stretch/>
        </p:blipFill>
        <p:spPr>
          <a:xfrm>
            <a:off x="863363" y="1348488"/>
            <a:ext cx="7415685" cy="5429125"/>
          </a:xfrm>
          <a:prstGeom prst="rect">
            <a:avLst/>
          </a:prstGeom>
          <a:noFill/>
          <a:ln>
            <a:noFill/>
          </a:ln>
        </p:spPr>
      </p:pic>
      <p:sp>
        <p:nvSpPr>
          <p:cNvPr id="372" name="Google Shape;372;p19"/>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SSL Framework: SimCLR</a:t>
            </a:r>
            <a:endParaRPr/>
          </a:p>
        </p:txBody>
      </p:sp>
      <p:sp>
        <p:nvSpPr>
          <p:cNvPr id="2" name="Date Placeholder 1">
            <a:extLst>
              <a:ext uri="{FF2B5EF4-FFF2-40B4-BE49-F238E27FC236}">
                <a16:creationId xmlns:a16="http://schemas.microsoft.com/office/drawing/2014/main" id="{9E770DCD-A1D3-133D-6529-B8997A208DA7}"/>
              </a:ext>
            </a:extLst>
          </p:cNvPr>
          <p:cNvSpPr>
            <a:spLocks noGrp="1"/>
          </p:cNvSpPr>
          <p:nvPr>
            <p:ph type="dt" idx="10"/>
          </p:nvPr>
        </p:nvSpPr>
        <p:spPr/>
        <p:txBody>
          <a:bodyPr/>
          <a:lstStyle/>
          <a:p>
            <a:fld id="{7F6412B5-D215-0B41-822B-AC11CA7CFA90}" type="datetime10">
              <a:rPr lang="es-ES_tradnl" smtClean="0"/>
              <a:t>00:52</a:t>
            </a:fld>
            <a:endParaRPr lang="es-ES_tradnl"/>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479" y="3228183"/>
            <a:ext cx="1849334" cy="1035844"/>
          </a:xfrm>
          <a:prstGeom prst="rect">
            <a:avLst/>
          </a:prstGeom>
        </p:spPr>
      </p:pic>
      <p:grpSp>
        <p:nvGrpSpPr>
          <p:cNvPr id="38" name="Grupo 37"/>
          <p:cNvGrpSpPr/>
          <p:nvPr/>
        </p:nvGrpSpPr>
        <p:grpSpPr>
          <a:xfrm>
            <a:off x="7366507" y="3478943"/>
            <a:ext cx="1017638" cy="423824"/>
            <a:chOff x="9822008" y="3495591"/>
            <a:chExt cx="1356851" cy="565098"/>
          </a:xfrm>
        </p:grpSpPr>
        <p:pic>
          <p:nvPicPr>
            <p:cNvPr id="34" name="Imagen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4141" y="3714541"/>
              <a:ext cx="374718" cy="346148"/>
            </a:xfrm>
            <a:prstGeom prst="rect">
              <a:avLst/>
            </a:prstGeom>
            <a:ln>
              <a:noFill/>
            </a:ln>
            <a:effectLst>
              <a:outerShdw blurRad="292100" dist="139700" dir="2700000" algn="tl" rotWithShape="0">
                <a:srgbClr val="333333">
                  <a:alpha val="65000"/>
                </a:srgbClr>
              </a:outerShdw>
            </a:effectLst>
          </p:spPr>
        </p:pic>
        <p:pic>
          <p:nvPicPr>
            <p:cNvPr id="32" name="Imagen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2008" y="3725822"/>
              <a:ext cx="362506" cy="334867"/>
            </a:xfrm>
            <a:prstGeom prst="rect">
              <a:avLst/>
            </a:prstGeom>
            <a:ln>
              <a:noFill/>
            </a:ln>
            <a:effectLst>
              <a:outerShdw blurRad="292100" dist="139700" dir="2700000" algn="tl" rotWithShape="0">
                <a:srgbClr val="333333">
                  <a:alpha val="65000"/>
                </a:srgbClr>
              </a:outerShdw>
            </a:effectLst>
          </p:spPr>
        </p:pic>
        <p:cxnSp>
          <p:nvCxnSpPr>
            <p:cNvPr id="44" name="Conector recto de flecha 43"/>
            <p:cNvCxnSpPr/>
            <p:nvPr/>
          </p:nvCxnSpPr>
          <p:spPr>
            <a:xfrm flipV="1">
              <a:off x="10494057" y="3915457"/>
              <a:ext cx="281193" cy="4934"/>
            </a:xfrm>
            <a:prstGeom prst="straightConnector1">
              <a:avLst/>
            </a:prstGeom>
            <a:ln w="38100">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p:nvPr/>
          </p:nvCxnSpPr>
          <p:spPr>
            <a:xfrm flipH="1" flipV="1">
              <a:off x="10208853" y="3908955"/>
              <a:ext cx="276977" cy="13004"/>
            </a:xfrm>
            <a:prstGeom prst="straightConnector1">
              <a:avLst/>
            </a:prstGeom>
            <a:ln w="38100">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10184513" y="3495591"/>
              <a:ext cx="566821" cy="338554"/>
            </a:xfrm>
            <a:prstGeom prst="rect">
              <a:avLst/>
            </a:prstGeom>
            <a:noFill/>
          </p:spPr>
          <p:txBody>
            <a:bodyPr wrap="none" rtlCol="0">
              <a:spAutoFit/>
            </a:bodyPr>
            <a:lstStyle/>
            <a:p>
              <a:r>
                <a:rPr lang="es-ES" sz="1050" dirty="0" err="1">
                  <a:latin typeface="Book Antiqua" panose="02040602050305030304" pitchFamily="18" charset="0"/>
                </a:rPr>
                <a:t>Pull</a:t>
              </a:r>
              <a:endParaRPr lang="es-ES" sz="1050" dirty="0">
                <a:latin typeface="Book Antiqua" panose="02040602050305030304" pitchFamily="18" charset="0"/>
              </a:endParaRPr>
            </a:p>
          </p:txBody>
        </p:sp>
      </p:grpSp>
      <p:pic>
        <p:nvPicPr>
          <p:cNvPr id="45" name="Imagen 44"/>
          <p:cNvPicPr>
            <a:picLocks noChangeAspect="1"/>
          </p:cNvPicPr>
          <p:nvPr/>
        </p:nvPicPr>
        <p:blipFill rotWithShape="1">
          <a:blip r:embed="rId6" cstate="print">
            <a:extLst>
              <a:ext uri="{28A0092B-C50C-407E-A947-70E740481C1C}">
                <a14:useLocalDpi xmlns:a14="http://schemas.microsoft.com/office/drawing/2010/main" val="0"/>
              </a:ext>
            </a:extLst>
          </a:blip>
          <a:srcRect l="7607" t="-1945" r="7830" b="1945"/>
          <a:stretch/>
        </p:blipFill>
        <p:spPr>
          <a:xfrm>
            <a:off x="8096566" y="3638916"/>
            <a:ext cx="287579" cy="266014"/>
          </a:xfrm>
          <a:prstGeom prst="rect">
            <a:avLst/>
          </a:prstGeom>
          <a:ln>
            <a:noFill/>
          </a:ln>
          <a:effectLst>
            <a:outerShdw blurRad="292100" dist="139700" dir="2700000" algn="tl" rotWithShape="0">
              <a:srgbClr val="333333">
                <a:alpha val="65000"/>
              </a:srgbClr>
            </a:outerShdw>
          </a:effectLst>
        </p:spPr>
      </p:pic>
      <p:sp>
        <p:nvSpPr>
          <p:cNvPr id="5" name="CuadroTexto 4"/>
          <p:cNvSpPr txBox="1"/>
          <p:nvPr/>
        </p:nvSpPr>
        <p:spPr>
          <a:xfrm>
            <a:off x="257174" y="545277"/>
            <a:ext cx="6386513" cy="600164"/>
          </a:xfrm>
          <a:prstGeom prst="rect">
            <a:avLst/>
          </a:prstGeom>
          <a:noFill/>
        </p:spPr>
        <p:txBody>
          <a:bodyPr wrap="square" rtlCol="0">
            <a:spAutoFit/>
          </a:bodyPr>
          <a:lstStyle/>
          <a:p>
            <a:endParaRPr lang="es-ES" sz="3300" dirty="0">
              <a:solidFill>
                <a:schemeClr val="bg1"/>
              </a:solidFill>
              <a:latin typeface="Book Antiqua" panose="02040602050305030304" pitchFamily="18" charset="0"/>
            </a:endParaRPr>
          </a:p>
        </p:txBody>
      </p:sp>
      <p:sp>
        <p:nvSpPr>
          <p:cNvPr id="6" name="Rectángulo 5"/>
          <p:cNvSpPr/>
          <p:nvPr/>
        </p:nvSpPr>
        <p:spPr>
          <a:xfrm>
            <a:off x="0" y="857250"/>
            <a:ext cx="64294" cy="892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3" name="Rectángulo redondeado 2"/>
          <p:cNvSpPr/>
          <p:nvPr/>
        </p:nvSpPr>
        <p:spPr>
          <a:xfrm>
            <a:off x="3379891" y="2235201"/>
            <a:ext cx="1250156" cy="692944"/>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err="1">
                <a:latin typeface="Book Antiqua" panose="02040602050305030304" pitchFamily="18" charset="0"/>
              </a:rPr>
              <a:t>Encoder</a:t>
            </a:r>
            <a:endParaRPr lang="es-ES" sz="1050" dirty="0">
              <a:latin typeface="Book Antiqua" panose="02040602050305030304" pitchFamily="18" charset="0"/>
            </a:endParaRPr>
          </a:p>
        </p:txBody>
      </p:sp>
      <p:sp>
        <p:nvSpPr>
          <p:cNvPr id="8" name="Rectángulo redondeado 7"/>
          <p:cNvSpPr/>
          <p:nvPr/>
        </p:nvSpPr>
        <p:spPr>
          <a:xfrm>
            <a:off x="3379891" y="4571208"/>
            <a:ext cx="1250156" cy="692944"/>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err="1">
                <a:latin typeface="Book Antiqua" panose="02040602050305030304" pitchFamily="18" charset="0"/>
              </a:rPr>
              <a:t>Encoder</a:t>
            </a:r>
            <a:endParaRPr lang="es-ES" sz="1050" dirty="0">
              <a:latin typeface="Book Antiqua" panose="02040602050305030304" pitchFamily="18" charset="0"/>
            </a:endParaRPr>
          </a:p>
        </p:txBody>
      </p:sp>
      <p:sp>
        <p:nvSpPr>
          <p:cNvPr id="4" name="Rectángulo redondeado 3"/>
          <p:cNvSpPr/>
          <p:nvPr/>
        </p:nvSpPr>
        <p:spPr>
          <a:xfrm>
            <a:off x="5261777" y="2366466"/>
            <a:ext cx="900113" cy="430412"/>
          </a:xfrm>
          <a:prstGeom prst="round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050" dirty="0" err="1">
                <a:solidFill>
                  <a:schemeClr val="tx1"/>
                </a:solidFill>
                <a:latin typeface="Book Antiqua" panose="02040602050305030304" pitchFamily="18" charset="0"/>
              </a:rPr>
              <a:t>Projector</a:t>
            </a:r>
            <a:endParaRPr lang="es-ES" sz="1050" dirty="0">
              <a:solidFill>
                <a:schemeClr val="tx1"/>
              </a:solidFill>
              <a:latin typeface="Book Antiqua" panose="02040602050305030304" pitchFamily="18" charset="0"/>
            </a:endParaRPr>
          </a:p>
        </p:txBody>
      </p:sp>
      <p:sp>
        <p:nvSpPr>
          <p:cNvPr id="9" name="Rectángulo redondeado 8"/>
          <p:cNvSpPr/>
          <p:nvPr/>
        </p:nvSpPr>
        <p:spPr>
          <a:xfrm>
            <a:off x="5261777" y="4702473"/>
            <a:ext cx="900113" cy="430412"/>
          </a:xfrm>
          <a:prstGeom prst="round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050" dirty="0" err="1">
                <a:solidFill>
                  <a:schemeClr val="tx1"/>
                </a:solidFill>
                <a:latin typeface="Book Antiqua" panose="02040602050305030304" pitchFamily="18" charset="0"/>
              </a:rPr>
              <a:t>Projector</a:t>
            </a:r>
            <a:endParaRPr lang="es-ES" sz="1050" dirty="0">
              <a:solidFill>
                <a:schemeClr val="tx1"/>
              </a:solidFill>
              <a:latin typeface="Book Antiqua" panose="02040602050305030304" pitchFamily="18" charset="0"/>
            </a:endParaRPr>
          </a:p>
        </p:txBody>
      </p:sp>
      <p:pic>
        <p:nvPicPr>
          <p:cNvPr id="11" name="Imagen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188" y="3284136"/>
            <a:ext cx="1092994" cy="1009661"/>
          </a:xfrm>
          <a:prstGeom prst="rect">
            <a:avLst/>
          </a:prstGeom>
          <a:ln>
            <a:noFill/>
          </a:ln>
          <a:effectLst>
            <a:outerShdw blurRad="292100" dist="139700" dir="2700000" algn="tl" rotWithShape="0">
              <a:srgbClr val="333333">
                <a:alpha val="65000"/>
              </a:srgbClr>
            </a:outerShdw>
          </a:effectLst>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0488" y="4631331"/>
            <a:ext cx="619963" cy="572696"/>
          </a:xfrm>
          <a:prstGeom prst="rect">
            <a:avLst/>
          </a:prstGeom>
          <a:ln>
            <a:noFill/>
          </a:ln>
          <a:effectLst>
            <a:outerShdw blurRad="292100" dist="139700" dir="2700000" algn="tl" rotWithShape="0">
              <a:srgbClr val="333333">
                <a:alpha val="65000"/>
              </a:srgbClr>
            </a:outerShdw>
          </a:effectLst>
        </p:spPr>
      </p:pic>
      <p:pic>
        <p:nvPicPr>
          <p:cNvPr id="14" name="Imagen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0488" y="2295325"/>
            <a:ext cx="619963" cy="572695"/>
          </a:xfrm>
          <a:prstGeom prst="rect">
            <a:avLst/>
          </a:prstGeom>
          <a:ln>
            <a:noFill/>
          </a:ln>
          <a:effectLst>
            <a:outerShdw blurRad="292100" dist="139700" dir="2700000" algn="tl" rotWithShape="0">
              <a:srgbClr val="333333">
                <a:alpha val="65000"/>
              </a:srgbClr>
            </a:outerShdw>
          </a:effectLst>
        </p:spPr>
      </p:pic>
      <p:cxnSp>
        <p:nvCxnSpPr>
          <p:cNvPr id="16" name="Conector curvado 15"/>
          <p:cNvCxnSpPr>
            <a:stCxn id="11" idx="3"/>
            <a:endCxn id="14" idx="1"/>
          </p:cNvCxnSpPr>
          <p:nvPr/>
        </p:nvCxnSpPr>
        <p:spPr>
          <a:xfrm flipV="1">
            <a:off x="1450182" y="2581673"/>
            <a:ext cx="990307" cy="1207294"/>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17"/>
          <p:cNvCxnSpPr>
            <a:stCxn id="11" idx="3"/>
            <a:endCxn id="13" idx="1"/>
          </p:cNvCxnSpPr>
          <p:nvPr/>
        </p:nvCxnSpPr>
        <p:spPr>
          <a:xfrm>
            <a:off x="1450182" y="3788966"/>
            <a:ext cx="990307" cy="1128713"/>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14" idx="3"/>
            <a:endCxn id="3" idx="1"/>
          </p:cNvCxnSpPr>
          <p:nvPr/>
        </p:nvCxnSpPr>
        <p:spPr>
          <a:xfrm>
            <a:off x="3060451" y="2581673"/>
            <a:ext cx="31943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13" idx="3"/>
            <a:endCxn id="8" idx="1"/>
          </p:cNvCxnSpPr>
          <p:nvPr/>
        </p:nvCxnSpPr>
        <p:spPr>
          <a:xfrm>
            <a:off x="3060451" y="4917679"/>
            <a:ext cx="3194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p:nvPr/>
        </p:nvCxnSpPr>
        <p:spPr>
          <a:xfrm flipV="1">
            <a:off x="4696370" y="2581226"/>
            <a:ext cx="499085" cy="4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a:off x="4696370" y="4917679"/>
            <a:ext cx="4990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Conector curvado 32"/>
          <p:cNvCxnSpPr>
            <a:endCxn id="10" idx="0"/>
          </p:cNvCxnSpPr>
          <p:nvPr/>
        </p:nvCxnSpPr>
        <p:spPr>
          <a:xfrm>
            <a:off x="6304622" y="2581226"/>
            <a:ext cx="1557524" cy="646957"/>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2" name="Imagen 41"/>
          <p:cNvPicPr>
            <a:picLocks noChangeAspect="1"/>
          </p:cNvPicPr>
          <p:nvPr/>
        </p:nvPicPr>
        <p:blipFill rotWithShape="1">
          <a:blip r:embed="rId9" cstate="print">
            <a:extLst>
              <a:ext uri="{28A0092B-C50C-407E-A947-70E740481C1C}">
                <a14:useLocalDpi xmlns:a14="http://schemas.microsoft.com/office/drawing/2010/main" val="0"/>
              </a:ext>
            </a:extLst>
          </a:blip>
          <a:srcRect l="7607" t="-1945" r="7830" b="1945"/>
          <a:stretch/>
        </p:blipFill>
        <p:spPr>
          <a:xfrm>
            <a:off x="6329183" y="3462681"/>
            <a:ext cx="629009" cy="581841"/>
          </a:xfrm>
          <a:prstGeom prst="rect">
            <a:avLst/>
          </a:prstGeom>
          <a:ln>
            <a:noFill/>
          </a:ln>
          <a:effectLst>
            <a:outerShdw blurRad="292100" dist="139700" dir="2700000" algn="tl" rotWithShape="0">
              <a:srgbClr val="333333">
                <a:alpha val="65000"/>
              </a:srgbClr>
            </a:outerShdw>
          </a:effectLst>
        </p:spPr>
      </p:pic>
      <p:sp>
        <p:nvSpPr>
          <p:cNvPr id="43" name="Elipse 42"/>
          <p:cNvSpPr/>
          <p:nvPr/>
        </p:nvSpPr>
        <p:spPr>
          <a:xfrm>
            <a:off x="5438262" y="3479831"/>
            <a:ext cx="547143" cy="539688"/>
          </a:xfrm>
          <a:prstGeom prst="ellipse">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600" dirty="0">
                <a:solidFill>
                  <a:schemeClr val="tx1"/>
                </a:solidFill>
                <a:latin typeface="Book Antiqua" panose="02040602050305030304" pitchFamily="18" charset="0"/>
              </a:rPr>
              <a:t>KNN</a:t>
            </a:r>
            <a:endParaRPr lang="es-ES" sz="788" dirty="0">
              <a:solidFill>
                <a:schemeClr val="tx1"/>
              </a:solidFill>
              <a:latin typeface="Book Antiqua" panose="02040602050305030304" pitchFamily="18" charset="0"/>
            </a:endParaRPr>
          </a:p>
        </p:txBody>
      </p:sp>
      <p:cxnSp>
        <p:nvCxnSpPr>
          <p:cNvPr id="47" name="Conector curvado 46"/>
          <p:cNvCxnSpPr>
            <a:endCxn id="10" idx="2"/>
          </p:cNvCxnSpPr>
          <p:nvPr/>
        </p:nvCxnSpPr>
        <p:spPr>
          <a:xfrm flipV="1">
            <a:off x="6304622" y="4264026"/>
            <a:ext cx="1557524" cy="646957"/>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Rectángulo 48"/>
          <p:cNvSpPr/>
          <p:nvPr/>
        </p:nvSpPr>
        <p:spPr>
          <a:xfrm>
            <a:off x="4198848" y="3211397"/>
            <a:ext cx="831098" cy="10823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err="1">
                <a:solidFill>
                  <a:schemeClr val="tx1"/>
                </a:solidFill>
                <a:latin typeface="Book Antiqua" panose="02040602050305030304" pitchFamily="18" charset="0"/>
              </a:rPr>
              <a:t>Support</a:t>
            </a:r>
            <a:r>
              <a:rPr lang="es-ES" sz="1200" dirty="0">
                <a:solidFill>
                  <a:schemeClr val="tx1"/>
                </a:solidFill>
                <a:latin typeface="Book Antiqua" panose="02040602050305030304" pitchFamily="18" charset="0"/>
              </a:rPr>
              <a:t> Set</a:t>
            </a:r>
          </a:p>
        </p:txBody>
      </p:sp>
      <p:cxnSp>
        <p:nvCxnSpPr>
          <p:cNvPr id="51" name="Conector recto de flecha 50"/>
          <p:cNvCxnSpPr/>
          <p:nvPr/>
        </p:nvCxnSpPr>
        <p:spPr>
          <a:xfrm flipV="1">
            <a:off x="5711834" y="4040301"/>
            <a:ext cx="0" cy="6118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a:cxnSpLocks/>
            <a:stCxn id="49" idx="3"/>
          </p:cNvCxnSpPr>
          <p:nvPr/>
        </p:nvCxnSpPr>
        <p:spPr>
          <a:xfrm flipV="1">
            <a:off x="5029946" y="3749676"/>
            <a:ext cx="392731" cy="29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p:cNvCxnSpPr/>
          <p:nvPr/>
        </p:nvCxnSpPr>
        <p:spPr>
          <a:xfrm>
            <a:off x="6030971" y="3749675"/>
            <a:ext cx="2736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p:cNvCxnSpPr/>
          <p:nvPr/>
        </p:nvCxnSpPr>
        <p:spPr>
          <a:xfrm>
            <a:off x="7018355" y="3758804"/>
            <a:ext cx="2736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Rectángulo redondeado 1"/>
          <p:cNvSpPr/>
          <p:nvPr/>
        </p:nvSpPr>
        <p:spPr>
          <a:xfrm>
            <a:off x="5340564" y="1852117"/>
            <a:ext cx="742540" cy="319892"/>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dirty="0">
                <a:solidFill>
                  <a:schemeClr val="tx1"/>
                </a:solidFill>
                <a:latin typeface="Book Antiqua" panose="02040602050305030304" pitchFamily="18" charset="0"/>
              </a:rPr>
              <a:t>MLP</a:t>
            </a:r>
          </a:p>
        </p:txBody>
      </p:sp>
      <p:sp>
        <p:nvSpPr>
          <p:cNvPr id="29" name="Rectángulo redondeado 28"/>
          <p:cNvSpPr/>
          <p:nvPr/>
        </p:nvSpPr>
        <p:spPr>
          <a:xfrm>
            <a:off x="3571147" y="1670535"/>
            <a:ext cx="867641" cy="384464"/>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dirty="0">
                <a:solidFill>
                  <a:schemeClr val="tx1"/>
                </a:solidFill>
                <a:latin typeface="Book Antiqua" panose="02040602050305030304" pitchFamily="18" charset="0"/>
              </a:rPr>
              <a:t>ResNet-18</a:t>
            </a:r>
          </a:p>
        </p:txBody>
      </p:sp>
      <p:sp>
        <p:nvSpPr>
          <p:cNvPr id="30" name="Rectángulo redondeado 29"/>
          <p:cNvSpPr/>
          <p:nvPr/>
        </p:nvSpPr>
        <p:spPr>
          <a:xfrm>
            <a:off x="3016043" y="3555832"/>
            <a:ext cx="867641" cy="384464"/>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dirty="0">
                <a:solidFill>
                  <a:schemeClr val="tx1"/>
                </a:solidFill>
                <a:latin typeface="Book Antiqua" panose="02040602050305030304" pitchFamily="18" charset="0"/>
              </a:rPr>
              <a:t>2D </a:t>
            </a:r>
            <a:r>
              <a:rPr lang="es-ES" sz="825" dirty="0" err="1">
                <a:solidFill>
                  <a:schemeClr val="tx1"/>
                </a:solidFill>
                <a:latin typeface="Book Antiqua" panose="02040602050305030304" pitchFamily="18" charset="0"/>
              </a:rPr>
              <a:t>Matrix</a:t>
            </a:r>
            <a:endParaRPr lang="es-ES" sz="825" dirty="0">
              <a:solidFill>
                <a:schemeClr val="tx1"/>
              </a:solidFill>
              <a:latin typeface="Book Antiqua" panose="02040602050305030304" pitchFamily="18" charset="0"/>
            </a:endParaRPr>
          </a:p>
        </p:txBody>
      </p:sp>
      <p:cxnSp>
        <p:nvCxnSpPr>
          <p:cNvPr id="25" name="Conector recto 24"/>
          <p:cNvCxnSpPr>
            <a:stCxn id="3" idx="0"/>
            <a:endCxn id="29" idx="2"/>
          </p:cNvCxnSpPr>
          <p:nvPr/>
        </p:nvCxnSpPr>
        <p:spPr>
          <a:xfrm flipH="1" flipV="1">
            <a:off x="4004968" y="2054998"/>
            <a:ext cx="1" cy="180203"/>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4" idx="0"/>
            <a:endCxn id="2" idx="2"/>
          </p:cNvCxnSpPr>
          <p:nvPr/>
        </p:nvCxnSpPr>
        <p:spPr>
          <a:xfrm flipV="1">
            <a:off x="5711834" y="2172009"/>
            <a:ext cx="0" cy="19445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6" name="Conector recto 35"/>
          <p:cNvCxnSpPr>
            <a:cxnSpLocks/>
            <a:stCxn id="30" idx="3"/>
            <a:endCxn id="49" idx="1"/>
          </p:cNvCxnSpPr>
          <p:nvPr/>
        </p:nvCxnSpPr>
        <p:spPr>
          <a:xfrm>
            <a:off x="3883684" y="3748064"/>
            <a:ext cx="315164" cy="452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1592201" y="603883"/>
            <a:ext cx="1857662" cy="600164"/>
          </a:xfrm>
          <a:prstGeom prst="rect">
            <a:avLst/>
          </a:prstGeom>
          <a:noFill/>
        </p:spPr>
        <p:txBody>
          <a:bodyPr wrap="square" rtlCol="0">
            <a:spAutoFit/>
          </a:bodyPr>
          <a:lstStyle/>
          <a:p>
            <a:r>
              <a:rPr lang="es-ES" sz="3300" dirty="0" err="1">
                <a:solidFill>
                  <a:schemeClr val="bg1"/>
                </a:solidFill>
                <a:latin typeface="Book Antiqua" panose="02040602050305030304" pitchFamily="18" charset="0"/>
              </a:rPr>
              <a:t>SimCLR</a:t>
            </a:r>
            <a:endParaRPr lang="es-ES" sz="3300" dirty="0">
              <a:solidFill>
                <a:schemeClr val="bg1"/>
              </a:solidFill>
              <a:latin typeface="Book Antiqua" panose="02040602050305030304" pitchFamily="18" charset="0"/>
            </a:endParaRPr>
          </a:p>
        </p:txBody>
      </p:sp>
      <p:sp>
        <p:nvSpPr>
          <p:cNvPr id="48" name="CuadroTexto 47"/>
          <p:cNvSpPr txBox="1"/>
          <p:nvPr/>
        </p:nvSpPr>
        <p:spPr>
          <a:xfrm>
            <a:off x="1522228" y="563674"/>
            <a:ext cx="1857662" cy="600164"/>
          </a:xfrm>
          <a:prstGeom prst="rect">
            <a:avLst/>
          </a:prstGeom>
          <a:noFill/>
        </p:spPr>
        <p:txBody>
          <a:bodyPr wrap="square" rtlCol="0">
            <a:spAutoFit/>
          </a:bodyPr>
          <a:lstStyle/>
          <a:p>
            <a:r>
              <a:rPr lang="es-ES" sz="3300" dirty="0">
                <a:solidFill>
                  <a:schemeClr val="bg1"/>
                </a:solidFill>
                <a:latin typeface="Book Antiqua" panose="02040602050305030304" pitchFamily="18" charset="0"/>
              </a:rPr>
              <a:t>NNCLR</a:t>
            </a:r>
          </a:p>
        </p:txBody>
      </p:sp>
      <p:sp>
        <p:nvSpPr>
          <p:cNvPr id="12" name="Date Placeholder 11">
            <a:extLst>
              <a:ext uri="{FF2B5EF4-FFF2-40B4-BE49-F238E27FC236}">
                <a16:creationId xmlns:a16="http://schemas.microsoft.com/office/drawing/2014/main" id="{5165888B-4FFA-1F17-4E83-4104ECF7F825}"/>
              </a:ext>
            </a:extLst>
          </p:cNvPr>
          <p:cNvSpPr>
            <a:spLocks noGrp="1"/>
          </p:cNvSpPr>
          <p:nvPr>
            <p:ph type="dt" idx="10"/>
          </p:nvPr>
        </p:nvSpPr>
        <p:spPr/>
        <p:txBody>
          <a:bodyPr/>
          <a:lstStyle/>
          <a:p>
            <a:fld id="{AEFC32C5-7764-E645-A5A0-CD5CFBF46B39}" type="datetime10">
              <a:rPr lang="es-ES_tradnl" smtClean="0"/>
              <a:t>00:52</a:t>
            </a:fld>
            <a:endParaRPr lang="es-ES_tradnl"/>
          </a:p>
        </p:txBody>
      </p:sp>
    </p:spTree>
    <p:extLst>
      <p:ext uri="{BB962C8B-B14F-4D97-AF65-F5344CB8AC3E}">
        <p14:creationId xmlns:p14="http://schemas.microsoft.com/office/powerpoint/2010/main" val="29028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47"/>
                                        </p:tgtEl>
                                      </p:cBhvr>
                                    </p:animEffect>
                                    <p:set>
                                      <p:cBhvr>
                                        <p:cTn id="85" dur="1" fill="hold">
                                          <p:stCondLst>
                                            <p:cond delay="499"/>
                                          </p:stCondLst>
                                        </p:cTn>
                                        <p:tgtEl>
                                          <p:spTgt spid="47"/>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46"/>
                                        </p:tgtEl>
                                      </p:cBhvr>
                                    </p:animEffect>
                                    <p:set>
                                      <p:cBhvr>
                                        <p:cTn id="88" dur="1" fill="hold">
                                          <p:stCondLst>
                                            <p:cond delay="499"/>
                                          </p:stCondLst>
                                        </p:cTn>
                                        <p:tgtEl>
                                          <p:spTgt spid="46"/>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500"/>
                                        <p:tgtEl>
                                          <p:spTgt spid="5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500"/>
                                        <p:tgtEl>
                                          <p:spTgt spid="4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par>
                                <p:cTn id="98" presetID="10" presetClass="entr" presetSubtype="0" fill="hold"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500"/>
                                        <p:tgtEl>
                                          <p:spTgt spid="5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500"/>
                                        <p:tgtEl>
                                          <p:spTgt spid="3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fade">
                                      <p:cBhvr>
                                        <p:cTn id="109" dur="500"/>
                                        <p:tgtEl>
                                          <p:spTgt spid="4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10" presetClass="entr" presetSubtype="0" fill="hold"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par>
                                <p:cTn id="118" presetID="10" presetClass="entr" presetSubtype="0" fill="hold" nodeType="withEffect">
                                  <p:stCondLst>
                                    <p:cond delay="0"/>
                                  </p:stCondLst>
                                  <p:childTnLst>
                                    <p:set>
                                      <p:cBhvr>
                                        <p:cTn id="119" dur="1" fill="hold">
                                          <p:stCondLst>
                                            <p:cond delay="0"/>
                                          </p:stCondLst>
                                        </p:cTn>
                                        <p:tgtEl>
                                          <p:spTgt spid="62"/>
                                        </p:tgtEl>
                                        <p:attrNameLst>
                                          <p:attrName>style.visibility</p:attrName>
                                        </p:attrNameLst>
                                      </p:cBhvr>
                                      <p:to>
                                        <p:strVal val="visible"/>
                                      </p:to>
                                    </p:set>
                                    <p:animEffect transition="in" filter="fade">
                                      <p:cBhvr>
                                        <p:cTn id="120" dur="500"/>
                                        <p:tgtEl>
                                          <p:spTgt spid="62"/>
                                        </p:tgtEl>
                                      </p:cBhvr>
                                    </p:animEffect>
                                  </p:childTnLst>
                                </p:cTn>
                              </p:par>
                              <p:par>
                                <p:cTn id="121" presetID="10" presetClass="entr" presetSubtype="0" fill="hold"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9" grpId="0" animBg="1"/>
      <p:bldP spid="43" grpId="0" animBg="1"/>
      <p:bldP spid="49" grpId="0" animBg="1"/>
      <p:bldP spid="2" grpId="0" animBg="1"/>
      <p:bldP spid="29" grpId="0" animBg="1"/>
      <p:bldP spid="30" grpId="0" animBg="1"/>
      <p:bldP spid="46" grpId="0"/>
      <p:bldP spid="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Google Shape;1230;p57" descr="/tmp/beautiful_ai_exports/93fa4aa5-6f80-40fd-9023-213c36a4c3c4.jpg"/>
          <p:cNvPicPr preferRelativeResize="0"/>
          <p:nvPr/>
        </p:nvPicPr>
        <p:blipFill rotWithShape="1">
          <a:blip r:embed="rId3">
            <a:alphaModFix/>
          </a:blip>
          <a:srcRect t="13692"/>
          <a:stretch/>
        </p:blipFill>
        <p:spPr>
          <a:xfrm>
            <a:off x="0" y="1561514"/>
            <a:ext cx="9144000" cy="4903468"/>
          </a:xfrm>
          <a:prstGeom prst="rect">
            <a:avLst/>
          </a:prstGeom>
          <a:noFill/>
          <a:ln>
            <a:noFill/>
          </a:ln>
        </p:spPr>
      </p:pic>
      <p:sp>
        <p:nvSpPr>
          <p:cNvPr id="1231" name="Google Shape;1231;p57"/>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SSL Framework: NNCLR</a:t>
            </a:r>
            <a:endParaRPr/>
          </a:p>
        </p:txBody>
      </p:sp>
      <p:sp>
        <p:nvSpPr>
          <p:cNvPr id="2" name="Date Placeholder 1">
            <a:extLst>
              <a:ext uri="{FF2B5EF4-FFF2-40B4-BE49-F238E27FC236}">
                <a16:creationId xmlns:a16="http://schemas.microsoft.com/office/drawing/2014/main" id="{10D3BE83-1AAC-1750-839F-05D597BBFD2D}"/>
              </a:ext>
            </a:extLst>
          </p:cNvPr>
          <p:cNvSpPr>
            <a:spLocks noGrp="1"/>
          </p:cNvSpPr>
          <p:nvPr>
            <p:ph type="dt" idx="10"/>
          </p:nvPr>
        </p:nvSpPr>
        <p:spPr/>
        <p:txBody>
          <a:bodyPr/>
          <a:lstStyle/>
          <a:p>
            <a:fld id="{A2409395-C00A-E743-AC26-34EBC1AF3B87}" type="datetime10">
              <a:rPr lang="es-ES_tradnl" smtClean="0"/>
              <a:t>00:52</a:t>
            </a:fld>
            <a:endParaRPr lang="es-ES_tradnl"/>
          </a:p>
        </p:txBody>
      </p:sp>
    </p:spTree>
    <p:extLst>
      <p:ext uri="{BB962C8B-B14F-4D97-AF65-F5344CB8AC3E}">
        <p14:creationId xmlns:p14="http://schemas.microsoft.com/office/powerpoint/2010/main" val="2897520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Imagen 71"/>
          <p:cNvPicPr>
            <a:picLocks noChangeAspect="1"/>
          </p:cNvPicPr>
          <p:nvPr/>
        </p:nvPicPr>
        <p:blipFill rotWithShape="1">
          <a:blip r:embed="rId3" cstate="print">
            <a:extLst>
              <a:ext uri="{28A0092B-C50C-407E-A947-70E740481C1C}">
                <a14:useLocalDpi xmlns:a14="http://schemas.microsoft.com/office/drawing/2010/main" val="0"/>
              </a:ext>
            </a:extLst>
          </a:blip>
          <a:srcRect l="7607" t="-1945" r="7830" b="1945"/>
          <a:stretch/>
        </p:blipFill>
        <p:spPr>
          <a:xfrm>
            <a:off x="8097324" y="3634547"/>
            <a:ext cx="287579" cy="266014"/>
          </a:xfrm>
          <a:prstGeom prst="rect">
            <a:avLst/>
          </a:prstGeom>
          <a:ln>
            <a:noFill/>
          </a:ln>
          <a:effectLst>
            <a:outerShdw blurRad="292100" dist="139700" dir="2700000" algn="tl" rotWithShape="0">
              <a:srgbClr val="333333">
                <a:alpha val="65000"/>
              </a:srgbClr>
            </a:outerShdw>
          </a:effectLst>
        </p:spPr>
      </p:pic>
      <p:grpSp>
        <p:nvGrpSpPr>
          <p:cNvPr id="66" name="Grupo 65"/>
          <p:cNvGrpSpPr/>
          <p:nvPr/>
        </p:nvGrpSpPr>
        <p:grpSpPr>
          <a:xfrm>
            <a:off x="7366507" y="3478943"/>
            <a:ext cx="1017638" cy="423824"/>
            <a:chOff x="9822008" y="3495591"/>
            <a:chExt cx="1356851" cy="565098"/>
          </a:xfrm>
        </p:grpSpPr>
        <p:pic>
          <p:nvPicPr>
            <p:cNvPr id="67" name="Imagen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4141" y="3714541"/>
              <a:ext cx="374718" cy="346148"/>
            </a:xfrm>
            <a:prstGeom prst="rect">
              <a:avLst/>
            </a:prstGeom>
            <a:ln>
              <a:noFill/>
            </a:ln>
            <a:effectLst>
              <a:outerShdw blurRad="292100" dist="139700" dir="2700000" algn="tl" rotWithShape="0">
                <a:srgbClr val="333333">
                  <a:alpha val="65000"/>
                </a:srgbClr>
              </a:outerShdw>
            </a:effectLst>
          </p:spPr>
        </p:pic>
        <p:pic>
          <p:nvPicPr>
            <p:cNvPr id="68" name="Imagen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2008" y="3725822"/>
              <a:ext cx="362506" cy="334867"/>
            </a:xfrm>
            <a:prstGeom prst="rect">
              <a:avLst/>
            </a:prstGeom>
            <a:ln>
              <a:noFill/>
            </a:ln>
            <a:effectLst>
              <a:outerShdw blurRad="292100" dist="139700" dir="2700000" algn="tl" rotWithShape="0">
                <a:srgbClr val="333333">
                  <a:alpha val="65000"/>
                </a:srgbClr>
              </a:outerShdw>
            </a:effectLst>
          </p:spPr>
        </p:pic>
        <p:cxnSp>
          <p:nvCxnSpPr>
            <p:cNvPr id="69" name="Conector recto de flecha 68"/>
            <p:cNvCxnSpPr/>
            <p:nvPr/>
          </p:nvCxnSpPr>
          <p:spPr>
            <a:xfrm flipV="1">
              <a:off x="10494057" y="3915457"/>
              <a:ext cx="281193" cy="4934"/>
            </a:xfrm>
            <a:prstGeom prst="straightConnector1">
              <a:avLst/>
            </a:prstGeom>
            <a:ln w="38100">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Conector recto de flecha 69"/>
            <p:cNvCxnSpPr/>
            <p:nvPr/>
          </p:nvCxnSpPr>
          <p:spPr>
            <a:xfrm flipH="1" flipV="1">
              <a:off x="10208853" y="3908955"/>
              <a:ext cx="276977" cy="13004"/>
            </a:xfrm>
            <a:prstGeom prst="straightConnector1">
              <a:avLst/>
            </a:prstGeom>
            <a:ln w="38100">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CuadroTexto 70"/>
            <p:cNvSpPr txBox="1"/>
            <p:nvPr/>
          </p:nvSpPr>
          <p:spPr>
            <a:xfrm>
              <a:off x="10184513" y="3495591"/>
              <a:ext cx="566821" cy="338554"/>
            </a:xfrm>
            <a:prstGeom prst="rect">
              <a:avLst/>
            </a:prstGeom>
            <a:noFill/>
          </p:spPr>
          <p:txBody>
            <a:bodyPr wrap="none" rtlCol="0">
              <a:spAutoFit/>
            </a:bodyPr>
            <a:lstStyle/>
            <a:p>
              <a:r>
                <a:rPr lang="es-ES" sz="1050" dirty="0" err="1">
                  <a:latin typeface="Book Antiqua" panose="02040602050305030304" pitchFamily="18" charset="0"/>
                </a:rPr>
                <a:t>Pull</a:t>
              </a:r>
              <a:endParaRPr lang="es-ES" sz="1050" dirty="0">
                <a:latin typeface="Book Antiqua" panose="02040602050305030304" pitchFamily="18" charset="0"/>
              </a:endParaRPr>
            </a:p>
          </p:txBody>
        </p:sp>
      </p:grpSp>
      <p:sp>
        <p:nvSpPr>
          <p:cNvPr id="5" name="CuadroTexto 4"/>
          <p:cNvSpPr txBox="1"/>
          <p:nvPr/>
        </p:nvSpPr>
        <p:spPr>
          <a:xfrm>
            <a:off x="384175" y="557993"/>
            <a:ext cx="6386513" cy="600164"/>
          </a:xfrm>
          <a:prstGeom prst="rect">
            <a:avLst/>
          </a:prstGeom>
          <a:noFill/>
        </p:spPr>
        <p:txBody>
          <a:bodyPr wrap="square" rtlCol="0">
            <a:spAutoFit/>
          </a:bodyPr>
          <a:lstStyle/>
          <a:p>
            <a:endParaRPr lang="es-ES" sz="3300" dirty="0">
              <a:solidFill>
                <a:schemeClr val="bg1"/>
              </a:solidFill>
              <a:latin typeface="Book Antiqua" panose="02040602050305030304" pitchFamily="18" charset="0"/>
            </a:endParaRPr>
          </a:p>
        </p:txBody>
      </p:sp>
      <p:pic>
        <p:nvPicPr>
          <p:cNvPr id="44" name="Imagen 43"/>
          <p:cNvPicPr>
            <a:picLocks noChangeAspect="1"/>
          </p:cNvPicPr>
          <p:nvPr/>
        </p:nvPicPr>
        <p:blipFill rotWithShape="1">
          <a:blip r:embed="rId6" cstate="print">
            <a:extLst>
              <a:ext uri="{28A0092B-C50C-407E-A947-70E740481C1C}">
                <a14:useLocalDpi xmlns:a14="http://schemas.microsoft.com/office/drawing/2010/main" val="0"/>
              </a:ext>
            </a:extLst>
          </a:blip>
          <a:srcRect t="40833" r="34288" b="11945"/>
          <a:stretch/>
        </p:blipFill>
        <p:spPr>
          <a:xfrm>
            <a:off x="6331775" y="3450734"/>
            <a:ext cx="644628" cy="594311"/>
          </a:xfrm>
          <a:prstGeom prst="rect">
            <a:avLst/>
          </a:prstGeom>
          <a:ln>
            <a:noFill/>
          </a:ln>
          <a:effectLst>
            <a:outerShdw blurRad="292100" dist="139700" dir="2700000" algn="tl" rotWithShape="0">
              <a:srgbClr val="333333">
                <a:alpha val="65000"/>
              </a:srgbClr>
            </a:outerShdw>
          </a:effectLst>
        </p:spPr>
      </p:pic>
      <p:sp>
        <p:nvSpPr>
          <p:cNvPr id="48" name="CuadroTexto 47"/>
          <p:cNvSpPr txBox="1"/>
          <p:nvPr/>
        </p:nvSpPr>
        <p:spPr>
          <a:xfrm>
            <a:off x="1782496" y="525921"/>
            <a:ext cx="1857662" cy="600164"/>
          </a:xfrm>
          <a:prstGeom prst="rect">
            <a:avLst/>
          </a:prstGeom>
          <a:noFill/>
        </p:spPr>
        <p:txBody>
          <a:bodyPr wrap="square" rtlCol="0">
            <a:spAutoFit/>
          </a:bodyPr>
          <a:lstStyle/>
          <a:p>
            <a:r>
              <a:rPr lang="es-ES" sz="3300" dirty="0">
                <a:solidFill>
                  <a:schemeClr val="bg1"/>
                </a:solidFill>
                <a:latin typeface="Book Antiqua" panose="02040602050305030304" pitchFamily="18" charset="0"/>
              </a:rPr>
              <a:t>NNCLR</a:t>
            </a:r>
          </a:p>
        </p:txBody>
      </p:sp>
      <p:sp>
        <p:nvSpPr>
          <p:cNvPr id="6" name="Rectángulo 5"/>
          <p:cNvSpPr/>
          <p:nvPr/>
        </p:nvSpPr>
        <p:spPr>
          <a:xfrm>
            <a:off x="127000" y="374650"/>
            <a:ext cx="64294" cy="892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solidFill>
                <a:schemeClr val="bg1"/>
              </a:solidFill>
            </a:endParaRPr>
          </a:p>
        </p:txBody>
      </p:sp>
      <p:sp>
        <p:nvSpPr>
          <p:cNvPr id="3" name="Rectángulo redondeado 2"/>
          <p:cNvSpPr/>
          <p:nvPr/>
        </p:nvSpPr>
        <p:spPr>
          <a:xfrm>
            <a:off x="3379891" y="2235201"/>
            <a:ext cx="1250156" cy="692944"/>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err="1">
                <a:latin typeface="Book Antiqua" panose="02040602050305030304" pitchFamily="18" charset="0"/>
              </a:rPr>
              <a:t>Encoder</a:t>
            </a:r>
            <a:endParaRPr lang="es-ES" sz="1050" dirty="0">
              <a:latin typeface="Book Antiqua" panose="02040602050305030304" pitchFamily="18" charset="0"/>
            </a:endParaRPr>
          </a:p>
        </p:txBody>
      </p:sp>
      <p:sp>
        <p:nvSpPr>
          <p:cNvPr id="8" name="Rectángulo redondeado 7"/>
          <p:cNvSpPr/>
          <p:nvPr/>
        </p:nvSpPr>
        <p:spPr>
          <a:xfrm>
            <a:off x="3379891" y="4571208"/>
            <a:ext cx="1250156" cy="692944"/>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s-ES" sz="1050" dirty="0" err="1">
                <a:latin typeface="Book Antiqua" panose="02040602050305030304" pitchFamily="18" charset="0"/>
              </a:rPr>
              <a:t>Encoder</a:t>
            </a:r>
            <a:endParaRPr lang="es-ES" sz="1050" dirty="0">
              <a:latin typeface="Book Antiqua" panose="02040602050305030304" pitchFamily="18" charset="0"/>
            </a:endParaRPr>
          </a:p>
        </p:txBody>
      </p:sp>
      <p:sp>
        <p:nvSpPr>
          <p:cNvPr id="4" name="Rectángulo redondeado 3"/>
          <p:cNvSpPr/>
          <p:nvPr/>
        </p:nvSpPr>
        <p:spPr>
          <a:xfrm>
            <a:off x="5261777" y="2366466"/>
            <a:ext cx="900113" cy="430412"/>
          </a:xfrm>
          <a:prstGeom prst="round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050" dirty="0" err="1">
                <a:solidFill>
                  <a:schemeClr val="tx1"/>
                </a:solidFill>
                <a:latin typeface="Book Antiqua" panose="02040602050305030304" pitchFamily="18" charset="0"/>
              </a:rPr>
              <a:t>Projector</a:t>
            </a:r>
            <a:endParaRPr lang="es-ES" sz="1050" dirty="0">
              <a:solidFill>
                <a:schemeClr val="tx1"/>
              </a:solidFill>
              <a:latin typeface="Book Antiqua" panose="02040602050305030304" pitchFamily="18" charset="0"/>
            </a:endParaRPr>
          </a:p>
        </p:txBody>
      </p:sp>
      <p:sp>
        <p:nvSpPr>
          <p:cNvPr id="9" name="Rectángulo redondeado 8"/>
          <p:cNvSpPr/>
          <p:nvPr/>
        </p:nvSpPr>
        <p:spPr>
          <a:xfrm>
            <a:off x="5261777" y="4702473"/>
            <a:ext cx="900113" cy="430412"/>
          </a:xfrm>
          <a:prstGeom prst="roundRect">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050" dirty="0" err="1">
                <a:solidFill>
                  <a:schemeClr val="tx1"/>
                </a:solidFill>
                <a:latin typeface="Book Antiqua" panose="02040602050305030304" pitchFamily="18" charset="0"/>
              </a:rPr>
              <a:t>Projector</a:t>
            </a:r>
            <a:endParaRPr lang="es-ES" sz="1050" dirty="0">
              <a:solidFill>
                <a:schemeClr val="tx1"/>
              </a:solidFill>
              <a:latin typeface="Book Antiqua" panose="02040602050305030304" pitchFamily="18" charset="0"/>
            </a:endParaRPr>
          </a:p>
        </p:txBody>
      </p:sp>
      <p:pic>
        <p:nvPicPr>
          <p:cNvPr id="11" name="Imagen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188" y="3284136"/>
            <a:ext cx="1092994" cy="1009661"/>
          </a:xfrm>
          <a:prstGeom prst="rect">
            <a:avLst/>
          </a:prstGeom>
          <a:ln>
            <a:noFill/>
          </a:ln>
          <a:effectLst>
            <a:outerShdw blurRad="292100" dist="139700" dir="2700000" algn="tl" rotWithShape="0">
              <a:srgbClr val="333333">
                <a:alpha val="65000"/>
              </a:srgbClr>
            </a:outerShdw>
          </a:effectLst>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0488" y="4631331"/>
            <a:ext cx="619963" cy="572696"/>
          </a:xfrm>
          <a:prstGeom prst="rect">
            <a:avLst/>
          </a:prstGeom>
          <a:ln>
            <a:noFill/>
          </a:ln>
          <a:effectLst>
            <a:outerShdw blurRad="292100" dist="139700" dir="2700000" algn="tl" rotWithShape="0">
              <a:srgbClr val="333333">
                <a:alpha val="65000"/>
              </a:srgbClr>
            </a:outerShdw>
          </a:effectLst>
        </p:spPr>
      </p:pic>
      <p:pic>
        <p:nvPicPr>
          <p:cNvPr id="14" name="Imagen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0488" y="2295325"/>
            <a:ext cx="619963" cy="572695"/>
          </a:xfrm>
          <a:prstGeom prst="rect">
            <a:avLst/>
          </a:prstGeom>
          <a:ln>
            <a:noFill/>
          </a:ln>
          <a:effectLst>
            <a:outerShdw blurRad="292100" dist="139700" dir="2700000" algn="tl" rotWithShape="0">
              <a:srgbClr val="333333">
                <a:alpha val="65000"/>
              </a:srgbClr>
            </a:outerShdw>
          </a:effectLst>
        </p:spPr>
      </p:pic>
      <p:cxnSp>
        <p:nvCxnSpPr>
          <p:cNvPr id="16" name="Conector curvado 15"/>
          <p:cNvCxnSpPr>
            <a:stCxn id="11" idx="3"/>
            <a:endCxn id="14" idx="1"/>
          </p:cNvCxnSpPr>
          <p:nvPr/>
        </p:nvCxnSpPr>
        <p:spPr>
          <a:xfrm flipV="1">
            <a:off x="1450182" y="2581673"/>
            <a:ext cx="990307" cy="1207294"/>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17"/>
          <p:cNvCxnSpPr>
            <a:stCxn id="11" idx="3"/>
            <a:endCxn id="13" idx="1"/>
          </p:cNvCxnSpPr>
          <p:nvPr/>
        </p:nvCxnSpPr>
        <p:spPr>
          <a:xfrm>
            <a:off x="1450182" y="3788966"/>
            <a:ext cx="990307" cy="1128713"/>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14" idx="3"/>
            <a:endCxn id="3" idx="1"/>
          </p:cNvCxnSpPr>
          <p:nvPr/>
        </p:nvCxnSpPr>
        <p:spPr>
          <a:xfrm>
            <a:off x="3060451" y="2581673"/>
            <a:ext cx="31943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13" idx="3"/>
            <a:endCxn id="8" idx="1"/>
          </p:cNvCxnSpPr>
          <p:nvPr/>
        </p:nvCxnSpPr>
        <p:spPr>
          <a:xfrm>
            <a:off x="3060451" y="4917679"/>
            <a:ext cx="3194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p:nvPr/>
        </p:nvCxnSpPr>
        <p:spPr>
          <a:xfrm flipV="1">
            <a:off x="4696370" y="2581226"/>
            <a:ext cx="499085" cy="4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a:off x="4696370" y="4917679"/>
            <a:ext cx="4990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Conector curvado 32"/>
          <p:cNvCxnSpPr/>
          <p:nvPr/>
        </p:nvCxnSpPr>
        <p:spPr>
          <a:xfrm>
            <a:off x="6304622" y="2581226"/>
            <a:ext cx="1557524" cy="646957"/>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Elipse 42"/>
          <p:cNvSpPr/>
          <p:nvPr/>
        </p:nvSpPr>
        <p:spPr>
          <a:xfrm>
            <a:off x="5356396" y="3479831"/>
            <a:ext cx="629009" cy="539688"/>
          </a:xfrm>
          <a:prstGeom prst="ellipse">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788" dirty="0">
                <a:solidFill>
                  <a:schemeClr val="tx1"/>
                </a:solidFill>
                <a:latin typeface="Book Antiqua" panose="02040602050305030304" pitchFamily="18" charset="0"/>
              </a:rPr>
              <a:t>KNN</a:t>
            </a:r>
          </a:p>
        </p:txBody>
      </p:sp>
      <p:sp>
        <p:nvSpPr>
          <p:cNvPr id="49" name="Rectángulo 48"/>
          <p:cNvSpPr/>
          <p:nvPr/>
        </p:nvSpPr>
        <p:spPr>
          <a:xfrm>
            <a:off x="4059482" y="3211397"/>
            <a:ext cx="843750" cy="10823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err="1">
                <a:solidFill>
                  <a:schemeClr val="tx1"/>
                </a:solidFill>
                <a:latin typeface="Book Antiqua" panose="02040602050305030304" pitchFamily="18" charset="0"/>
              </a:rPr>
              <a:t>Support</a:t>
            </a:r>
            <a:r>
              <a:rPr lang="es-ES" sz="1200" dirty="0">
                <a:solidFill>
                  <a:schemeClr val="tx1"/>
                </a:solidFill>
                <a:latin typeface="Book Antiqua" panose="02040602050305030304" pitchFamily="18" charset="0"/>
              </a:rPr>
              <a:t> Set</a:t>
            </a:r>
          </a:p>
        </p:txBody>
      </p:sp>
      <p:cxnSp>
        <p:nvCxnSpPr>
          <p:cNvPr id="51" name="Conector recto de flecha 50"/>
          <p:cNvCxnSpPr/>
          <p:nvPr/>
        </p:nvCxnSpPr>
        <p:spPr>
          <a:xfrm flipV="1">
            <a:off x="5711834" y="4040301"/>
            <a:ext cx="0" cy="6118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p:nvPr/>
        </p:nvCxnSpPr>
        <p:spPr>
          <a:xfrm>
            <a:off x="4930327" y="3746104"/>
            <a:ext cx="492350" cy="35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p:cNvCxnSpPr/>
          <p:nvPr/>
        </p:nvCxnSpPr>
        <p:spPr>
          <a:xfrm>
            <a:off x="6030971" y="3749675"/>
            <a:ext cx="2736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p:cNvCxnSpPr/>
          <p:nvPr/>
        </p:nvCxnSpPr>
        <p:spPr>
          <a:xfrm>
            <a:off x="7018355" y="3758804"/>
            <a:ext cx="2736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Rectángulo redondeado 1"/>
          <p:cNvSpPr/>
          <p:nvPr/>
        </p:nvSpPr>
        <p:spPr>
          <a:xfrm>
            <a:off x="5340564" y="1852117"/>
            <a:ext cx="742540" cy="319892"/>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dirty="0">
                <a:solidFill>
                  <a:schemeClr val="tx1"/>
                </a:solidFill>
                <a:latin typeface="Book Antiqua" panose="02040602050305030304" pitchFamily="18" charset="0"/>
              </a:rPr>
              <a:t>MLP</a:t>
            </a:r>
          </a:p>
        </p:txBody>
      </p:sp>
      <p:sp>
        <p:nvSpPr>
          <p:cNvPr id="29" name="Rectángulo redondeado 28"/>
          <p:cNvSpPr/>
          <p:nvPr/>
        </p:nvSpPr>
        <p:spPr>
          <a:xfrm>
            <a:off x="3571147" y="1670535"/>
            <a:ext cx="867641" cy="384464"/>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dirty="0">
                <a:solidFill>
                  <a:schemeClr val="tx1"/>
                </a:solidFill>
                <a:latin typeface="Book Antiqua" panose="02040602050305030304" pitchFamily="18" charset="0"/>
              </a:rPr>
              <a:t>ResNet-18</a:t>
            </a:r>
          </a:p>
        </p:txBody>
      </p:sp>
      <p:sp>
        <p:nvSpPr>
          <p:cNvPr id="30" name="Rectángulo redondeado 29"/>
          <p:cNvSpPr/>
          <p:nvPr/>
        </p:nvSpPr>
        <p:spPr>
          <a:xfrm>
            <a:off x="3016043" y="3555832"/>
            <a:ext cx="867641" cy="384464"/>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25" dirty="0">
                <a:solidFill>
                  <a:schemeClr val="tx1"/>
                </a:solidFill>
                <a:latin typeface="Book Antiqua" panose="02040602050305030304" pitchFamily="18" charset="0"/>
              </a:rPr>
              <a:t>2D </a:t>
            </a:r>
            <a:r>
              <a:rPr lang="es-ES" sz="825" dirty="0" err="1">
                <a:solidFill>
                  <a:schemeClr val="tx1"/>
                </a:solidFill>
                <a:latin typeface="Book Antiqua" panose="02040602050305030304" pitchFamily="18" charset="0"/>
              </a:rPr>
              <a:t>Matrix</a:t>
            </a:r>
            <a:endParaRPr lang="es-ES" sz="825" dirty="0">
              <a:solidFill>
                <a:schemeClr val="tx1"/>
              </a:solidFill>
              <a:latin typeface="Book Antiqua" panose="02040602050305030304" pitchFamily="18" charset="0"/>
            </a:endParaRPr>
          </a:p>
        </p:txBody>
      </p:sp>
      <p:cxnSp>
        <p:nvCxnSpPr>
          <p:cNvPr id="25" name="Conector recto 24"/>
          <p:cNvCxnSpPr>
            <a:stCxn id="3" idx="0"/>
            <a:endCxn id="29" idx="2"/>
          </p:cNvCxnSpPr>
          <p:nvPr/>
        </p:nvCxnSpPr>
        <p:spPr>
          <a:xfrm flipH="1" flipV="1">
            <a:off x="4004968" y="2054998"/>
            <a:ext cx="1" cy="180203"/>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4" idx="0"/>
            <a:endCxn id="2" idx="2"/>
          </p:cNvCxnSpPr>
          <p:nvPr/>
        </p:nvCxnSpPr>
        <p:spPr>
          <a:xfrm flipV="1">
            <a:off x="5711834" y="2172009"/>
            <a:ext cx="0" cy="19445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6" name="Conector recto 35"/>
          <p:cNvCxnSpPr>
            <a:cxnSpLocks/>
            <a:stCxn id="30" idx="3"/>
            <a:endCxn id="49" idx="1"/>
          </p:cNvCxnSpPr>
          <p:nvPr/>
        </p:nvCxnSpPr>
        <p:spPr>
          <a:xfrm>
            <a:off x="3883684" y="3748064"/>
            <a:ext cx="175798" cy="452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45" name="Imagen 44"/>
          <p:cNvPicPr>
            <a:picLocks noChangeAspect="1"/>
          </p:cNvPicPr>
          <p:nvPr/>
        </p:nvPicPr>
        <p:blipFill rotWithShape="1">
          <a:blip r:embed="rId3" cstate="print">
            <a:extLst>
              <a:ext uri="{28A0092B-C50C-407E-A947-70E740481C1C}">
                <a14:useLocalDpi xmlns:a14="http://schemas.microsoft.com/office/drawing/2010/main" val="0"/>
              </a:ext>
            </a:extLst>
          </a:blip>
          <a:srcRect l="7607" t="-1945" r="7830" b="1945"/>
          <a:stretch/>
        </p:blipFill>
        <p:spPr>
          <a:xfrm>
            <a:off x="8096566" y="3638916"/>
            <a:ext cx="287579" cy="266014"/>
          </a:xfrm>
          <a:prstGeom prst="rect">
            <a:avLst/>
          </a:prstGeom>
          <a:ln>
            <a:noFill/>
          </a:ln>
          <a:effectLst>
            <a:outerShdw blurRad="292100" dist="139700" dir="2700000" algn="tl" rotWithShape="0">
              <a:srgbClr val="333333">
                <a:alpha val="65000"/>
              </a:srgbClr>
            </a:outerShdw>
          </a:effectLst>
        </p:spPr>
      </p:pic>
      <p:pic>
        <p:nvPicPr>
          <p:cNvPr id="50" name="Imagen 49"/>
          <p:cNvPicPr>
            <a:picLocks noChangeAspect="1"/>
          </p:cNvPicPr>
          <p:nvPr/>
        </p:nvPicPr>
        <p:blipFill rotWithShape="1">
          <a:blip r:embed="rId9" cstate="print">
            <a:extLst>
              <a:ext uri="{28A0092B-C50C-407E-A947-70E740481C1C}">
                <a14:useLocalDpi xmlns:a14="http://schemas.microsoft.com/office/drawing/2010/main" val="0"/>
              </a:ext>
            </a:extLst>
          </a:blip>
          <a:srcRect t="40833" r="34288" b="11945"/>
          <a:stretch/>
        </p:blipFill>
        <p:spPr>
          <a:xfrm>
            <a:off x="8093417" y="3645808"/>
            <a:ext cx="294089" cy="281788"/>
          </a:xfrm>
          <a:prstGeom prst="rect">
            <a:avLst/>
          </a:prstGeom>
          <a:ln>
            <a:noFill/>
          </a:ln>
          <a:effectLst>
            <a:outerShdw blurRad="292100" dist="139700" dir="2700000" algn="tl" rotWithShape="0">
              <a:srgbClr val="333333">
                <a:alpha val="65000"/>
              </a:srgbClr>
            </a:outerShdw>
          </a:effectLst>
        </p:spPr>
      </p:pic>
      <p:pic>
        <p:nvPicPr>
          <p:cNvPr id="52" name="Imagen 51"/>
          <p:cNvPicPr>
            <a:picLocks noChangeAspect="1"/>
          </p:cNvPicPr>
          <p:nvPr/>
        </p:nvPicPr>
        <p:blipFill rotWithShape="1">
          <a:blip r:embed="rId10" cstate="print">
            <a:extLst>
              <a:ext uri="{28A0092B-C50C-407E-A947-70E740481C1C}">
                <a14:useLocalDpi xmlns:a14="http://schemas.microsoft.com/office/drawing/2010/main" val="0"/>
              </a:ext>
            </a:extLst>
          </a:blip>
          <a:srcRect t="40833" r="34288" b="11945"/>
          <a:stretch/>
        </p:blipFill>
        <p:spPr>
          <a:xfrm>
            <a:off x="6480419" y="3141197"/>
            <a:ext cx="352492" cy="337747"/>
          </a:xfrm>
          <a:prstGeom prst="rect">
            <a:avLst/>
          </a:prstGeom>
          <a:ln>
            <a:noFill/>
          </a:ln>
          <a:effectLst>
            <a:outerShdw blurRad="292100" dist="139700" dir="2700000" algn="tl" rotWithShape="0">
              <a:srgbClr val="333333">
                <a:alpha val="65000"/>
              </a:srgbClr>
            </a:outerShdw>
          </a:effectLst>
        </p:spPr>
      </p:pic>
      <p:pic>
        <p:nvPicPr>
          <p:cNvPr id="54" name="Imagen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88750" y="3572486"/>
            <a:ext cx="335828" cy="337747"/>
          </a:xfrm>
          <a:prstGeom prst="rect">
            <a:avLst/>
          </a:prstGeom>
          <a:ln>
            <a:noFill/>
          </a:ln>
          <a:effectLst>
            <a:outerShdw blurRad="292100" dist="139700" dir="2700000" algn="tl" rotWithShape="0">
              <a:srgbClr val="333333">
                <a:alpha val="65000"/>
              </a:srgbClr>
            </a:outerShdw>
          </a:effectLst>
        </p:spPr>
      </p:pic>
      <p:pic>
        <p:nvPicPr>
          <p:cNvPr id="55" name="Imagen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8028" y="4052108"/>
            <a:ext cx="352492" cy="275728"/>
          </a:xfrm>
          <a:prstGeom prst="rect">
            <a:avLst/>
          </a:prstGeom>
          <a:ln>
            <a:noFill/>
          </a:ln>
          <a:effectLst>
            <a:outerShdw blurRad="292100" dist="139700" dir="2700000" algn="tl" rotWithShape="0">
              <a:srgbClr val="333333">
                <a:alpha val="65000"/>
              </a:srgbClr>
            </a:outerShdw>
          </a:effectLst>
        </p:spPr>
      </p:pic>
      <p:pic>
        <p:nvPicPr>
          <p:cNvPr id="60" name="Imagen 59"/>
          <p:cNvPicPr>
            <a:picLocks noChangeAspect="1"/>
          </p:cNvPicPr>
          <p:nvPr/>
        </p:nvPicPr>
        <p:blipFill rotWithShape="1">
          <a:blip r:embed="rId13" cstate="print">
            <a:extLst>
              <a:ext uri="{28A0092B-C50C-407E-A947-70E740481C1C}">
                <a14:useLocalDpi xmlns:a14="http://schemas.microsoft.com/office/drawing/2010/main" val="0"/>
              </a:ext>
            </a:extLst>
          </a:blip>
          <a:srcRect l="7607" t="-1945" r="7830" b="1945"/>
          <a:stretch/>
        </p:blipFill>
        <p:spPr>
          <a:xfrm>
            <a:off x="6329183" y="3462681"/>
            <a:ext cx="629009" cy="581841"/>
          </a:xfrm>
          <a:prstGeom prst="rect">
            <a:avLst/>
          </a:prstGeom>
          <a:ln>
            <a:noFill/>
          </a:ln>
          <a:effectLst>
            <a:outerShdw blurRad="292100" dist="139700" dir="2700000" algn="tl" rotWithShape="0">
              <a:srgbClr val="333333">
                <a:alpha val="65000"/>
              </a:srgbClr>
            </a:outerShdw>
          </a:effectLst>
        </p:spPr>
      </p:pic>
      <p:grpSp>
        <p:nvGrpSpPr>
          <p:cNvPr id="12" name="Grupo 11"/>
          <p:cNvGrpSpPr/>
          <p:nvPr/>
        </p:nvGrpSpPr>
        <p:grpSpPr>
          <a:xfrm>
            <a:off x="8089636" y="3236069"/>
            <a:ext cx="320462" cy="1091767"/>
            <a:chOff x="10384691" y="4623627"/>
            <a:chExt cx="480134" cy="1582185"/>
          </a:xfrm>
        </p:grpSpPr>
        <p:pic>
          <p:nvPicPr>
            <p:cNvPr id="56" name="Imagen 55"/>
            <p:cNvPicPr>
              <a:picLocks noChangeAspect="1"/>
            </p:cNvPicPr>
            <p:nvPr/>
          </p:nvPicPr>
          <p:blipFill rotWithShape="1">
            <a:blip r:embed="rId14" cstate="print">
              <a:extLst>
                <a:ext uri="{28A0092B-C50C-407E-A947-70E740481C1C}">
                  <a14:useLocalDpi xmlns:a14="http://schemas.microsoft.com/office/drawing/2010/main" val="0"/>
                </a:ext>
              </a:extLst>
            </a:blip>
            <a:srcRect t="40833" r="34288" b="11945"/>
            <a:stretch/>
          </p:blipFill>
          <p:spPr>
            <a:xfrm>
              <a:off x="10384691" y="4623627"/>
              <a:ext cx="469989" cy="450329"/>
            </a:xfrm>
            <a:prstGeom prst="rect">
              <a:avLst/>
            </a:prstGeom>
            <a:ln>
              <a:noFill/>
            </a:ln>
            <a:effectLst>
              <a:outerShdw blurRad="292100" dist="139700" dir="2700000" algn="tl" rotWithShape="0">
                <a:srgbClr val="333333">
                  <a:alpha val="65000"/>
                </a:srgbClr>
              </a:outerShdw>
            </a:effectLst>
          </p:spPr>
        </p:pic>
        <p:pic>
          <p:nvPicPr>
            <p:cNvPr id="58" name="Imagen 5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95800" y="5198679"/>
              <a:ext cx="447770" cy="450329"/>
            </a:xfrm>
            <a:prstGeom prst="rect">
              <a:avLst/>
            </a:prstGeom>
            <a:ln>
              <a:noFill/>
            </a:ln>
            <a:effectLst>
              <a:outerShdw blurRad="292100" dist="139700" dir="2700000" algn="tl" rotWithShape="0">
                <a:srgbClr val="333333">
                  <a:alpha val="65000"/>
                </a:srgbClr>
              </a:outerShdw>
            </a:effectLst>
          </p:spPr>
        </p:pic>
        <p:pic>
          <p:nvPicPr>
            <p:cNvPr id="59" name="Imagen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394836" y="5838175"/>
              <a:ext cx="469989" cy="367637"/>
            </a:xfrm>
            <a:prstGeom prst="rect">
              <a:avLst/>
            </a:prstGeom>
            <a:ln>
              <a:noFill/>
            </a:ln>
            <a:effectLst>
              <a:outerShdw blurRad="292100" dist="139700" dir="2700000" algn="tl" rotWithShape="0">
                <a:srgbClr val="333333">
                  <a:alpha val="65000"/>
                </a:srgbClr>
              </a:outerShdw>
            </a:effectLst>
          </p:spPr>
        </p:pic>
      </p:grpSp>
      <p:sp>
        <p:nvSpPr>
          <p:cNvPr id="61" name="CuadroTexto 60"/>
          <p:cNvSpPr txBox="1"/>
          <p:nvPr/>
        </p:nvSpPr>
        <p:spPr>
          <a:xfrm>
            <a:off x="6643688" y="4609864"/>
            <a:ext cx="2593633" cy="415498"/>
          </a:xfrm>
          <a:prstGeom prst="rect">
            <a:avLst/>
          </a:prstGeom>
          <a:noFill/>
        </p:spPr>
        <p:txBody>
          <a:bodyPr wrap="square" rtlCol="0">
            <a:spAutoFit/>
          </a:bodyPr>
          <a:lstStyle/>
          <a:p>
            <a:pPr marL="214313" indent="-214313">
              <a:buFont typeface="Arial" panose="020B0604020202020204" pitchFamily="34" charset="0"/>
              <a:buChar char="•"/>
            </a:pPr>
            <a:r>
              <a:rPr lang="es-ES" sz="1050" b="1" dirty="0" err="1">
                <a:latin typeface="Book Antiqua" panose="02040602050305030304" pitchFamily="18" charset="0"/>
              </a:rPr>
              <a:t>Improve</a:t>
            </a:r>
            <a:r>
              <a:rPr lang="es-ES" sz="1050" dirty="0">
                <a:latin typeface="Book Antiqua" panose="02040602050305030304" pitchFamily="18" charset="0"/>
              </a:rPr>
              <a:t> </a:t>
            </a:r>
            <a:r>
              <a:rPr lang="es-ES" sz="1050" dirty="0" err="1">
                <a:latin typeface="Book Antiqua" panose="02040602050305030304" pitchFamily="18" charset="0"/>
              </a:rPr>
              <a:t>the</a:t>
            </a:r>
            <a:r>
              <a:rPr lang="es-ES" sz="1050" dirty="0">
                <a:latin typeface="Book Antiqua" panose="02040602050305030304" pitchFamily="18" charset="0"/>
              </a:rPr>
              <a:t> </a:t>
            </a:r>
            <a:r>
              <a:rPr lang="es-ES" sz="1050" dirty="0" err="1">
                <a:latin typeface="Book Antiqua" panose="02040602050305030304" pitchFamily="18" charset="0"/>
              </a:rPr>
              <a:t>retrieval</a:t>
            </a:r>
            <a:r>
              <a:rPr lang="es-ES" sz="1050" dirty="0">
                <a:latin typeface="Book Antiqua" panose="02040602050305030304" pitchFamily="18" charset="0"/>
              </a:rPr>
              <a:t> </a:t>
            </a:r>
            <a:r>
              <a:rPr lang="es-ES" sz="1050" b="1" dirty="0" err="1">
                <a:latin typeface="Book Antiqua" panose="02040602050305030304" pitchFamily="18" charset="0"/>
              </a:rPr>
              <a:t>without</a:t>
            </a:r>
            <a:r>
              <a:rPr lang="es-ES" sz="1050" dirty="0">
                <a:latin typeface="Book Antiqua" panose="02040602050305030304" pitchFamily="18" charset="0"/>
              </a:rPr>
              <a:t> </a:t>
            </a:r>
            <a:r>
              <a:rPr lang="es-ES" sz="1050" dirty="0" err="1">
                <a:latin typeface="Book Antiqua" panose="02040602050305030304" pitchFamily="18" charset="0"/>
              </a:rPr>
              <a:t>efficiency</a:t>
            </a:r>
            <a:r>
              <a:rPr lang="es-ES" sz="1050" dirty="0">
                <a:latin typeface="Book Antiqua" panose="02040602050305030304" pitchFamily="18" charset="0"/>
              </a:rPr>
              <a:t> </a:t>
            </a:r>
            <a:r>
              <a:rPr lang="es-ES" sz="1050" dirty="0" err="1">
                <a:latin typeface="Book Antiqua" panose="02040602050305030304" pitchFamily="18" charset="0"/>
              </a:rPr>
              <a:t>loss</a:t>
            </a:r>
            <a:endParaRPr lang="es-ES" sz="1050" dirty="0">
              <a:latin typeface="Book Antiqua" panose="02040602050305030304" pitchFamily="18" charset="0"/>
            </a:endParaRPr>
          </a:p>
        </p:txBody>
      </p:sp>
      <p:sp>
        <p:nvSpPr>
          <p:cNvPr id="63" name="CuadroTexto 62"/>
          <p:cNvSpPr txBox="1"/>
          <p:nvPr/>
        </p:nvSpPr>
        <p:spPr>
          <a:xfrm>
            <a:off x="6643687" y="4607750"/>
            <a:ext cx="2500313" cy="253916"/>
          </a:xfrm>
          <a:prstGeom prst="rect">
            <a:avLst/>
          </a:prstGeom>
          <a:noFill/>
        </p:spPr>
        <p:txBody>
          <a:bodyPr wrap="square" rtlCol="0">
            <a:spAutoFit/>
          </a:bodyPr>
          <a:lstStyle/>
          <a:p>
            <a:pPr marL="214313" indent="-214313">
              <a:buFont typeface="Arial" panose="020B0604020202020204" pitchFamily="34" charset="0"/>
              <a:buChar char="•"/>
            </a:pPr>
            <a:r>
              <a:rPr lang="es-ES" sz="1050" dirty="0">
                <a:latin typeface="Book Antiqua" panose="02040602050305030304" pitchFamily="18" charset="0"/>
              </a:rPr>
              <a:t>Performance </a:t>
            </a:r>
            <a:r>
              <a:rPr lang="es-ES" sz="1050" dirty="0" err="1">
                <a:latin typeface="Book Antiqua" panose="02040602050305030304" pitchFamily="18" charset="0"/>
              </a:rPr>
              <a:t>decrease</a:t>
            </a:r>
            <a:endParaRPr lang="es-ES" sz="1050" dirty="0">
              <a:latin typeface="Book Antiqua" panose="02040602050305030304" pitchFamily="18" charset="0"/>
            </a:endParaRPr>
          </a:p>
        </p:txBody>
      </p:sp>
      <p:sp>
        <p:nvSpPr>
          <p:cNvPr id="64" name="CuadroTexto 63"/>
          <p:cNvSpPr txBox="1"/>
          <p:nvPr/>
        </p:nvSpPr>
        <p:spPr>
          <a:xfrm>
            <a:off x="6643687" y="4855886"/>
            <a:ext cx="2500313" cy="253916"/>
          </a:xfrm>
          <a:prstGeom prst="rect">
            <a:avLst/>
          </a:prstGeom>
          <a:noFill/>
        </p:spPr>
        <p:txBody>
          <a:bodyPr wrap="square" rtlCol="0">
            <a:spAutoFit/>
          </a:bodyPr>
          <a:lstStyle/>
          <a:p>
            <a:pPr marL="214313" indent="-214313">
              <a:buFont typeface="Arial" panose="020B0604020202020204" pitchFamily="34" charset="0"/>
              <a:buChar char="•"/>
            </a:pPr>
            <a:r>
              <a:rPr lang="es-ES" sz="1050" dirty="0" err="1">
                <a:latin typeface="Book Antiqua" panose="02040602050305030304" pitchFamily="18" charset="0"/>
              </a:rPr>
              <a:t>Efficiency</a:t>
            </a:r>
            <a:r>
              <a:rPr lang="es-ES" sz="1050" dirty="0">
                <a:latin typeface="Book Antiqua" panose="02040602050305030304" pitchFamily="18" charset="0"/>
              </a:rPr>
              <a:t> </a:t>
            </a:r>
            <a:r>
              <a:rPr lang="es-ES" sz="1050" dirty="0" err="1">
                <a:latin typeface="Book Antiqua" panose="02040602050305030304" pitchFamily="18" charset="0"/>
              </a:rPr>
              <a:t>decrease</a:t>
            </a:r>
            <a:endParaRPr lang="es-ES" sz="1050" dirty="0">
              <a:latin typeface="Book Antiqua" panose="02040602050305030304" pitchFamily="18" charset="0"/>
            </a:endParaRPr>
          </a:p>
        </p:txBody>
      </p:sp>
      <p:sp>
        <p:nvSpPr>
          <p:cNvPr id="65" name="CuadroTexto 64"/>
          <p:cNvSpPr txBox="1"/>
          <p:nvPr/>
        </p:nvSpPr>
        <p:spPr>
          <a:xfrm>
            <a:off x="1782496" y="519248"/>
            <a:ext cx="1857662" cy="600164"/>
          </a:xfrm>
          <a:prstGeom prst="rect">
            <a:avLst/>
          </a:prstGeom>
          <a:noFill/>
        </p:spPr>
        <p:txBody>
          <a:bodyPr wrap="square" rtlCol="0">
            <a:spAutoFit/>
          </a:bodyPr>
          <a:lstStyle/>
          <a:p>
            <a:r>
              <a:rPr lang="es-ES" sz="3300" dirty="0">
                <a:solidFill>
                  <a:schemeClr val="bg1"/>
                </a:solidFill>
                <a:latin typeface="Book Antiqua" panose="02040602050305030304" pitchFamily="18" charset="0"/>
              </a:rPr>
              <a:t>MSF</a:t>
            </a:r>
          </a:p>
        </p:txBody>
      </p:sp>
      <p:sp>
        <p:nvSpPr>
          <p:cNvPr id="10" name="TextBox 9">
            <a:extLst>
              <a:ext uri="{FF2B5EF4-FFF2-40B4-BE49-F238E27FC236}">
                <a16:creationId xmlns:a16="http://schemas.microsoft.com/office/drawing/2014/main" id="{A45203AC-8192-27FC-9ED6-08E54EF1623E}"/>
              </a:ext>
            </a:extLst>
          </p:cNvPr>
          <p:cNvSpPr txBox="1"/>
          <p:nvPr/>
        </p:nvSpPr>
        <p:spPr>
          <a:xfrm>
            <a:off x="440821" y="1321167"/>
            <a:ext cx="4619296" cy="307777"/>
          </a:xfrm>
          <a:prstGeom prst="rect">
            <a:avLst/>
          </a:prstGeom>
          <a:noFill/>
        </p:spPr>
        <p:txBody>
          <a:bodyPr wrap="square">
            <a:spAutoFit/>
          </a:bodyPr>
          <a:lstStyle/>
          <a:p>
            <a:r>
              <a:rPr lang="en-GB" dirty="0">
                <a:effectLst/>
                <a:latin typeface="Helvetica" pitchFamily="2" charset="0"/>
              </a:rPr>
              <a:t>Mean shift for Self-supervised learning (MSF)</a:t>
            </a:r>
          </a:p>
        </p:txBody>
      </p:sp>
      <p:sp>
        <p:nvSpPr>
          <p:cNvPr id="17" name="TextBox 16">
            <a:extLst>
              <a:ext uri="{FF2B5EF4-FFF2-40B4-BE49-F238E27FC236}">
                <a16:creationId xmlns:a16="http://schemas.microsoft.com/office/drawing/2014/main" id="{077D484C-4C4E-A0C7-010E-CD50AB5A343A}"/>
              </a:ext>
            </a:extLst>
          </p:cNvPr>
          <p:cNvSpPr txBox="1"/>
          <p:nvPr/>
        </p:nvSpPr>
        <p:spPr>
          <a:xfrm>
            <a:off x="80578" y="5672792"/>
            <a:ext cx="8982843" cy="276999"/>
          </a:xfrm>
          <a:prstGeom prst="rect">
            <a:avLst/>
          </a:prstGeom>
          <a:noFill/>
        </p:spPr>
        <p:txBody>
          <a:bodyPr wrap="square">
            <a:spAutoFit/>
          </a:bodyPr>
          <a:lstStyle/>
          <a:p>
            <a:r>
              <a:rPr lang="en-GB" sz="1200" dirty="0">
                <a:effectLst/>
                <a:latin typeface="Helvetica" pitchFamily="2" charset="0"/>
              </a:rPr>
              <a:t>S. A. </a:t>
            </a:r>
            <a:r>
              <a:rPr lang="en-GB" sz="1200" dirty="0" err="1">
                <a:effectLst/>
                <a:latin typeface="Helvetica" pitchFamily="2" charset="0"/>
              </a:rPr>
              <a:t>Koohpayegani</a:t>
            </a:r>
            <a:r>
              <a:rPr lang="en-GB" sz="1200" dirty="0">
                <a:effectLst/>
                <a:latin typeface="Helvetica" pitchFamily="2" charset="0"/>
              </a:rPr>
              <a:t>, A. </a:t>
            </a:r>
            <a:r>
              <a:rPr lang="en-GB" sz="1200" dirty="0" err="1">
                <a:effectLst/>
                <a:latin typeface="Helvetica" pitchFamily="2" charset="0"/>
              </a:rPr>
              <a:t>Tejankar</a:t>
            </a:r>
            <a:r>
              <a:rPr lang="en-GB" sz="1200" dirty="0">
                <a:effectLst/>
                <a:latin typeface="Helvetica" pitchFamily="2" charset="0"/>
              </a:rPr>
              <a:t>, and H. </a:t>
            </a:r>
            <a:r>
              <a:rPr lang="en-GB" sz="1200" dirty="0" err="1">
                <a:effectLst/>
                <a:latin typeface="Helvetica" pitchFamily="2" charset="0"/>
              </a:rPr>
              <a:t>Pirsiavash</a:t>
            </a:r>
            <a:r>
              <a:rPr lang="en-GB" sz="1200" dirty="0">
                <a:effectLst/>
                <a:latin typeface="Helvetica" pitchFamily="2" charset="0"/>
              </a:rPr>
              <a:t>. “Mean Shift for Self-Supervised Learning”, CVPR 2021, pp. 10326–10335.</a:t>
            </a:r>
          </a:p>
        </p:txBody>
      </p:sp>
      <p:pic>
        <p:nvPicPr>
          <p:cNvPr id="23" name="Picture 22" descr="Text&#10;&#10;Description automatically generated">
            <a:extLst>
              <a:ext uri="{FF2B5EF4-FFF2-40B4-BE49-F238E27FC236}">
                <a16:creationId xmlns:a16="http://schemas.microsoft.com/office/drawing/2014/main" id="{7C67C9A8-8A85-E129-FF19-4CE914525B5C}"/>
              </a:ext>
            </a:extLst>
          </p:cNvPr>
          <p:cNvPicPr>
            <a:picLocks noChangeAspect="1"/>
          </p:cNvPicPr>
          <p:nvPr/>
        </p:nvPicPr>
        <p:blipFill>
          <a:blip r:embed="rId17"/>
          <a:stretch>
            <a:fillRect/>
          </a:stretch>
        </p:blipFill>
        <p:spPr>
          <a:xfrm>
            <a:off x="6770688" y="1639085"/>
            <a:ext cx="1988809" cy="537038"/>
          </a:xfrm>
          <a:prstGeom prst="rect">
            <a:avLst/>
          </a:prstGeom>
        </p:spPr>
      </p:pic>
      <p:sp>
        <p:nvSpPr>
          <p:cNvPr id="26" name="Date Placeholder 25">
            <a:extLst>
              <a:ext uri="{FF2B5EF4-FFF2-40B4-BE49-F238E27FC236}">
                <a16:creationId xmlns:a16="http://schemas.microsoft.com/office/drawing/2014/main" id="{29359EE5-6745-A92B-D4D7-D16F69EEA518}"/>
              </a:ext>
            </a:extLst>
          </p:cNvPr>
          <p:cNvSpPr>
            <a:spLocks noGrp="1"/>
          </p:cNvSpPr>
          <p:nvPr>
            <p:ph type="dt" idx="10"/>
          </p:nvPr>
        </p:nvSpPr>
        <p:spPr/>
        <p:txBody>
          <a:bodyPr/>
          <a:lstStyle/>
          <a:p>
            <a:fld id="{679449D8-6E42-FC45-AF7C-B0155084AA35}" type="datetime10">
              <a:rPr lang="es-ES_tradnl" smtClean="0"/>
              <a:t>00:52</a:t>
            </a:fld>
            <a:endParaRPr lang="es-ES_tradnl"/>
          </a:p>
        </p:txBody>
      </p:sp>
    </p:spTree>
    <p:extLst>
      <p:ext uri="{BB962C8B-B14F-4D97-AF65-F5344CB8AC3E}">
        <p14:creationId xmlns:p14="http://schemas.microsoft.com/office/powerpoint/2010/main" val="415573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0"/>
                                        </p:tgtEl>
                                      </p:cBhvr>
                                    </p:animEffect>
                                    <p:set>
                                      <p:cBhvr>
                                        <p:cTn id="7" dur="1" fill="hold">
                                          <p:stCondLst>
                                            <p:cond delay="499"/>
                                          </p:stCondLst>
                                        </p:cTn>
                                        <p:tgtEl>
                                          <p:spTgt spid="6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4"/>
                                        </p:tgtEl>
                                      </p:cBhvr>
                                    </p:animEffect>
                                    <p:set>
                                      <p:cBhvr>
                                        <p:cTn id="23" dur="1" fill="hold">
                                          <p:stCondLst>
                                            <p:cond delay="499"/>
                                          </p:stCondLst>
                                        </p:cTn>
                                        <p:tgtEl>
                                          <p:spTgt spid="4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xit" presetSubtype="0" fill="hold" nodeType="withEffect">
                                  <p:stCondLst>
                                    <p:cond delay="0"/>
                                  </p:stCondLst>
                                  <p:childTnLst>
                                    <p:animEffect transition="out" filter="fade">
                                      <p:cBhvr>
                                        <p:cTn id="40" dur="500"/>
                                        <p:tgtEl>
                                          <p:spTgt spid="50"/>
                                        </p:tgtEl>
                                      </p:cBhvr>
                                    </p:animEffect>
                                    <p:set>
                                      <p:cBhvr>
                                        <p:cTn id="41" dur="1" fill="hold">
                                          <p:stCondLst>
                                            <p:cond delay="499"/>
                                          </p:stCondLst>
                                        </p:cTn>
                                        <p:tgtEl>
                                          <p:spTgt spid="50"/>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63"/>
                                        </p:tgtEl>
                                      </p:cBhvr>
                                    </p:animEffect>
                                    <p:set>
                                      <p:cBhvr>
                                        <p:cTn id="54" dur="1" fill="hold">
                                          <p:stCondLst>
                                            <p:cond delay="499"/>
                                          </p:stCondLst>
                                        </p:cTn>
                                        <p:tgtEl>
                                          <p:spTgt spid="6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64"/>
                                        </p:tgtEl>
                                      </p:cBhvr>
                                    </p:animEffect>
                                    <p:set>
                                      <p:cBhvr>
                                        <p:cTn id="57" dur="1" fill="hold">
                                          <p:stCondLst>
                                            <p:cond delay="499"/>
                                          </p:stCondLst>
                                        </p:cTn>
                                        <p:tgtEl>
                                          <p:spTgt spid="64"/>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1" grpId="0"/>
      <p:bldP spid="63" grpId="0"/>
      <p:bldP spid="63" grpId="1"/>
      <p:bldP spid="64" grpId="0"/>
      <p:bldP spid="64" grpId="1"/>
      <p:bldP spid="6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3C0DC-C755-BFE4-4CFF-54859F0994DD}"/>
              </a:ext>
            </a:extLst>
          </p:cNvPr>
          <p:cNvSpPr>
            <a:spLocks noGrp="1"/>
          </p:cNvSpPr>
          <p:nvPr>
            <p:ph type="title"/>
          </p:nvPr>
        </p:nvSpPr>
        <p:spPr/>
        <p:txBody>
          <a:bodyPr>
            <a:normAutofit fontScale="90000"/>
          </a:bodyPr>
          <a:lstStyle/>
          <a:p>
            <a:r>
              <a:rPr lang="en-GB" dirty="0"/>
              <a:t>BYOL vs MSF</a:t>
            </a:r>
          </a:p>
        </p:txBody>
      </p:sp>
      <p:pic>
        <p:nvPicPr>
          <p:cNvPr id="4" name="Picture 3">
            <a:extLst>
              <a:ext uri="{FF2B5EF4-FFF2-40B4-BE49-F238E27FC236}">
                <a16:creationId xmlns:a16="http://schemas.microsoft.com/office/drawing/2014/main" id="{97533A54-0468-667D-CC66-E07C6327B50F}"/>
              </a:ext>
            </a:extLst>
          </p:cNvPr>
          <p:cNvPicPr>
            <a:picLocks noChangeAspect="1"/>
          </p:cNvPicPr>
          <p:nvPr/>
        </p:nvPicPr>
        <p:blipFill rotWithShape="1">
          <a:blip r:embed="rId2"/>
          <a:srcRect l="9651" t="5123" r="2420"/>
          <a:stretch/>
        </p:blipFill>
        <p:spPr>
          <a:xfrm>
            <a:off x="284162" y="1418895"/>
            <a:ext cx="6339749" cy="3310759"/>
          </a:xfrm>
          <a:prstGeom prst="rect">
            <a:avLst/>
          </a:prstGeom>
        </p:spPr>
      </p:pic>
      <p:pic>
        <p:nvPicPr>
          <p:cNvPr id="5" name="Picture 4">
            <a:extLst>
              <a:ext uri="{FF2B5EF4-FFF2-40B4-BE49-F238E27FC236}">
                <a16:creationId xmlns:a16="http://schemas.microsoft.com/office/drawing/2014/main" id="{E4A1EF4A-CE51-3541-3697-A187AAC7D027}"/>
              </a:ext>
            </a:extLst>
          </p:cNvPr>
          <p:cNvPicPr>
            <a:picLocks noChangeAspect="1"/>
          </p:cNvPicPr>
          <p:nvPr/>
        </p:nvPicPr>
        <p:blipFill>
          <a:blip r:embed="rId3"/>
          <a:stretch>
            <a:fillRect/>
          </a:stretch>
        </p:blipFill>
        <p:spPr>
          <a:xfrm>
            <a:off x="6623911" y="3332654"/>
            <a:ext cx="2425700" cy="2794000"/>
          </a:xfrm>
          <a:prstGeom prst="rect">
            <a:avLst/>
          </a:prstGeom>
        </p:spPr>
      </p:pic>
      <p:sp>
        <p:nvSpPr>
          <p:cNvPr id="6" name="Date Placeholder 5">
            <a:extLst>
              <a:ext uri="{FF2B5EF4-FFF2-40B4-BE49-F238E27FC236}">
                <a16:creationId xmlns:a16="http://schemas.microsoft.com/office/drawing/2014/main" id="{7595E3BF-7A61-2EDC-02F5-C140ACD507E2}"/>
              </a:ext>
            </a:extLst>
          </p:cNvPr>
          <p:cNvSpPr>
            <a:spLocks noGrp="1"/>
          </p:cNvSpPr>
          <p:nvPr>
            <p:ph type="dt" idx="10"/>
          </p:nvPr>
        </p:nvSpPr>
        <p:spPr/>
        <p:txBody>
          <a:bodyPr/>
          <a:lstStyle/>
          <a:p>
            <a:fld id="{AE8491E3-CC0F-0043-93CB-EFB8F5B5AF71}" type="datetime10">
              <a:rPr lang="es-ES_tradnl" smtClean="0"/>
              <a:t>00:52</a:t>
            </a:fld>
            <a:endParaRPr lang="es-ES_tradnl"/>
          </a:p>
        </p:txBody>
      </p:sp>
    </p:spTree>
    <p:extLst>
      <p:ext uri="{BB962C8B-B14F-4D97-AF65-F5344CB8AC3E}">
        <p14:creationId xmlns:p14="http://schemas.microsoft.com/office/powerpoint/2010/main" val="14002736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24" descr="/tmp/beautiful_ai_exports/c27f7c70-2d13-44e3-b21e-54f11c8f56a0.jpg"/>
          <p:cNvPicPr preferRelativeResize="0"/>
          <p:nvPr/>
        </p:nvPicPr>
        <p:blipFill rotWithShape="1">
          <a:blip r:embed="rId3">
            <a:alphaModFix/>
          </a:blip>
          <a:srcRect t="16427"/>
          <a:stretch/>
        </p:blipFill>
        <p:spPr>
          <a:xfrm>
            <a:off x="0" y="1702190"/>
            <a:ext cx="9144000" cy="4298559"/>
          </a:xfrm>
          <a:prstGeom prst="rect">
            <a:avLst/>
          </a:prstGeom>
          <a:noFill/>
          <a:ln>
            <a:noFill/>
          </a:ln>
        </p:spPr>
      </p:pic>
      <p:sp>
        <p:nvSpPr>
          <p:cNvPr id="498" name="Google Shape;498;p24"/>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SSL Framework: Barlow Twins</a:t>
            </a:r>
            <a:endParaRPr/>
          </a:p>
        </p:txBody>
      </p:sp>
      <p:sp>
        <p:nvSpPr>
          <p:cNvPr id="3" name="TextBox 2">
            <a:extLst>
              <a:ext uri="{FF2B5EF4-FFF2-40B4-BE49-F238E27FC236}">
                <a16:creationId xmlns:a16="http://schemas.microsoft.com/office/drawing/2014/main" id="{06B30DF9-38DF-9AFE-0B2C-1312D166C28D}"/>
              </a:ext>
            </a:extLst>
          </p:cNvPr>
          <p:cNvSpPr txBox="1"/>
          <p:nvPr/>
        </p:nvSpPr>
        <p:spPr>
          <a:xfrm>
            <a:off x="97631" y="6326482"/>
            <a:ext cx="8947150" cy="276999"/>
          </a:xfrm>
          <a:prstGeom prst="rect">
            <a:avLst/>
          </a:prstGeom>
          <a:noFill/>
        </p:spPr>
        <p:txBody>
          <a:bodyPr wrap="square">
            <a:spAutoFit/>
          </a:bodyPr>
          <a:lstStyle/>
          <a:p>
            <a:r>
              <a:rPr lang="en-GB" sz="1200" dirty="0">
                <a:effectLst/>
                <a:latin typeface="Helvetica" pitchFamily="2" charset="0"/>
              </a:rPr>
              <a:t>J. </a:t>
            </a:r>
            <a:r>
              <a:rPr lang="en-GB" sz="1200" dirty="0" err="1">
                <a:effectLst/>
                <a:latin typeface="Helvetica" pitchFamily="2" charset="0"/>
              </a:rPr>
              <a:t>Zbontar</a:t>
            </a:r>
            <a:r>
              <a:rPr lang="en-GB" sz="1200" dirty="0">
                <a:effectLst/>
                <a:latin typeface="Helvetica" pitchFamily="2" charset="0"/>
              </a:rPr>
              <a:t> et al. “Barlow Twins: Self-Supervised Learning via Redundancy Reduction”. 38th ICML. 2021, pp. 12310–12320</a:t>
            </a:r>
          </a:p>
        </p:txBody>
      </p:sp>
      <p:sp>
        <p:nvSpPr>
          <p:cNvPr id="4" name="Date Placeholder 3">
            <a:extLst>
              <a:ext uri="{FF2B5EF4-FFF2-40B4-BE49-F238E27FC236}">
                <a16:creationId xmlns:a16="http://schemas.microsoft.com/office/drawing/2014/main" id="{1CAD9F60-EC6E-C885-92CF-23BCEE96FAD5}"/>
              </a:ext>
            </a:extLst>
          </p:cNvPr>
          <p:cNvSpPr>
            <a:spLocks noGrp="1"/>
          </p:cNvSpPr>
          <p:nvPr>
            <p:ph type="dt" idx="10"/>
          </p:nvPr>
        </p:nvSpPr>
        <p:spPr/>
        <p:txBody>
          <a:bodyPr/>
          <a:lstStyle/>
          <a:p>
            <a:fld id="{ACE31F81-3EE8-0A46-98A8-7731F39D76C3}" type="datetime10">
              <a:rPr lang="es-ES_tradnl" smtClean="0"/>
              <a:t>00:52</a:t>
            </a:fld>
            <a:endParaRPr lang="es-ES_tradnl"/>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25"/>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Feature Contrasting</a:t>
            </a:r>
            <a:endParaRPr/>
          </a:p>
        </p:txBody>
      </p:sp>
      <p:sp>
        <p:nvSpPr>
          <p:cNvPr id="504" name="Google Shape;504;p25"/>
          <p:cNvSpPr txBox="1"/>
          <p:nvPr/>
        </p:nvSpPr>
        <p:spPr>
          <a:xfrm>
            <a:off x="-125950" y="1396836"/>
            <a:ext cx="476774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800" dirty="0">
                <a:solidFill>
                  <a:schemeClr val="dk1"/>
                </a:solidFill>
                <a:latin typeface="Calibri"/>
                <a:ea typeface="Calibri"/>
                <a:cs typeface="Calibri"/>
                <a:sym typeface="Calibri"/>
              </a:rPr>
              <a:t>Barlow Twins architecture</a:t>
            </a:r>
            <a:endParaRPr sz="2800" dirty="0">
              <a:solidFill>
                <a:schemeClr val="dk1"/>
              </a:solidFill>
              <a:latin typeface="Calibri"/>
              <a:ea typeface="Calibri"/>
              <a:cs typeface="Calibri"/>
              <a:sym typeface="Calibri"/>
            </a:endParaRPr>
          </a:p>
        </p:txBody>
      </p:sp>
      <p:pic>
        <p:nvPicPr>
          <p:cNvPr id="505" name="Google Shape;505;p25" descr="Diagrama, Esquemático&#10;&#10;Descripción generada automáticamente"/>
          <p:cNvPicPr preferRelativeResize="0"/>
          <p:nvPr/>
        </p:nvPicPr>
        <p:blipFill rotWithShape="1">
          <a:blip r:embed="rId3">
            <a:alphaModFix/>
          </a:blip>
          <a:srcRect/>
          <a:stretch/>
        </p:blipFill>
        <p:spPr>
          <a:xfrm>
            <a:off x="394142" y="1895297"/>
            <a:ext cx="4608480" cy="4179681"/>
          </a:xfrm>
          <a:prstGeom prst="rect">
            <a:avLst/>
          </a:prstGeom>
          <a:noFill/>
          <a:ln>
            <a:noFill/>
          </a:ln>
        </p:spPr>
      </p:pic>
      <p:graphicFrame>
        <p:nvGraphicFramePr>
          <p:cNvPr id="506" name="Google Shape;506;p25"/>
          <p:cNvGraphicFramePr/>
          <p:nvPr/>
        </p:nvGraphicFramePr>
        <p:xfrm>
          <a:off x="7129461"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507" name="Google Shape;507;p25"/>
          <p:cNvSpPr txBox="1"/>
          <p:nvPr/>
        </p:nvSpPr>
        <p:spPr>
          <a:xfrm>
            <a:off x="6331384" y="2132056"/>
            <a:ext cx="840940" cy="25680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08" name="Google Shape;508;p25"/>
          <p:cNvSpPr txBox="1"/>
          <p:nvPr/>
        </p:nvSpPr>
        <p:spPr>
          <a:xfrm>
            <a:off x="6331384" y="2410663"/>
            <a:ext cx="840940" cy="257058"/>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09" name="Google Shape;509;p25"/>
          <p:cNvSpPr txBox="1"/>
          <p:nvPr/>
        </p:nvSpPr>
        <p:spPr>
          <a:xfrm>
            <a:off x="6331384" y="2674982"/>
            <a:ext cx="840940" cy="25789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10" name="Google Shape;510;p25"/>
          <p:cNvSpPr txBox="1"/>
          <p:nvPr/>
        </p:nvSpPr>
        <p:spPr>
          <a:xfrm>
            <a:off x="5671599" y="2361026"/>
            <a:ext cx="521494" cy="416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11" name="Google Shape;511;p25"/>
          <p:cNvSpPr txBox="1"/>
          <p:nvPr/>
        </p:nvSpPr>
        <p:spPr>
          <a:xfrm>
            <a:off x="7136605" y="1842893"/>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12" name="Google Shape;512;p25"/>
          <p:cNvSpPr txBox="1"/>
          <p:nvPr/>
        </p:nvSpPr>
        <p:spPr>
          <a:xfrm>
            <a:off x="7422355" y="1842893"/>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13" name="Google Shape;513;p25"/>
          <p:cNvSpPr txBox="1"/>
          <p:nvPr/>
        </p:nvSpPr>
        <p:spPr>
          <a:xfrm>
            <a:off x="7693818" y="1842893"/>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14" name="Google Shape;514;p25"/>
          <p:cNvSpPr txBox="1"/>
          <p:nvPr/>
        </p:nvSpPr>
        <p:spPr>
          <a:xfrm>
            <a:off x="7965280" y="1842893"/>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15" name="Google Shape;515;p25"/>
          <p:cNvSpPr txBox="1"/>
          <p:nvPr/>
        </p:nvSpPr>
        <p:spPr>
          <a:xfrm>
            <a:off x="8236743" y="1842893"/>
            <a:ext cx="235744" cy="253916"/>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516" name="Google Shape;516;p25"/>
          <p:cNvGraphicFramePr/>
          <p:nvPr/>
        </p:nvGraphicFramePr>
        <p:xfrm>
          <a:off x="7129461"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517" name="Google Shape;517;p25"/>
          <p:cNvSpPr txBox="1"/>
          <p:nvPr/>
        </p:nvSpPr>
        <p:spPr>
          <a:xfrm>
            <a:off x="6331384" y="3403644"/>
            <a:ext cx="840940" cy="255968"/>
          </a:xfrm>
          <a:prstGeom prst="rect">
            <a:avLst/>
          </a:prstGeom>
          <a:blipFill rotWithShape="1">
            <a:blip r:embed="rId13">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18" name="Google Shape;518;p25"/>
          <p:cNvSpPr txBox="1"/>
          <p:nvPr/>
        </p:nvSpPr>
        <p:spPr>
          <a:xfrm>
            <a:off x="6331384" y="3682250"/>
            <a:ext cx="840940" cy="256224"/>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19" name="Google Shape;519;p25"/>
          <p:cNvSpPr txBox="1"/>
          <p:nvPr/>
        </p:nvSpPr>
        <p:spPr>
          <a:xfrm>
            <a:off x="6331384" y="3946569"/>
            <a:ext cx="840940" cy="25705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20" name="Google Shape;520;p25"/>
          <p:cNvSpPr txBox="1"/>
          <p:nvPr/>
        </p:nvSpPr>
        <p:spPr>
          <a:xfrm>
            <a:off x="5671599" y="3632614"/>
            <a:ext cx="521494" cy="415498"/>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21" name="Google Shape;521;p25"/>
          <p:cNvSpPr txBox="1"/>
          <p:nvPr/>
        </p:nvSpPr>
        <p:spPr>
          <a:xfrm>
            <a:off x="7136605" y="3114480"/>
            <a:ext cx="235744" cy="253916"/>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22" name="Google Shape;522;p25"/>
          <p:cNvSpPr txBox="1"/>
          <p:nvPr/>
        </p:nvSpPr>
        <p:spPr>
          <a:xfrm>
            <a:off x="7422355" y="3114480"/>
            <a:ext cx="235744" cy="253916"/>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23" name="Google Shape;523;p25"/>
          <p:cNvSpPr txBox="1"/>
          <p:nvPr/>
        </p:nvSpPr>
        <p:spPr>
          <a:xfrm>
            <a:off x="7693818" y="3114480"/>
            <a:ext cx="235744" cy="253916"/>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24" name="Google Shape;524;p25"/>
          <p:cNvSpPr txBox="1"/>
          <p:nvPr/>
        </p:nvSpPr>
        <p:spPr>
          <a:xfrm>
            <a:off x="7965280" y="3114480"/>
            <a:ext cx="235744" cy="253916"/>
          </a:xfrm>
          <a:prstGeom prst="rect">
            <a:avLst/>
          </a:prstGeom>
          <a:blipFill rotWithShape="1">
            <a:blip r:embed="rId2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25" name="Google Shape;525;p25"/>
          <p:cNvSpPr txBox="1"/>
          <p:nvPr/>
        </p:nvSpPr>
        <p:spPr>
          <a:xfrm>
            <a:off x="8236743" y="3114480"/>
            <a:ext cx="235744" cy="253916"/>
          </a:xfrm>
          <a:prstGeom prst="rect">
            <a:avLst/>
          </a:prstGeom>
          <a:blipFill rotWithShape="1">
            <a:blip r:embed="rId2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 name="Date Placeholder 1">
            <a:extLst>
              <a:ext uri="{FF2B5EF4-FFF2-40B4-BE49-F238E27FC236}">
                <a16:creationId xmlns:a16="http://schemas.microsoft.com/office/drawing/2014/main" id="{72DB5CCB-F28B-4409-0587-8D6DB97B45EB}"/>
              </a:ext>
            </a:extLst>
          </p:cNvPr>
          <p:cNvSpPr>
            <a:spLocks noGrp="1"/>
          </p:cNvSpPr>
          <p:nvPr>
            <p:ph type="dt" idx="10"/>
          </p:nvPr>
        </p:nvSpPr>
        <p:spPr/>
        <p:txBody>
          <a:bodyPr/>
          <a:lstStyle/>
          <a:p>
            <a:fld id="{109E49EF-64F6-4F43-98DB-7E5D9E6E152A}" type="datetime10">
              <a:rPr lang="es-ES_tradnl" smtClean="0"/>
              <a:t>00:52</a:t>
            </a:fld>
            <a:endParaRPr lang="es-ES_tradnl"/>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6"/>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Feature Contrasting</a:t>
            </a:r>
            <a:endParaRPr/>
          </a:p>
        </p:txBody>
      </p:sp>
      <p:graphicFrame>
        <p:nvGraphicFramePr>
          <p:cNvPr id="533" name="Google Shape;533;p26"/>
          <p:cNvGraphicFramePr/>
          <p:nvPr/>
        </p:nvGraphicFramePr>
        <p:xfrm>
          <a:off x="7129461"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534" name="Google Shape;534;p26"/>
          <p:cNvSpPr txBox="1"/>
          <p:nvPr/>
        </p:nvSpPr>
        <p:spPr>
          <a:xfrm>
            <a:off x="6331384" y="2132056"/>
            <a:ext cx="840940" cy="25680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35" name="Google Shape;535;p26"/>
          <p:cNvSpPr txBox="1"/>
          <p:nvPr/>
        </p:nvSpPr>
        <p:spPr>
          <a:xfrm>
            <a:off x="6331384" y="2410663"/>
            <a:ext cx="840940" cy="25705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36" name="Google Shape;536;p26"/>
          <p:cNvSpPr txBox="1"/>
          <p:nvPr/>
        </p:nvSpPr>
        <p:spPr>
          <a:xfrm>
            <a:off x="6331384" y="2674982"/>
            <a:ext cx="840940" cy="2578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37" name="Google Shape;537;p26"/>
          <p:cNvSpPr txBox="1"/>
          <p:nvPr/>
        </p:nvSpPr>
        <p:spPr>
          <a:xfrm>
            <a:off x="5671599" y="2361026"/>
            <a:ext cx="521494" cy="416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38" name="Google Shape;538;p26"/>
          <p:cNvSpPr txBox="1"/>
          <p:nvPr/>
        </p:nvSpPr>
        <p:spPr>
          <a:xfrm>
            <a:off x="7136605" y="1842893"/>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39" name="Google Shape;539;p26"/>
          <p:cNvSpPr txBox="1"/>
          <p:nvPr/>
        </p:nvSpPr>
        <p:spPr>
          <a:xfrm>
            <a:off x="7422355" y="1842893"/>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40" name="Google Shape;540;p26"/>
          <p:cNvSpPr txBox="1"/>
          <p:nvPr/>
        </p:nvSpPr>
        <p:spPr>
          <a:xfrm>
            <a:off x="7693818" y="1842893"/>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41" name="Google Shape;541;p26"/>
          <p:cNvSpPr txBox="1"/>
          <p:nvPr/>
        </p:nvSpPr>
        <p:spPr>
          <a:xfrm>
            <a:off x="7965280" y="1842893"/>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42" name="Google Shape;542;p26"/>
          <p:cNvSpPr txBox="1"/>
          <p:nvPr/>
        </p:nvSpPr>
        <p:spPr>
          <a:xfrm>
            <a:off x="8236743" y="1842893"/>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543" name="Google Shape;543;p26"/>
          <p:cNvGraphicFramePr/>
          <p:nvPr/>
        </p:nvGraphicFramePr>
        <p:xfrm>
          <a:off x="7129461"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544" name="Google Shape;544;p26"/>
          <p:cNvSpPr txBox="1"/>
          <p:nvPr/>
        </p:nvSpPr>
        <p:spPr>
          <a:xfrm>
            <a:off x="6331384" y="3403644"/>
            <a:ext cx="840940" cy="255968"/>
          </a:xfrm>
          <a:prstGeom prst="rect">
            <a:avLst/>
          </a:prstGeom>
          <a:blipFill rotWithShape="1">
            <a:blip r:embed="rId12">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45" name="Google Shape;545;p26"/>
          <p:cNvSpPr txBox="1"/>
          <p:nvPr/>
        </p:nvSpPr>
        <p:spPr>
          <a:xfrm>
            <a:off x="6331384" y="3682250"/>
            <a:ext cx="840940" cy="25622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46" name="Google Shape;546;p26"/>
          <p:cNvSpPr txBox="1"/>
          <p:nvPr/>
        </p:nvSpPr>
        <p:spPr>
          <a:xfrm>
            <a:off x="6331384" y="3946569"/>
            <a:ext cx="840940" cy="257058"/>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47" name="Google Shape;547;p26"/>
          <p:cNvSpPr txBox="1"/>
          <p:nvPr/>
        </p:nvSpPr>
        <p:spPr>
          <a:xfrm>
            <a:off x="5671599" y="3632614"/>
            <a:ext cx="521494" cy="41549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48" name="Google Shape;548;p26"/>
          <p:cNvSpPr txBox="1"/>
          <p:nvPr/>
        </p:nvSpPr>
        <p:spPr>
          <a:xfrm>
            <a:off x="7136605" y="3114480"/>
            <a:ext cx="235744" cy="253916"/>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49" name="Google Shape;549;p26"/>
          <p:cNvSpPr txBox="1"/>
          <p:nvPr/>
        </p:nvSpPr>
        <p:spPr>
          <a:xfrm>
            <a:off x="7422355" y="3114480"/>
            <a:ext cx="235744" cy="253916"/>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50" name="Google Shape;550;p26"/>
          <p:cNvSpPr txBox="1"/>
          <p:nvPr/>
        </p:nvSpPr>
        <p:spPr>
          <a:xfrm>
            <a:off x="7693818" y="3114480"/>
            <a:ext cx="235744" cy="253916"/>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51" name="Google Shape;551;p26"/>
          <p:cNvSpPr txBox="1"/>
          <p:nvPr/>
        </p:nvSpPr>
        <p:spPr>
          <a:xfrm>
            <a:off x="7965280" y="3114480"/>
            <a:ext cx="235744" cy="253916"/>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52" name="Google Shape;552;p26"/>
          <p:cNvSpPr txBox="1"/>
          <p:nvPr/>
        </p:nvSpPr>
        <p:spPr>
          <a:xfrm>
            <a:off x="8236743" y="3114480"/>
            <a:ext cx="235744" cy="253916"/>
          </a:xfrm>
          <a:prstGeom prst="rect">
            <a:avLst/>
          </a:prstGeom>
          <a:blipFill rotWithShape="1">
            <a:blip r:embed="rId2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53" name="Google Shape;553;p26"/>
          <p:cNvSpPr txBox="1"/>
          <p:nvPr/>
        </p:nvSpPr>
        <p:spPr>
          <a:xfrm>
            <a:off x="6538553" y="4546644"/>
            <a:ext cx="840940" cy="253916"/>
          </a:xfrm>
          <a:prstGeom prst="rect">
            <a:avLst/>
          </a:prstGeom>
          <a:blipFill rotWithShape="1">
            <a:blip r:embed="rId21">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554" name="Google Shape;554;p26"/>
          <p:cNvGraphicFramePr/>
          <p:nvPr/>
        </p:nvGraphicFramePr>
        <p:xfrm>
          <a:off x="7129461" y="4561310"/>
          <a:ext cx="1371625" cy="120087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3"/>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4"/>
                  </a:ext>
                </a:extLst>
              </a:tr>
            </a:tbl>
          </a:graphicData>
        </a:graphic>
      </p:graphicFrame>
      <p:sp>
        <p:nvSpPr>
          <p:cNvPr id="555" name="Google Shape;555;p26"/>
          <p:cNvSpPr txBox="1"/>
          <p:nvPr/>
        </p:nvSpPr>
        <p:spPr>
          <a:xfrm>
            <a:off x="7136605" y="4264624"/>
            <a:ext cx="235744" cy="253916"/>
          </a:xfrm>
          <a:prstGeom prst="rect">
            <a:avLst/>
          </a:prstGeom>
          <a:blipFill rotWithShape="1">
            <a:blip r:embed="rId22">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56" name="Google Shape;556;p26"/>
          <p:cNvSpPr txBox="1"/>
          <p:nvPr/>
        </p:nvSpPr>
        <p:spPr>
          <a:xfrm>
            <a:off x="7422355" y="4264624"/>
            <a:ext cx="235744" cy="253916"/>
          </a:xfrm>
          <a:prstGeom prst="rect">
            <a:avLst/>
          </a:prstGeom>
          <a:blipFill rotWithShape="1">
            <a:blip r:embed="rId23">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57" name="Google Shape;557;p26"/>
          <p:cNvSpPr txBox="1"/>
          <p:nvPr/>
        </p:nvSpPr>
        <p:spPr>
          <a:xfrm>
            <a:off x="7693818" y="4264624"/>
            <a:ext cx="235744" cy="253916"/>
          </a:xfrm>
          <a:prstGeom prst="rect">
            <a:avLst/>
          </a:prstGeom>
          <a:blipFill rotWithShape="1">
            <a:blip r:embed="rId24">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58" name="Google Shape;558;p26"/>
          <p:cNvSpPr txBox="1"/>
          <p:nvPr/>
        </p:nvSpPr>
        <p:spPr>
          <a:xfrm>
            <a:off x="7965280" y="4264624"/>
            <a:ext cx="235744" cy="253916"/>
          </a:xfrm>
          <a:prstGeom prst="rect">
            <a:avLst/>
          </a:prstGeom>
          <a:blipFill rotWithShape="1">
            <a:blip r:embed="rId25">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59" name="Google Shape;559;p26"/>
          <p:cNvSpPr txBox="1"/>
          <p:nvPr/>
        </p:nvSpPr>
        <p:spPr>
          <a:xfrm>
            <a:off x="8236743" y="4264624"/>
            <a:ext cx="235744" cy="253916"/>
          </a:xfrm>
          <a:prstGeom prst="rect">
            <a:avLst/>
          </a:prstGeom>
          <a:blipFill rotWithShape="1">
            <a:blip r:embed="rId26">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60" name="Google Shape;560;p26"/>
          <p:cNvSpPr txBox="1"/>
          <p:nvPr/>
        </p:nvSpPr>
        <p:spPr>
          <a:xfrm>
            <a:off x="6812575" y="4817328"/>
            <a:ext cx="235744" cy="253916"/>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61" name="Google Shape;561;p26"/>
          <p:cNvSpPr txBox="1"/>
          <p:nvPr/>
        </p:nvSpPr>
        <p:spPr>
          <a:xfrm>
            <a:off x="6812574" y="5084415"/>
            <a:ext cx="235744" cy="253916"/>
          </a:xfrm>
          <a:prstGeom prst="rect">
            <a:avLst/>
          </a:prstGeom>
          <a:blipFill rotWithShape="1">
            <a:blip r:embed="rId2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62" name="Google Shape;562;p26"/>
          <p:cNvSpPr txBox="1"/>
          <p:nvPr/>
        </p:nvSpPr>
        <p:spPr>
          <a:xfrm>
            <a:off x="6812996" y="5375712"/>
            <a:ext cx="235744" cy="253916"/>
          </a:xfrm>
          <a:prstGeom prst="rect">
            <a:avLst/>
          </a:prstGeom>
          <a:blipFill rotWithShape="1">
            <a:blip r:embed="rId2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63" name="Google Shape;563;p26"/>
          <p:cNvSpPr txBox="1"/>
          <p:nvPr/>
        </p:nvSpPr>
        <p:spPr>
          <a:xfrm>
            <a:off x="6812573" y="5638424"/>
            <a:ext cx="235744" cy="253916"/>
          </a:xfrm>
          <a:prstGeom prst="rect">
            <a:avLst/>
          </a:prstGeom>
          <a:blipFill rotWithShape="1">
            <a:blip r:embed="rId2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64" name="Google Shape;564;p26"/>
          <p:cNvSpPr txBox="1"/>
          <p:nvPr/>
        </p:nvSpPr>
        <p:spPr>
          <a:xfrm>
            <a:off x="5679145" y="4933291"/>
            <a:ext cx="605734"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100">
                <a:solidFill>
                  <a:schemeClr val="dk1"/>
                </a:solidFill>
                <a:latin typeface="Calibri"/>
                <a:ea typeface="Calibri"/>
                <a:cs typeface="Calibri"/>
                <a:sym typeface="Calibri"/>
              </a:rPr>
              <a:t>C</a:t>
            </a:r>
            <a:endParaRPr/>
          </a:p>
        </p:txBody>
      </p:sp>
      <p:sp>
        <p:nvSpPr>
          <p:cNvPr id="2" name="Google Shape;504;p25">
            <a:extLst>
              <a:ext uri="{FF2B5EF4-FFF2-40B4-BE49-F238E27FC236}">
                <a16:creationId xmlns:a16="http://schemas.microsoft.com/office/drawing/2014/main" id="{58698220-972A-F030-B0EE-B89A3EA2837F}"/>
              </a:ext>
            </a:extLst>
          </p:cNvPr>
          <p:cNvSpPr txBox="1"/>
          <p:nvPr/>
        </p:nvSpPr>
        <p:spPr>
          <a:xfrm>
            <a:off x="-125950" y="1396836"/>
            <a:ext cx="476774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800" dirty="0">
                <a:solidFill>
                  <a:schemeClr val="dk1"/>
                </a:solidFill>
                <a:latin typeface="Calibri"/>
                <a:ea typeface="Calibri"/>
                <a:cs typeface="Calibri"/>
                <a:sym typeface="Calibri"/>
              </a:rPr>
              <a:t>Barlow Twins architecture</a:t>
            </a:r>
            <a:endParaRPr sz="2800" dirty="0">
              <a:solidFill>
                <a:schemeClr val="dk1"/>
              </a:solidFill>
              <a:latin typeface="Calibri"/>
              <a:ea typeface="Calibri"/>
              <a:cs typeface="Calibri"/>
              <a:sym typeface="Calibri"/>
            </a:endParaRPr>
          </a:p>
        </p:txBody>
      </p:sp>
      <p:pic>
        <p:nvPicPr>
          <p:cNvPr id="3" name="Google Shape;505;p25" descr="Diagrama, Esquemático&#10;&#10;Descripción generada automáticamente">
            <a:extLst>
              <a:ext uri="{FF2B5EF4-FFF2-40B4-BE49-F238E27FC236}">
                <a16:creationId xmlns:a16="http://schemas.microsoft.com/office/drawing/2014/main" id="{F5E10F1D-1FDC-E7FD-4E2F-153120411658}"/>
              </a:ext>
            </a:extLst>
          </p:cNvPr>
          <p:cNvPicPr preferRelativeResize="0"/>
          <p:nvPr/>
        </p:nvPicPr>
        <p:blipFill rotWithShape="1">
          <a:blip r:embed="rId30">
            <a:alphaModFix/>
          </a:blip>
          <a:srcRect/>
          <a:stretch/>
        </p:blipFill>
        <p:spPr>
          <a:xfrm>
            <a:off x="394142" y="1895297"/>
            <a:ext cx="4608480" cy="4179681"/>
          </a:xfrm>
          <a:prstGeom prst="rect">
            <a:avLst/>
          </a:prstGeom>
          <a:noFill/>
          <a:ln>
            <a:noFill/>
          </a:ln>
        </p:spPr>
      </p:pic>
      <p:sp>
        <p:nvSpPr>
          <p:cNvPr id="4" name="Date Placeholder 3">
            <a:extLst>
              <a:ext uri="{FF2B5EF4-FFF2-40B4-BE49-F238E27FC236}">
                <a16:creationId xmlns:a16="http://schemas.microsoft.com/office/drawing/2014/main" id="{E22F94E3-9662-C4B3-6820-73F308B95437}"/>
              </a:ext>
            </a:extLst>
          </p:cNvPr>
          <p:cNvSpPr>
            <a:spLocks noGrp="1"/>
          </p:cNvSpPr>
          <p:nvPr>
            <p:ph type="dt" idx="10"/>
          </p:nvPr>
        </p:nvSpPr>
        <p:spPr/>
        <p:txBody>
          <a:bodyPr/>
          <a:lstStyle/>
          <a:p>
            <a:fld id="{152E80AC-6C3D-044A-9425-85F43672CBBE}" type="datetime10">
              <a:rPr lang="es-ES_tradnl" smtClean="0"/>
              <a:t>00:52</a:t>
            </a:fld>
            <a:endParaRPr lang="es-ES_tradnl"/>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7"/>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Feature Contrasting</a:t>
            </a:r>
            <a:endParaRPr/>
          </a:p>
        </p:txBody>
      </p:sp>
      <p:graphicFrame>
        <p:nvGraphicFramePr>
          <p:cNvPr id="572" name="Google Shape;572;p27"/>
          <p:cNvGraphicFramePr/>
          <p:nvPr/>
        </p:nvGraphicFramePr>
        <p:xfrm>
          <a:off x="7129461"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ADADAD"/>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573" name="Google Shape;573;p27"/>
          <p:cNvSpPr txBox="1"/>
          <p:nvPr/>
        </p:nvSpPr>
        <p:spPr>
          <a:xfrm>
            <a:off x="6331384" y="2132056"/>
            <a:ext cx="840940" cy="25680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74" name="Google Shape;574;p27"/>
          <p:cNvSpPr txBox="1"/>
          <p:nvPr/>
        </p:nvSpPr>
        <p:spPr>
          <a:xfrm>
            <a:off x="6331384" y="2410663"/>
            <a:ext cx="840940" cy="25705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75" name="Google Shape;575;p27"/>
          <p:cNvSpPr txBox="1"/>
          <p:nvPr/>
        </p:nvSpPr>
        <p:spPr>
          <a:xfrm>
            <a:off x="6331384" y="2674982"/>
            <a:ext cx="840940" cy="2578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76" name="Google Shape;576;p27"/>
          <p:cNvSpPr txBox="1"/>
          <p:nvPr/>
        </p:nvSpPr>
        <p:spPr>
          <a:xfrm>
            <a:off x="5671599" y="2361026"/>
            <a:ext cx="521494" cy="416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77" name="Google Shape;577;p27"/>
          <p:cNvSpPr txBox="1"/>
          <p:nvPr/>
        </p:nvSpPr>
        <p:spPr>
          <a:xfrm>
            <a:off x="7136605" y="1842893"/>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78" name="Google Shape;578;p27"/>
          <p:cNvSpPr txBox="1"/>
          <p:nvPr/>
        </p:nvSpPr>
        <p:spPr>
          <a:xfrm>
            <a:off x="7422355" y="1842893"/>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79" name="Google Shape;579;p27"/>
          <p:cNvSpPr txBox="1"/>
          <p:nvPr/>
        </p:nvSpPr>
        <p:spPr>
          <a:xfrm>
            <a:off x="7693818" y="1842893"/>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80" name="Google Shape;580;p27"/>
          <p:cNvSpPr txBox="1"/>
          <p:nvPr/>
        </p:nvSpPr>
        <p:spPr>
          <a:xfrm>
            <a:off x="7965280" y="1842893"/>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81" name="Google Shape;581;p27"/>
          <p:cNvSpPr txBox="1"/>
          <p:nvPr/>
        </p:nvSpPr>
        <p:spPr>
          <a:xfrm>
            <a:off x="8236743" y="1842893"/>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582" name="Google Shape;582;p27"/>
          <p:cNvGraphicFramePr/>
          <p:nvPr/>
        </p:nvGraphicFramePr>
        <p:xfrm>
          <a:off x="7129461"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583" name="Google Shape;583;p27"/>
          <p:cNvSpPr txBox="1"/>
          <p:nvPr/>
        </p:nvSpPr>
        <p:spPr>
          <a:xfrm>
            <a:off x="6331384" y="3403644"/>
            <a:ext cx="840940" cy="255968"/>
          </a:xfrm>
          <a:prstGeom prst="rect">
            <a:avLst/>
          </a:prstGeom>
          <a:blipFill rotWithShape="1">
            <a:blip r:embed="rId12">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84" name="Google Shape;584;p27"/>
          <p:cNvSpPr txBox="1"/>
          <p:nvPr/>
        </p:nvSpPr>
        <p:spPr>
          <a:xfrm>
            <a:off x="6331384" y="3682250"/>
            <a:ext cx="840940" cy="25622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85" name="Google Shape;585;p27"/>
          <p:cNvSpPr txBox="1"/>
          <p:nvPr/>
        </p:nvSpPr>
        <p:spPr>
          <a:xfrm>
            <a:off x="6331384" y="3946569"/>
            <a:ext cx="840940" cy="257058"/>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86" name="Google Shape;586;p27"/>
          <p:cNvSpPr txBox="1"/>
          <p:nvPr/>
        </p:nvSpPr>
        <p:spPr>
          <a:xfrm>
            <a:off x="5671599" y="3632614"/>
            <a:ext cx="521494" cy="41549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87" name="Google Shape;587;p27"/>
          <p:cNvSpPr txBox="1"/>
          <p:nvPr/>
        </p:nvSpPr>
        <p:spPr>
          <a:xfrm>
            <a:off x="7136605" y="3114480"/>
            <a:ext cx="235744" cy="253916"/>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88" name="Google Shape;588;p27"/>
          <p:cNvSpPr txBox="1"/>
          <p:nvPr/>
        </p:nvSpPr>
        <p:spPr>
          <a:xfrm>
            <a:off x="7422355" y="3114480"/>
            <a:ext cx="235744" cy="253916"/>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89" name="Google Shape;589;p27"/>
          <p:cNvSpPr txBox="1"/>
          <p:nvPr/>
        </p:nvSpPr>
        <p:spPr>
          <a:xfrm>
            <a:off x="7693818" y="3114480"/>
            <a:ext cx="235744" cy="253916"/>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90" name="Google Shape;590;p27"/>
          <p:cNvSpPr txBox="1"/>
          <p:nvPr/>
        </p:nvSpPr>
        <p:spPr>
          <a:xfrm>
            <a:off x="7965280" y="3114480"/>
            <a:ext cx="235744" cy="253916"/>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91" name="Google Shape;591;p27"/>
          <p:cNvSpPr txBox="1"/>
          <p:nvPr/>
        </p:nvSpPr>
        <p:spPr>
          <a:xfrm>
            <a:off x="8236743" y="3114480"/>
            <a:ext cx="235744" cy="253916"/>
          </a:xfrm>
          <a:prstGeom prst="rect">
            <a:avLst/>
          </a:prstGeom>
          <a:blipFill rotWithShape="1">
            <a:blip r:embed="rId2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92" name="Google Shape;592;p27"/>
          <p:cNvSpPr txBox="1"/>
          <p:nvPr/>
        </p:nvSpPr>
        <p:spPr>
          <a:xfrm>
            <a:off x="6538553" y="4546644"/>
            <a:ext cx="840940" cy="253916"/>
          </a:xfrm>
          <a:prstGeom prst="rect">
            <a:avLst/>
          </a:prstGeom>
          <a:blipFill rotWithShape="1">
            <a:blip r:embed="rId21">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93" name="Google Shape;593;p27"/>
          <p:cNvSpPr txBox="1"/>
          <p:nvPr/>
        </p:nvSpPr>
        <p:spPr>
          <a:xfrm>
            <a:off x="5679145" y="4933291"/>
            <a:ext cx="605734"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100">
                <a:solidFill>
                  <a:schemeClr val="dk1"/>
                </a:solidFill>
                <a:latin typeface="Calibri"/>
                <a:ea typeface="Calibri"/>
                <a:cs typeface="Calibri"/>
                <a:sym typeface="Calibri"/>
              </a:rPr>
              <a:t>C</a:t>
            </a:r>
            <a:endParaRPr/>
          </a:p>
        </p:txBody>
      </p:sp>
      <p:graphicFrame>
        <p:nvGraphicFramePr>
          <p:cNvPr id="594" name="Google Shape;594;p27"/>
          <p:cNvGraphicFramePr/>
          <p:nvPr/>
        </p:nvGraphicFramePr>
        <p:xfrm>
          <a:off x="7129461" y="4561310"/>
          <a:ext cx="1371625" cy="120087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ADADAD"/>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3"/>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4"/>
                  </a:ext>
                </a:extLst>
              </a:tr>
            </a:tbl>
          </a:graphicData>
        </a:graphic>
      </p:graphicFrame>
      <p:sp>
        <p:nvSpPr>
          <p:cNvPr id="595" name="Google Shape;595;p27"/>
          <p:cNvSpPr txBox="1"/>
          <p:nvPr/>
        </p:nvSpPr>
        <p:spPr>
          <a:xfrm>
            <a:off x="7136605" y="4264624"/>
            <a:ext cx="235744" cy="253916"/>
          </a:xfrm>
          <a:prstGeom prst="rect">
            <a:avLst/>
          </a:prstGeom>
          <a:blipFill rotWithShape="1">
            <a:blip r:embed="rId22">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96" name="Google Shape;596;p27"/>
          <p:cNvSpPr txBox="1"/>
          <p:nvPr/>
        </p:nvSpPr>
        <p:spPr>
          <a:xfrm>
            <a:off x="7422355" y="4264624"/>
            <a:ext cx="235744" cy="253916"/>
          </a:xfrm>
          <a:prstGeom prst="rect">
            <a:avLst/>
          </a:prstGeom>
          <a:blipFill rotWithShape="1">
            <a:blip r:embed="rId23">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97" name="Google Shape;597;p27"/>
          <p:cNvSpPr txBox="1"/>
          <p:nvPr/>
        </p:nvSpPr>
        <p:spPr>
          <a:xfrm>
            <a:off x="7693818" y="4264624"/>
            <a:ext cx="235744" cy="253916"/>
          </a:xfrm>
          <a:prstGeom prst="rect">
            <a:avLst/>
          </a:prstGeom>
          <a:blipFill rotWithShape="1">
            <a:blip r:embed="rId24">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98" name="Google Shape;598;p27"/>
          <p:cNvSpPr txBox="1"/>
          <p:nvPr/>
        </p:nvSpPr>
        <p:spPr>
          <a:xfrm>
            <a:off x="7965280" y="4264624"/>
            <a:ext cx="235744" cy="253916"/>
          </a:xfrm>
          <a:prstGeom prst="rect">
            <a:avLst/>
          </a:prstGeom>
          <a:blipFill rotWithShape="1">
            <a:blip r:embed="rId25">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599" name="Google Shape;599;p27"/>
          <p:cNvSpPr txBox="1"/>
          <p:nvPr/>
        </p:nvSpPr>
        <p:spPr>
          <a:xfrm>
            <a:off x="8236743" y="4264624"/>
            <a:ext cx="235744" cy="253916"/>
          </a:xfrm>
          <a:prstGeom prst="rect">
            <a:avLst/>
          </a:prstGeom>
          <a:blipFill rotWithShape="1">
            <a:blip r:embed="rId26">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00" name="Google Shape;600;p27"/>
          <p:cNvSpPr txBox="1"/>
          <p:nvPr/>
        </p:nvSpPr>
        <p:spPr>
          <a:xfrm>
            <a:off x="6812575" y="4817328"/>
            <a:ext cx="235744" cy="253916"/>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01" name="Google Shape;601;p27"/>
          <p:cNvSpPr txBox="1"/>
          <p:nvPr/>
        </p:nvSpPr>
        <p:spPr>
          <a:xfrm>
            <a:off x="6812574" y="5084415"/>
            <a:ext cx="235744" cy="253916"/>
          </a:xfrm>
          <a:prstGeom prst="rect">
            <a:avLst/>
          </a:prstGeom>
          <a:blipFill rotWithShape="1">
            <a:blip r:embed="rId2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02" name="Google Shape;602;p27"/>
          <p:cNvSpPr txBox="1"/>
          <p:nvPr/>
        </p:nvSpPr>
        <p:spPr>
          <a:xfrm>
            <a:off x="6812996" y="5375712"/>
            <a:ext cx="235744" cy="253916"/>
          </a:xfrm>
          <a:prstGeom prst="rect">
            <a:avLst/>
          </a:prstGeom>
          <a:blipFill rotWithShape="1">
            <a:blip r:embed="rId2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03" name="Google Shape;603;p27"/>
          <p:cNvSpPr txBox="1"/>
          <p:nvPr/>
        </p:nvSpPr>
        <p:spPr>
          <a:xfrm>
            <a:off x="6812573" y="5638424"/>
            <a:ext cx="235744" cy="253916"/>
          </a:xfrm>
          <a:prstGeom prst="rect">
            <a:avLst/>
          </a:prstGeom>
          <a:blipFill rotWithShape="1">
            <a:blip r:embed="rId2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 name="Google Shape;504;p25">
            <a:extLst>
              <a:ext uri="{FF2B5EF4-FFF2-40B4-BE49-F238E27FC236}">
                <a16:creationId xmlns:a16="http://schemas.microsoft.com/office/drawing/2014/main" id="{AF396CD5-E4C4-A2BB-DA97-57F6DD496DD8}"/>
              </a:ext>
            </a:extLst>
          </p:cNvPr>
          <p:cNvSpPr txBox="1"/>
          <p:nvPr/>
        </p:nvSpPr>
        <p:spPr>
          <a:xfrm>
            <a:off x="-125950" y="1396836"/>
            <a:ext cx="476774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800" dirty="0">
                <a:solidFill>
                  <a:schemeClr val="dk1"/>
                </a:solidFill>
                <a:latin typeface="Calibri"/>
                <a:ea typeface="Calibri"/>
                <a:cs typeface="Calibri"/>
                <a:sym typeface="Calibri"/>
              </a:rPr>
              <a:t>Barlow Twins architecture</a:t>
            </a:r>
            <a:endParaRPr sz="2800" dirty="0">
              <a:solidFill>
                <a:schemeClr val="dk1"/>
              </a:solidFill>
              <a:latin typeface="Calibri"/>
              <a:ea typeface="Calibri"/>
              <a:cs typeface="Calibri"/>
              <a:sym typeface="Calibri"/>
            </a:endParaRPr>
          </a:p>
        </p:txBody>
      </p:sp>
      <p:pic>
        <p:nvPicPr>
          <p:cNvPr id="3" name="Google Shape;505;p25" descr="Diagrama, Esquemático&#10;&#10;Descripción generada automáticamente">
            <a:extLst>
              <a:ext uri="{FF2B5EF4-FFF2-40B4-BE49-F238E27FC236}">
                <a16:creationId xmlns:a16="http://schemas.microsoft.com/office/drawing/2014/main" id="{20C6F8CF-5427-9D55-2DE1-B8038023582B}"/>
              </a:ext>
            </a:extLst>
          </p:cNvPr>
          <p:cNvPicPr preferRelativeResize="0"/>
          <p:nvPr/>
        </p:nvPicPr>
        <p:blipFill rotWithShape="1">
          <a:blip r:embed="rId30">
            <a:alphaModFix/>
          </a:blip>
          <a:srcRect/>
          <a:stretch/>
        </p:blipFill>
        <p:spPr>
          <a:xfrm>
            <a:off x="394142" y="1895297"/>
            <a:ext cx="4608480" cy="4179681"/>
          </a:xfrm>
          <a:prstGeom prst="rect">
            <a:avLst/>
          </a:prstGeom>
          <a:noFill/>
          <a:ln>
            <a:noFill/>
          </a:ln>
        </p:spPr>
      </p:pic>
      <p:sp>
        <p:nvSpPr>
          <p:cNvPr id="4" name="Date Placeholder 3">
            <a:extLst>
              <a:ext uri="{FF2B5EF4-FFF2-40B4-BE49-F238E27FC236}">
                <a16:creationId xmlns:a16="http://schemas.microsoft.com/office/drawing/2014/main" id="{7DF88E02-5531-E591-8105-82637A2FF316}"/>
              </a:ext>
            </a:extLst>
          </p:cNvPr>
          <p:cNvSpPr>
            <a:spLocks noGrp="1"/>
          </p:cNvSpPr>
          <p:nvPr>
            <p:ph type="dt" idx="10"/>
          </p:nvPr>
        </p:nvSpPr>
        <p:spPr/>
        <p:txBody>
          <a:bodyPr/>
          <a:lstStyle/>
          <a:p>
            <a:fld id="{B6F7F640-C9D6-DF45-BBCA-79AB7F025F68}" type="datetime10">
              <a:rPr lang="es-ES_tradnl" smtClean="0"/>
              <a:t>00:52</a:t>
            </a:fld>
            <a:endParaRPr lang="es-ES_trad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4449" y="745111"/>
            <a:ext cx="8574087" cy="648338"/>
          </a:xfrm>
        </p:spPr>
        <p:txBody>
          <a:bodyPr>
            <a:normAutofit fontScale="90000"/>
          </a:bodyPr>
          <a:lstStyle/>
          <a:p>
            <a:r>
              <a:rPr lang="es-ES_tradnl" dirty="0" err="1"/>
              <a:t>Index</a:t>
            </a:r>
            <a:endParaRPr lang="en" dirty="0"/>
          </a:p>
        </p:txBody>
      </p:sp>
      <p:sp>
        <p:nvSpPr>
          <p:cNvPr id="3" name="CuadroTexto 2"/>
          <p:cNvSpPr txBox="1"/>
          <p:nvPr/>
        </p:nvSpPr>
        <p:spPr>
          <a:xfrm>
            <a:off x="433648" y="1899458"/>
            <a:ext cx="6389378" cy="4278094"/>
          </a:xfrm>
          <a:prstGeom prst="rect">
            <a:avLst/>
          </a:prstGeom>
          <a:noFill/>
        </p:spPr>
        <p:txBody>
          <a:bodyPr wrap="none" rtlCol="0">
            <a:spAutoFit/>
          </a:bodyPr>
          <a:lstStyle/>
          <a:p>
            <a:pPr marL="457200" indent="-457200">
              <a:buFont typeface="+mj-lt"/>
              <a:buAutoNum type="arabicPeriod"/>
            </a:pPr>
            <a:r>
              <a:rPr lang="en-GB" sz="2400" dirty="0">
                <a:solidFill>
                  <a:srgbClr val="FF0000"/>
                </a:solidFill>
              </a:rPr>
              <a:t>Definition of Transfer Learning</a:t>
            </a:r>
          </a:p>
          <a:p>
            <a:pPr marL="457200" indent="-457200">
              <a:buFont typeface="+mj-lt"/>
              <a:buAutoNum type="arabicPeriod"/>
            </a:pPr>
            <a:endParaRPr lang="en-GB" sz="2400" dirty="0">
              <a:solidFill>
                <a:schemeClr val="tx1"/>
              </a:solidFill>
            </a:endParaRPr>
          </a:p>
          <a:p>
            <a:endParaRPr lang="en-GB" sz="2400" dirty="0">
              <a:solidFill>
                <a:schemeClr val="tx1"/>
              </a:solidFill>
            </a:endParaRPr>
          </a:p>
          <a:p>
            <a:pPr marL="457200" indent="-457200">
              <a:buFont typeface="+mj-lt"/>
              <a:buAutoNum type="arabicPeriod"/>
            </a:pPr>
            <a:r>
              <a:rPr lang="en-GB" sz="2400" dirty="0" err="1">
                <a:solidFill>
                  <a:schemeClr val="tx1"/>
                </a:solidFill>
              </a:rPr>
              <a:t>Transductive</a:t>
            </a:r>
            <a:r>
              <a:rPr lang="en-GB" sz="2400" dirty="0">
                <a:solidFill>
                  <a:schemeClr val="tx1"/>
                </a:solidFill>
              </a:rPr>
              <a:t> vs Inductive learning – taxonomy</a:t>
            </a:r>
          </a:p>
          <a:p>
            <a:pPr lvl="2"/>
            <a:r>
              <a:rPr lang="en-GB" sz="2400" dirty="0">
                <a:solidFill>
                  <a:srgbClr val="0432FF"/>
                </a:solidFill>
              </a:rPr>
              <a:t>		</a:t>
            </a:r>
            <a:r>
              <a:rPr lang="en-GB" sz="2000" dirty="0">
                <a:solidFill>
                  <a:schemeClr val="tx1"/>
                </a:solidFill>
              </a:rPr>
              <a:t>- Self-taught learning</a:t>
            </a:r>
          </a:p>
          <a:p>
            <a:pPr lvl="3"/>
            <a:r>
              <a:rPr lang="en-GB" sz="2000" dirty="0">
                <a:solidFill>
                  <a:schemeClr val="tx1"/>
                </a:solidFill>
              </a:rPr>
              <a:t>		- Multi-task learning</a:t>
            </a:r>
          </a:p>
          <a:p>
            <a:pPr lvl="3"/>
            <a:r>
              <a:rPr lang="en-GB" sz="2000" dirty="0">
                <a:solidFill>
                  <a:schemeClr val="tx1"/>
                </a:solidFill>
              </a:rPr>
              <a:t>		- Sample selection Bias</a:t>
            </a:r>
          </a:p>
          <a:p>
            <a:pPr lvl="3"/>
            <a:r>
              <a:rPr lang="en-GB" sz="2000" dirty="0">
                <a:solidFill>
                  <a:schemeClr val="tx1"/>
                </a:solidFill>
              </a:rPr>
              <a:t> 		- Unsupervised learning</a:t>
            </a:r>
          </a:p>
          <a:p>
            <a:pPr lvl="3"/>
            <a:r>
              <a:rPr lang="en-GB" sz="2000" dirty="0">
                <a:solidFill>
                  <a:schemeClr val="tx1"/>
                </a:solidFill>
              </a:rPr>
              <a:t>		- Negative transfer</a:t>
            </a:r>
          </a:p>
          <a:p>
            <a:endParaRPr lang="en-GB" sz="2400" dirty="0">
              <a:solidFill>
                <a:schemeClr val="tx1"/>
              </a:solidFill>
            </a:endParaRPr>
          </a:p>
          <a:p>
            <a:r>
              <a:rPr lang="en-GB" sz="2400" dirty="0"/>
              <a:t>3</a:t>
            </a:r>
            <a:r>
              <a:rPr lang="en-GB" sz="2400" dirty="0">
                <a:solidFill>
                  <a:schemeClr val="tx1"/>
                </a:solidFill>
              </a:rPr>
              <a:t>. 	Conclusions</a:t>
            </a:r>
          </a:p>
          <a:p>
            <a:pPr marL="342900" indent="-342900">
              <a:buAutoNum type="arabicPeriod"/>
            </a:pPr>
            <a:endParaRPr lang="en" sz="2400" dirty="0">
              <a:solidFill>
                <a:srgbClr val="0432FF"/>
              </a:solidFill>
            </a:endParaRPr>
          </a:p>
        </p:txBody>
      </p:sp>
      <p:sp>
        <p:nvSpPr>
          <p:cNvPr id="4" name="Date Placeholder 3">
            <a:extLst>
              <a:ext uri="{FF2B5EF4-FFF2-40B4-BE49-F238E27FC236}">
                <a16:creationId xmlns:a16="http://schemas.microsoft.com/office/drawing/2014/main" id="{F2446A12-A5BE-FB46-82F9-B86BDB3C5B07}"/>
              </a:ext>
            </a:extLst>
          </p:cNvPr>
          <p:cNvSpPr>
            <a:spLocks noGrp="1"/>
          </p:cNvSpPr>
          <p:nvPr>
            <p:ph type="dt" idx="10"/>
          </p:nvPr>
        </p:nvSpPr>
        <p:spPr/>
        <p:txBody>
          <a:bodyPr/>
          <a:lstStyle/>
          <a:p>
            <a:fld id="{0C7D5E9A-3B47-7D4E-9265-F2FA9B6FE2BB}" type="datetime10">
              <a:rPr lang="es-ES_tradnl" smtClean="0"/>
              <a:t>00:52</a:t>
            </a:fld>
            <a:endParaRPr lang="es-ES_tradnl"/>
          </a:p>
        </p:txBody>
      </p:sp>
      <p:sp>
        <p:nvSpPr>
          <p:cNvPr id="6" name="Slide Number Placeholder 5">
            <a:extLst>
              <a:ext uri="{FF2B5EF4-FFF2-40B4-BE49-F238E27FC236}">
                <a16:creationId xmlns:a16="http://schemas.microsoft.com/office/drawing/2014/main" id="{5297AE47-26C7-FD45-AD96-7422D23F93A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9</a:t>
            </a:fld>
            <a:endParaRPr lang="es-ES"/>
          </a:p>
        </p:txBody>
      </p:sp>
    </p:spTree>
    <p:extLst>
      <p:ext uri="{BB962C8B-B14F-4D97-AF65-F5344CB8AC3E}">
        <p14:creationId xmlns:p14="http://schemas.microsoft.com/office/powerpoint/2010/main" val="3045649600"/>
      </p:ext>
    </p:extLst>
  </p:cSld>
  <p:clrMapOvr>
    <a:masterClrMapping/>
  </p:clrMapOvr>
  <p:transition spd="slow" advTm="6933">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28"/>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Feature Contrasting</a:t>
            </a:r>
            <a:endParaRPr/>
          </a:p>
        </p:txBody>
      </p:sp>
      <p:graphicFrame>
        <p:nvGraphicFramePr>
          <p:cNvPr id="611" name="Google Shape;611;p28"/>
          <p:cNvGraphicFramePr/>
          <p:nvPr/>
        </p:nvGraphicFramePr>
        <p:xfrm>
          <a:off x="7129461"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3D670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612" name="Google Shape;612;p28"/>
          <p:cNvSpPr txBox="1"/>
          <p:nvPr/>
        </p:nvSpPr>
        <p:spPr>
          <a:xfrm>
            <a:off x="6331384" y="2132056"/>
            <a:ext cx="840940" cy="25680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13" name="Google Shape;613;p28"/>
          <p:cNvSpPr txBox="1"/>
          <p:nvPr/>
        </p:nvSpPr>
        <p:spPr>
          <a:xfrm>
            <a:off x="6331384" y="2410663"/>
            <a:ext cx="840940" cy="25705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14" name="Google Shape;614;p28"/>
          <p:cNvSpPr txBox="1"/>
          <p:nvPr/>
        </p:nvSpPr>
        <p:spPr>
          <a:xfrm>
            <a:off x="6331384" y="2674982"/>
            <a:ext cx="840940" cy="2578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15" name="Google Shape;615;p28"/>
          <p:cNvSpPr txBox="1"/>
          <p:nvPr/>
        </p:nvSpPr>
        <p:spPr>
          <a:xfrm>
            <a:off x="5671599" y="2361026"/>
            <a:ext cx="521494" cy="416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16" name="Google Shape;616;p28"/>
          <p:cNvSpPr txBox="1"/>
          <p:nvPr/>
        </p:nvSpPr>
        <p:spPr>
          <a:xfrm>
            <a:off x="7136605" y="1842893"/>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17" name="Google Shape;617;p28"/>
          <p:cNvSpPr txBox="1"/>
          <p:nvPr/>
        </p:nvSpPr>
        <p:spPr>
          <a:xfrm>
            <a:off x="7422355" y="1842893"/>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18" name="Google Shape;618;p28"/>
          <p:cNvSpPr txBox="1"/>
          <p:nvPr/>
        </p:nvSpPr>
        <p:spPr>
          <a:xfrm>
            <a:off x="7693818" y="1842893"/>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19" name="Google Shape;619;p28"/>
          <p:cNvSpPr txBox="1"/>
          <p:nvPr/>
        </p:nvSpPr>
        <p:spPr>
          <a:xfrm>
            <a:off x="7965280" y="1842893"/>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20" name="Google Shape;620;p28"/>
          <p:cNvSpPr txBox="1"/>
          <p:nvPr/>
        </p:nvSpPr>
        <p:spPr>
          <a:xfrm>
            <a:off x="8236743" y="1842893"/>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621" name="Google Shape;621;p28"/>
          <p:cNvGraphicFramePr/>
          <p:nvPr/>
        </p:nvGraphicFramePr>
        <p:xfrm>
          <a:off x="7129461"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622" name="Google Shape;622;p28"/>
          <p:cNvSpPr txBox="1"/>
          <p:nvPr/>
        </p:nvSpPr>
        <p:spPr>
          <a:xfrm>
            <a:off x="6331384" y="3403644"/>
            <a:ext cx="840940" cy="255968"/>
          </a:xfrm>
          <a:prstGeom prst="rect">
            <a:avLst/>
          </a:prstGeom>
          <a:blipFill rotWithShape="1">
            <a:blip r:embed="rId12">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23" name="Google Shape;623;p28"/>
          <p:cNvSpPr txBox="1"/>
          <p:nvPr/>
        </p:nvSpPr>
        <p:spPr>
          <a:xfrm>
            <a:off x="6331384" y="3682250"/>
            <a:ext cx="840940" cy="25622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24" name="Google Shape;624;p28"/>
          <p:cNvSpPr txBox="1"/>
          <p:nvPr/>
        </p:nvSpPr>
        <p:spPr>
          <a:xfrm>
            <a:off x="6331384" y="3946569"/>
            <a:ext cx="840940" cy="257058"/>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25" name="Google Shape;625;p28"/>
          <p:cNvSpPr txBox="1"/>
          <p:nvPr/>
        </p:nvSpPr>
        <p:spPr>
          <a:xfrm>
            <a:off x="5671599" y="3632614"/>
            <a:ext cx="521494" cy="41549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26" name="Google Shape;626;p28"/>
          <p:cNvSpPr txBox="1"/>
          <p:nvPr/>
        </p:nvSpPr>
        <p:spPr>
          <a:xfrm>
            <a:off x="7136605" y="3114480"/>
            <a:ext cx="235744" cy="253916"/>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27" name="Google Shape;627;p28"/>
          <p:cNvSpPr txBox="1"/>
          <p:nvPr/>
        </p:nvSpPr>
        <p:spPr>
          <a:xfrm>
            <a:off x="7422355" y="3114480"/>
            <a:ext cx="235744" cy="253916"/>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28" name="Google Shape;628;p28"/>
          <p:cNvSpPr txBox="1"/>
          <p:nvPr/>
        </p:nvSpPr>
        <p:spPr>
          <a:xfrm>
            <a:off x="7693818" y="3114480"/>
            <a:ext cx="235744" cy="253916"/>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29" name="Google Shape;629;p28"/>
          <p:cNvSpPr txBox="1"/>
          <p:nvPr/>
        </p:nvSpPr>
        <p:spPr>
          <a:xfrm>
            <a:off x="7965280" y="3114480"/>
            <a:ext cx="235744" cy="253916"/>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30" name="Google Shape;630;p28"/>
          <p:cNvSpPr txBox="1"/>
          <p:nvPr/>
        </p:nvSpPr>
        <p:spPr>
          <a:xfrm>
            <a:off x="8236743" y="3114480"/>
            <a:ext cx="235744" cy="253916"/>
          </a:xfrm>
          <a:prstGeom prst="rect">
            <a:avLst/>
          </a:prstGeom>
          <a:blipFill rotWithShape="1">
            <a:blip r:embed="rId2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31" name="Google Shape;631;p28"/>
          <p:cNvSpPr txBox="1"/>
          <p:nvPr/>
        </p:nvSpPr>
        <p:spPr>
          <a:xfrm>
            <a:off x="6538553" y="4546644"/>
            <a:ext cx="840940" cy="253916"/>
          </a:xfrm>
          <a:prstGeom prst="rect">
            <a:avLst/>
          </a:prstGeom>
          <a:blipFill rotWithShape="1">
            <a:blip r:embed="rId21">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632" name="Google Shape;632;p28"/>
          <p:cNvGraphicFramePr/>
          <p:nvPr/>
        </p:nvGraphicFramePr>
        <p:xfrm>
          <a:off x="7129461" y="4561310"/>
          <a:ext cx="1371625" cy="120087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ADADAD"/>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3D670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3"/>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4"/>
                  </a:ext>
                </a:extLst>
              </a:tr>
            </a:tbl>
          </a:graphicData>
        </a:graphic>
      </p:graphicFrame>
      <p:sp>
        <p:nvSpPr>
          <p:cNvPr id="633" name="Google Shape;633;p28"/>
          <p:cNvSpPr txBox="1"/>
          <p:nvPr/>
        </p:nvSpPr>
        <p:spPr>
          <a:xfrm>
            <a:off x="7136605" y="4264624"/>
            <a:ext cx="235744" cy="253916"/>
          </a:xfrm>
          <a:prstGeom prst="rect">
            <a:avLst/>
          </a:prstGeom>
          <a:blipFill rotWithShape="1">
            <a:blip r:embed="rId22">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34" name="Google Shape;634;p28"/>
          <p:cNvSpPr txBox="1"/>
          <p:nvPr/>
        </p:nvSpPr>
        <p:spPr>
          <a:xfrm>
            <a:off x="7422355" y="4264624"/>
            <a:ext cx="235744" cy="253916"/>
          </a:xfrm>
          <a:prstGeom prst="rect">
            <a:avLst/>
          </a:prstGeom>
          <a:blipFill rotWithShape="1">
            <a:blip r:embed="rId23">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35" name="Google Shape;635;p28"/>
          <p:cNvSpPr txBox="1"/>
          <p:nvPr/>
        </p:nvSpPr>
        <p:spPr>
          <a:xfrm>
            <a:off x="7693818" y="4264624"/>
            <a:ext cx="235744" cy="253916"/>
          </a:xfrm>
          <a:prstGeom prst="rect">
            <a:avLst/>
          </a:prstGeom>
          <a:blipFill rotWithShape="1">
            <a:blip r:embed="rId24">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36" name="Google Shape;636;p28"/>
          <p:cNvSpPr txBox="1"/>
          <p:nvPr/>
        </p:nvSpPr>
        <p:spPr>
          <a:xfrm>
            <a:off x="7965280" y="4264624"/>
            <a:ext cx="235744" cy="253916"/>
          </a:xfrm>
          <a:prstGeom prst="rect">
            <a:avLst/>
          </a:prstGeom>
          <a:blipFill rotWithShape="1">
            <a:blip r:embed="rId25">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37" name="Google Shape;637;p28"/>
          <p:cNvSpPr txBox="1"/>
          <p:nvPr/>
        </p:nvSpPr>
        <p:spPr>
          <a:xfrm>
            <a:off x="8236743" y="4264624"/>
            <a:ext cx="235744" cy="253916"/>
          </a:xfrm>
          <a:prstGeom prst="rect">
            <a:avLst/>
          </a:prstGeom>
          <a:blipFill rotWithShape="1">
            <a:blip r:embed="rId26">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38" name="Google Shape;638;p28"/>
          <p:cNvSpPr txBox="1"/>
          <p:nvPr/>
        </p:nvSpPr>
        <p:spPr>
          <a:xfrm>
            <a:off x="6812575" y="4817328"/>
            <a:ext cx="235744" cy="253916"/>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39" name="Google Shape;639;p28"/>
          <p:cNvSpPr txBox="1"/>
          <p:nvPr/>
        </p:nvSpPr>
        <p:spPr>
          <a:xfrm>
            <a:off x="6812574" y="5084415"/>
            <a:ext cx="235744" cy="253916"/>
          </a:xfrm>
          <a:prstGeom prst="rect">
            <a:avLst/>
          </a:prstGeom>
          <a:blipFill rotWithShape="1">
            <a:blip r:embed="rId2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40" name="Google Shape;640;p28"/>
          <p:cNvSpPr txBox="1"/>
          <p:nvPr/>
        </p:nvSpPr>
        <p:spPr>
          <a:xfrm>
            <a:off x="6812996" y="5375712"/>
            <a:ext cx="235744" cy="253916"/>
          </a:xfrm>
          <a:prstGeom prst="rect">
            <a:avLst/>
          </a:prstGeom>
          <a:blipFill rotWithShape="1">
            <a:blip r:embed="rId2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41" name="Google Shape;641;p28"/>
          <p:cNvSpPr txBox="1"/>
          <p:nvPr/>
        </p:nvSpPr>
        <p:spPr>
          <a:xfrm>
            <a:off x="6812573" y="5638424"/>
            <a:ext cx="235744" cy="253916"/>
          </a:xfrm>
          <a:prstGeom prst="rect">
            <a:avLst/>
          </a:prstGeom>
          <a:blipFill rotWithShape="1">
            <a:blip r:embed="rId2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42" name="Google Shape;642;p28"/>
          <p:cNvSpPr txBox="1"/>
          <p:nvPr/>
        </p:nvSpPr>
        <p:spPr>
          <a:xfrm>
            <a:off x="5679145" y="4933291"/>
            <a:ext cx="605734"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100">
                <a:solidFill>
                  <a:schemeClr val="dk1"/>
                </a:solidFill>
                <a:latin typeface="Calibri"/>
                <a:ea typeface="Calibri"/>
                <a:cs typeface="Calibri"/>
                <a:sym typeface="Calibri"/>
              </a:rPr>
              <a:t>C</a:t>
            </a:r>
            <a:endParaRPr/>
          </a:p>
        </p:txBody>
      </p:sp>
      <p:sp>
        <p:nvSpPr>
          <p:cNvPr id="2" name="Google Shape;504;p25">
            <a:extLst>
              <a:ext uri="{FF2B5EF4-FFF2-40B4-BE49-F238E27FC236}">
                <a16:creationId xmlns:a16="http://schemas.microsoft.com/office/drawing/2014/main" id="{1FBD09C6-9FC2-720F-63EE-AAE6EEC64F7A}"/>
              </a:ext>
            </a:extLst>
          </p:cNvPr>
          <p:cNvSpPr txBox="1"/>
          <p:nvPr/>
        </p:nvSpPr>
        <p:spPr>
          <a:xfrm>
            <a:off x="-125950" y="1396836"/>
            <a:ext cx="476774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800" dirty="0">
                <a:solidFill>
                  <a:schemeClr val="dk1"/>
                </a:solidFill>
                <a:latin typeface="Calibri"/>
                <a:ea typeface="Calibri"/>
                <a:cs typeface="Calibri"/>
                <a:sym typeface="Calibri"/>
              </a:rPr>
              <a:t>Barlow Twins architecture</a:t>
            </a:r>
            <a:endParaRPr sz="2800" dirty="0">
              <a:solidFill>
                <a:schemeClr val="dk1"/>
              </a:solidFill>
              <a:latin typeface="Calibri"/>
              <a:ea typeface="Calibri"/>
              <a:cs typeface="Calibri"/>
              <a:sym typeface="Calibri"/>
            </a:endParaRPr>
          </a:p>
        </p:txBody>
      </p:sp>
      <p:pic>
        <p:nvPicPr>
          <p:cNvPr id="3" name="Google Shape;505;p25" descr="Diagrama, Esquemático&#10;&#10;Descripción generada automáticamente">
            <a:extLst>
              <a:ext uri="{FF2B5EF4-FFF2-40B4-BE49-F238E27FC236}">
                <a16:creationId xmlns:a16="http://schemas.microsoft.com/office/drawing/2014/main" id="{BE052698-E640-3390-7320-2821BAAC02C7}"/>
              </a:ext>
            </a:extLst>
          </p:cNvPr>
          <p:cNvPicPr preferRelativeResize="0"/>
          <p:nvPr/>
        </p:nvPicPr>
        <p:blipFill rotWithShape="1">
          <a:blip r:embed="rId30">
            <a:alphaModFix/>
          </a:blip>
          <a:srcRect/>
          <a:stretch/>
        </p:blipFill>
        <p:spPr>
          <a:xfrm>
            <a:off x="394142" y="1895297"/>
            <a:ext cx="4608480" cy="4179681"/>
          </a:xfrm>
          <a:prstGeom prst="rect">
            <a:avLst/>
          </a:prstGeom>
          <a:noFill/>
          <a:ln>
            <a:noFill/>
          </a:ln>
        </p:spPr>
      </p:pic>
      <p:sp>
        <p:nvSpPr>
          <p:cNvPr id="4" name="Date Placeholder 3">
            <a:extLst>
              <a:ext uri="{FF2B5EF4-FFF2-40B4-BE49-F238E27FC236}">
                <a16:creationId xmlns:a16="http://schemas.microsoft.com/office/drawing/2014/main" id="{162129EC-544B-ED72-3855-5E52C91A54D7}"/>
              </a:ext>
            </a:extLst>
          </p:cNvPr>
          <p:cNvSpPr>
            <a:spLocks noGrp="1"/>
          </p:cNvSpPr>
          <p:nvPr>
            <p:ph type="dt" idx="10"/>
          </p:nvPr>
        </p:nvSpPr>
        <p:spPr/>
        <p:txBody>
          <a:bodyPr/>
          <a:lstStyle/>
          <a:p>
            <a:fld id="{61E58197-F9DD-4444-A1BF-FF145B1B46DE}" type="datetime10">
              <a:rPr lang="es-ES_tradnl" smtClean="0"/>
              <a:t>00:52</a:t>
            </a:fld>
            <a:endParaRPr lang="es-ES_tradnl"/>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29"/>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Feature Contrasting</a:t>
            </a:r>
            <a:endParaRPr/>
          </a:p>
        </p:txBody>
      </p:sp>
      <p:sp>
        <p:nvSpPr>
          <p:cNvPr id="648" name="Google Shape;648;p29"/>
          <p:cNvSpPr txBox="1"/>
          <p:nvPr/>
        </p:nvSpPr>
        <p:spPr>
          <a:xfrm>
            <a:off x="2826458" y="3854935"/>
            <a:ext cx="340430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a:solidFill>
                  <a:schemeClr val="dk1"/>
                </a:solidFill>
                <a:latin typeface="Calibri"/>
                <a:ea typeface="Calibri"/>
                <a:cs typeface="Calibri"/>
                <a:sym typeface="Calibri"/>
              </a:rPr>
              <a:t>Barlow Twins’ Loss Function</a:t>
            </a:r>
            <a:endParaRPr/>
          </a:p>
        </p:txBody>
      </p:sp>
      <p:sp>
        <p:nvSpPr>
          <p:cNvPr id="649" name="Google Shape;649;p29"/>
          <p:cNvSpPr txBox="1"/>
          <p:nvPr/>
        </p:nvSpPr>
        <p:spPr>
          <a:xfrm>
            <a:off x="4216834" y="2239408"/>
            <a:ext cx="840940" cy="253916"/>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650" name="Google Shape;650;p29"/>
          <p:cNvGraphicFramePr/>
          <p:nvPr/>
        </p:nvGraphicFramePr>
        <p:xfrm>
          <a:off x="4807742" y="2254073"/>
          <a:ext cx="1371625" cy="120087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dirty="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3"/>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dirty="0"/>
                    </a:p>
                  </a:txBody>
                  <a:tcPr marL="68575" marR="68575" marT="34300" marB="34300">
                    <a:solidFill>
                      <a:schemeClr val="lt1"/>
                    </a:solidFill>
                  </a:tcPr>
                </a:tc>
                <a:extLst>
                  <a:ext uri="{0D108BD9-81ED-4DB2-BD59-A6C34878D82A}">
                    <a16:rowId xmlns:a16="http://schemas.microsoft.com/office/drawing/2014/main" val="10004"/>
                  </a:ext>
                </a:extLst>
              </a:tr>
            </a:tbl>
          </a:graphicData>
        </a:graphic>
      </p:graphicFrame>
      <p:sp>
        <p:nvSpPr>
          <p:cNvPr id="651" name="Google Shape;651;p29"/>
          <p:cNvSpPr txBox="1"/>
          <p:nvPr/>
        </p:nvSpPr>
        <p:spPr>
          <a:xfrm>
            <a:off x="4814886" y="1957388"/>
            <a:ext cx="235744" cy="253916"/>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52" name="Google Shape;652;p29"/>
          <p:cNvSpPr txBox="1"/>
          <p:nvPr/>
        </p:nvSpPr>
        <p:spPr>
          <a:xfrm>
            <a:off x="5100636" y="1957388"/>
            <a:ext cx="235744" cy="253916"/>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53" name="Google Shape;653;p29"/>
          <p:cNvSpPr txBox="1"/>
          <p:nvPr/>
        </p:nvSpPr>
        <p:spPr>
          <a:xfrm>
            <a:off x="5372099" y="1957388"/>
            <a:ext cx="235744" cy="253916"/>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54" name="Google Shape;654;p29"/>
          <p:cNvSpPr txBox="1"/>
          <p:nvPr/>
        </p:nvSpPr>
        <p:spPr>
          <a:xfrm>
            <a:off x="5643561" y="1957388"/>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55" name="Google Shape;655;p29"/>
          <p:cNvSpPr txBox="1"/>
          <p:nvPr/>
        </p:nvSpPr>
        <p:spPr>
          <a:xfrm>
            <a:off x="5915024" y="1957388"/>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56" name="Google Shape;656;p29"/>
          <p:cNvSpPr txBox="1"/>
          <p:nvPr/>
        </p:nvSpPr>
        <p:spPr>
          <a:xfrm>
            <a:off x="4490856" y="2510092"/>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57" name="Google Shape;657;p29"/>
          <p:cNvSpPr txBox="1"/>
          <p:nvPr/>
        </p:nvSpPr>
        <p:spPr>
          <a:xfrm>
            <a:off x="4490856" y="2777179"/>
            <a:ext cx="235744" cy="253916"/>
          </a:xfrm>
          <a:prstGeom prst="rect">
            <a:avLst/>
          </a:prstGeom>
          <a:blipFill rotWithShape="1">
            <a:blip r:embed="rId10">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58" name="Google Shape;658;p29"/>
          <p:cNvSpPr txBox="1"/>
          <p:nvPr/>
        </p:nvSpPr>
        <p:spPr>
          <a:xfrm>
            <a:off x="4491277" y="3068476"/>
            <a:ext cx="235744" cy="253916"/>
          </a:xfrm>
          <a:prstGeom prst="rect">
            <a:avLst/>
          </a:prstGeom>
          <a:blipFill rotWithShape="1">
            <a:blip r:embed="rId11">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59" name="Google Shape;659;p29"/>
          <p:cNvSpPr txBox="1"/>
          <p:nvPr/>
        </p:nvSpPr>
        <p:spPr>
          <a:xfrm>
            <a:off x="4490854" y="3331187"/>
            <a:ext cx="235744" cy="253916"/>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60" name="Google Shape;660;p29"/>
          <p:cNvSpPr txBox="1"/>
          <p:nvPr/>
        </p:nvSpPr>
        <p:spPr>
          <a:xfrm>
            <a:off x="3357426" y="2626054"/>
            <a:ext cx="605734"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100">
                <a:solidFill>
                  <a:schemeClr val="dk1"/>
                </a:solidFill>
                <a:latin typeface="Calibri"/>
                <a:ea typeface="Calibri"/>
                <a:cs typeface="Calibri"/>
                <a:sym typeface="Calibri"/>
              </a:rPr>
              <a:t>C</a:t>
            </a:r>
            <a:endParaRPr/>
          </a:p>
        </p:txBody>
      </p:sp>
      <p:sp>
        <p:nvSpPr>
          <p:cNvPr id="661" name="Google Shape;661;p29"/>
          <p:cNvSpPr txBox="1"/>
          <p:nvPr/>
        </p:nvSpPr>
        <p:spPr>
          <a:xfrm>
            <a:off x="1960477" y="4423820"/>
            <a:ext cx="5136263" cy="690574"/>
          </a:xfrm>
          <a:prstGeom prst="rect">
            <a:avLst/>
          </a:prstGeom>
          <a:blipFill rotWithShape="1">
            <a:blip r:embed="rId13">
              <a:alphaModFix/>
            </a:blip>
            <a:stretch>
              <a:fillRect t="-136361" b="-19999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62" name="Google Shape;662;p29"/>
          <p:cNvSpPr/>
          <p:nvPr/>
        </p:nvSpPr>
        <p:spPr>
          <a:xfrm rot="5400000">
            <a:off x="3552399" y="4427999"/>
            <a:ext cx="212514" cy="1664396"/>
          </a:xfrm>
          <a:prstGeom prst="rightBrace">
            <a:avLst>
              <a:gd name="adj1" fmla="val 8333"/>
              <a:gd name="adj2" fmla="val 50000"/>
            </a:avLst>
          </a:prstGeom>
          <a:noFill/>
          <a:ln w="12700"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dk1"/>
              </a:solidFill>
              <a:latin typeface="Calibri"/>
              <a:ea typeface="Calibri"/>
              <a:cs typeface="Calibri"/>
              <a:sym typeface="Calibri"/>
            </a:endParaRPr>
          </a:p>
        </p:txBody>
      </p:sp>
      <p:sp>
        <p:nvSpPr>
          <p:cNvPr id="663" name="Google Shape;663;p29"/>
          <p:cNvSpPr/>
          <p:nvPr/>
        </p:nvSpPr>
        <p:spPr>
          <a:xfrm rot="5400000">
            <a:off x="5804521" y="4242751"/>
            <a:ext cx="247797" cy="2070175"/>
          </a:xfrm>
          <a:prstGeom prst="rightBrace">
            <a:avLst>
              <a:gd name="adj1" fmla="val 8333"/>
              <a:gd name="adj2" fmla="val 50000"/>
            </a:avLst>
          </a:prstGeom>
          <a:noFill/>
          <a:ln w="12700"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dk1"/>
              </a:solidFill>
              <a:latin typeface="Calibri"/>
              <a:ea typeface="Calibri"/>
              <a:cs typeface="Calibri"/>
              <a:sym typeface="Calibri"/>
            </a:endParaRPr>
          </a:p>
        </p:txBody>
      </p:sp>
      <p:sp>
        <p:nvSpPr>
          <p:cNvPr id="664" name="Google Shape;664;p29"/>
          <p:cNvSpPr txBox="1"/>
          <p:nvPr/>
        </p:nvSpPr>
        <p:spPr>
          <a:xfrm>
            <a:off x="2471020" y="5706501"/>
            <a:ext cx="149214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a:solidFill>
                  <a:schemeClr val="dk1"/>
                </a:solidFill>
                <a:latin typeface="Calibri"/>
                <a:ea typeface="Calibri"/>
                <a:cs typeface="Calibri"/>
                <a:sym typeface="Calibri"/>
              </a:rPr>
              <a:t>Invariance term</a:t>
            </a:r>
            <a:endParaRPr sz="1600">
              <a:solidFill>
                <a:schemeClr val="dk1"/>
              </a:solidFill>
              <a:latin typeface="Calibri"/>
              <a:ea typeface="Calibri"/>
              <a:cs typeface="Calibri"/>
              <a:sym typeface="Calibri"/>
            </a:endParaRPr>
          </a:p>
        </p:txBody>
      </p:sp>
      <p:sp>
        <p:nvSpPr>
          <p:cNvPr id="665" name="Google Shape;665;p29"/>
          <p:cNvSpPr txBox="1"/>
          <p:nvPr/>
        </p:nvSpPr>
        <p:spPr>
          <a:xfrm>
            <a:off x="4091602" y="5706501"/>
            <a:ext cx="251338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a:solidFill>
                  <a:schemeClr val="dk1"/>
                </a:solidFill>
                <a:latin typeface="Calibri"/>
                <a:ea typeface="Calibri"/>
                <a:cs typeface="Calibri"/>
                <a:sym typeface="Calibri"/>
              </a:rPr>
              <a:t>Redundancy reduction term</a:t>
            </a:r>
            <a:endParaRPr sz="160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D7A0CAB0-A4C7-0EBB-9E54-8652B7CDE82B}"/>
              </a:ext>
            </a:extLst>
          </p:cNvPr>
          <p:cNvSpPr>
            <a:spLocks noGrp="1"/>
          </p:cNvSpPr>
          <p:nvPr>
            <p:ph type="dt" idx="10"/>
          </p:nvPr>
        </p:nvSpPr>
        <p:spPr/>
        <p:txBody>
          <a:bodyPr/>
          <a:lstStyle/>
          <a:p>
            <a:fld id="{8A84CBEC-2022-F04D-9167-729D9CEA3875}" type="datetime10">
              <a:rPr lang="es-ES_tradnl" smtClean="0"/>
              <a:t>00:52</a:t>
            </a:fld>
            <a:endParaRPr lang="es-ES_tradnl"/>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Image Representation Contrasting</a:t>
            </a:r>
            <a:endParaRPr/>
          </a:p>
        </p:txBody>
      </p:sp>
      <p:pic>
        <p:nvPicPr>
          <p:cNvPr id="688" name="Google Shape;688;p32" descr="Diagrama&#10;&#10;Descripción generada automáticamente"/>
          <p:cNvPicPr preferRelativeResize="0"/>
          <p:nvPr/>
        </p:nvPicPr>
        <p:blipFill rotWithShape="1">
          <a:blip r:embed="rId3">
            <a:alphaModFix/>
          </a:blip>
          <a:srcRect/>
          <a:stretch/>
        </p:blipFill>
        <p:spPr>
          <a:xfrm>
            <a:off x="284163" y="1925898"/>
            <a:ext cx="4620007" cy="4790212"/>
          </a:xfrm>
          <a:prstGeom prst="rect">
            <a:avLst/>
          </a:prstGeom>
          <a:noFill/>
          <a:ln>
            <a:noFill/>
          </a:ln>
        </p:spPr>
      </p:pic>
      <p:sp>
        <p:nvSpPr>
          <p:cNvPr id="689" name="Google Shape;689;p32"/>
          <p:cNvSpPr txBox="1"/>
          <p:nvPr/>
        </p:nvSpPr>
        <p:spPr>
          <a:xfrm>
            <a:off x="170932" y="1450123"/>
            <a:ext cx="516416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Remember: in the </a:t>
            </a:r>
            <a:r>
              <a:rPr lang="en-GB" sz="2400" dirty="0" err="1">
                <a:solidFill>
                  <a:schemeClr val="dk1"/>
                </a:solidFill>
                <a:latin typeface="Calibri"/>
                <a:ea typeface="Calibri"/>
                <a:cs typeface="Calibri"/>
                <a:sym typeface="Calibri"/>
              </a:rPr>
              <a:t>SimSiam</a:t>
            </a:r>
            <a:r>
              <a:rPr lang="en-GB" sz="2400" dirty="0">
                <a:solidFill>
                  <a:schemeClr val="dk1"/>
                </a:solidFill>
                <a:latin typeface="Calibri"/>
                <a:ea typeface="Calibri"/>
                <a:cs typeface="Calibri"/>
                <a:sym typeface="Calibri"/>
              </a:rPr>
              <a:t> architecture</a:t>
            </a:r>
            <a:endParaRPr lang="en-GB" sz="1800" dirty="0"/>
          </a:p>
        </p:txBody>
      </p:sp>
      <p:graphicFrame>
        <p:nvGraphicFramePr>
          <p:cNvPr id="690" name="Google Shape;690;p32"/>
          <p:cNvGraphicFramePr/>
          <p:nvPr/>
        </p:nvGraphicFramePr>
        <p:xfrm>
          <a:off x="7129461" y="2517662"/>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691" name="Google Shape;691;p32"/>
          <p:cNvSpPr txBox="1"/>
          <p:nvPr/>
        </p:nvSpPr>
        <p:spPr>
          <a:xfrm>
            <a:off x="6331384" y="2503531"/>
            <a:ext cx="840940" cy="25680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92" name="Google Shape;692;p32"/>
          <p:cNvSpPr txBox="1"/>
          <p:nvPr/>
        </p:nvSpPr>
        <p:spPr>
          <a:xfrm>
            <a:off x="6331384" y="2782138"/>
            <a:ext cx="840940" cy="257058"/>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93" name="Google Shape;693;p32"/>
          <p:cNvSpPr txBox="1"/>
          <p:nvPr/>
        </p:nvSpPr>
        <p:spPr>
          <a:xfrm>
            <a:off x="6331384" y="3046457"/>
            <a:ext cx="840940" cy="25789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94" name="Google Shape;694;p32"/>
          <p:cNvSpPr txBox="1"/>
          <p:nvPr/>
        </p:nvSpPr>
        <p:spPr>
          <a:xfrm>
            <a:off x="5671599" y="2732501"/>
            <a:ext cx="521494" cy="416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95" name="Google Shape;695;p32"/>
          <p:cNvSpPr txBox="1"/>
          <p:nvPr/>
        </p:nvSpPr>
        <p:spPr>
          <a:xfrm>
            <a:off x="7136605" y="2214368"/>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96" name="Google Shape;696;p32"/>
          <p:cNvSpPr txBox="1"/>
          <p:nvPr/>
        </p:nvSpPr>
        <p:spPr>
          <a:xfrm>
            <a:off x="7422355" y="2214368"/>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97" name="Google Shape;697;p32"/>
          <p:cNvSpPr txBox="1"/>
          <p:nvPr/>
        </p:nvSpPr>
        <p:spPr>
          <a:xfrm>
            <a:off x="7693818" y="2214368"/>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98" name="Google Shape;698;p32"/>
          <p:cNvSpPr txBox="1"/>
          <p:nvPr/>
        </p:nvSpPr>
        <p:spPr>
          <a:xfrm>
            <a:off x="7965280" y="2214368"/>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699" name="Google Shape;699;p32"/>
          <p:cNvSpPr txBox="1"/>
          <p:nvPr/>
        </p:nvSpPr>
        <p:spPr>
          <a:xfrm>
            <a:off x="8236743" y="2214368"/>
            <a:ext cx="235744" cy="253916"/>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700" name="Google Shape;700;p32"/>
          <p:cNvGraphicFramePr/>
          <p:nvPr/>
        </p:nvGraphicFramePr>
        <p:xfrm>
          <a:off x="7129461" y="3789249"/>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701" name="Google Shape;701;p32"/>
          <p:cNvSpPr txBox="1"/>
          <p:nvPr/>
        </p:nvSpPr>
        <p:spPr>
          <a:xfrm>
            <a:off x="6331384" y="3775119"/>
            <a:ext cx="840940" cy="255968"/>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02" name="Google Shape;702;p32"/>
          <p:cNvSpPr txBox="1"/>
          <p:nvPr/>
        </p:nvSpPr>
        <p:spPr>
          <a:xfrm>
            <a:off x="6331384" y="4053725"/>
            <a:ext cx="840940" cy="256224"/>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03" name="Google Shape;703;p32"/>
          <p:cNvSpPr txBox="1"/>
          <p:nvPr/>
        </p:nvSpPr>
        <p:spPr>
          <a:xfrm>
            <a:off x="6331384" y="4318044"/>
            <a:ext cx="840940" cy="25705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04" name="Google Shape;704;p32"/>
          <p:cNvSpPr txBox="1"/>
          <p:nvPr/>
        </p:nvSpPr>
        <p:spPr>
          <a:xfrm>
            <a:off x="5671599" y="4004089"/>
            <a:ext cx="521494" cy="415498"/>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05" name="Google Shape;705;p32"/>
          <p:cNvSpPr txBox="1"/>
          <p:nvPr/>
        </p:nvSpPr>
        <p:spPr>
          <a:xfrm>
            <a:off x="7136605" y="3485955"/>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06" name="Google Shape;706;p32"/>
          <p:cNvSpPr txBox="1"/>
          <p:nvPr/>
        </p:nvSpPr>
        <p:spPr>
          <a:xfrm>
            <a:off x="7422355" y="3485955"/>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07" name="Google Shape;707;p32"/>
          <p:cNvSpPr txBox="1"/>
          <p:nvPr/>
        </p:nvSpPr>
        <p:spPr>
          <a:xfrm>
            <a:off x="7693818" y="3485955"/>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08" name="Google Shape;708;p32"/>
          <p:cNvSpPr txBox="1"/>
          <p:nvPr/>
        </p:nvSpPr>
        <p:spPr>
          <a:xfrm>
            <a:off x="7965280" y="3485955"/>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09" name="Google Shape;709;p32"/>
          <p:cNvSpPr txBox="1"/>
          <p:nvPr/>
        </p:nvSpPr>
        <p:spPr>
          <a:xfrm>
            <a:off x="8236743" y="3485955"/>
            <a:ext cx="235744" cy="253916"/>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 name="Date Placeholder 1">
            <a:extLst>
              <a:ext uri="{FF2B5EF4-FFF2-40B4-BE49-F238E27FC236}">
                <a16:creationId xmlns:a16="http://schemas.microsoft.com/office/drawing/2014/main" id="{8DC496B1-50C5-9F67-8534-3AABDD8C5CD3}"/>
              </a:ext>
            </a:extLst>
          </p:cNvPr>
          <p:cNvSpPr>
            <a:spLocks noGrp="1"/>
          </p:cNvSpPr>
          <p:nvPr>
            <p:ph type="dt" idx="10"/>
          </p:nvPr>
        </p:nvSpPr>
        <p:spPr/>
        <p:txBody>
          <a:bodyPr/>
          <a:lstStyle/>
          <a:p>
            <a:fld id="{936F64EA-AA1F-F342-A847-ED7A4D973279}" type="datetime10">
              <a:rPr lang="es-ES_tradnl" smtClean="0"/>
              <a:t>00:52</a:t>
            </a:fld>
            <a:endParaRPr lang="es-ES_tradnl"/>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33"/>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Image Representation Contrasting</a:t>
            </a:r>
            <a:endParaRPr/>
          </a:p>
        </p:txBody>
      </p:sp>
      <p:graphicFrame>
        <p:nvGraphicFramePr>
          <p:cNvPr id="717" name="Google Shape;717;p33"/>
          <p:cNvGraphicFramePr/>
          <p:nvPr/>
        </p:nvGraphicFramePr>
        <p:xfrm>
          <a:off x="7129461" y="2517662"/>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718" name="Google Shape;718;p33"/>
          <p:cNvSpPr txBox="1"/>
          <p:nvPr/>
        </p:nvSpPr>
        <p:spPr>
          <a:xfrm>
            <a:off x="6331384" y="2503531"/>
            <a:ext cx="840940" cy="25680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19" name="Google Shape;719;p33"/>
          <p:cNvSpPr txBox="1"/>
          <p:nvPr/>
        </p:nvSpPr>
        <p:spPr>
          <a:xfrm>
            <a:off x="6331384" y="2782138"/>
            <a:ext cx="840940" cy="25705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20" name="Google Shape;720;p33"/>
          <p:cNvSpPr txBox="1"/>
          <p:nvPr/>
        </p:nvSpPr>
        <p:spPr>
          <a:xfrm>
            <a:off x="6331384" y="3046457"/>
            <a:ext cx="840940" cy="2578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21" name="Google Shape;721;p33"/>
          <p:cNvSpPr txBox="1"/>
          <p:nvPr/>
        </p:nvSpPr>
        <p:spPr>
          <a:xfrm>
            <a:off x="5671599" y="2732501"/>
            <a:ext cx="521494" cy="416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22" name="Google Shape;722;p33"/>
          <p:cNvSpPr txBox="1"/>
          <p:nvPr/>
        </p:nvSpPr>
        <p:spPr>
          <a:xfrm>
            <a:off x="7136605" y="2214368"/>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23" name="Google Shape;723;p33"/>
          <p:cNvSpPr txBox="1"/>
          <p:nvPr/>
        </p:nvSpPr>
        <p:spPr>
          <a:xfrm>
            <a:off x="7422355" y="2214368"/>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24" name="Google Shape;724;p33"/>
          <p:cNvSpPr txBox="1"/>
          <p:nvPr/>
        </p:nvSpPr>
        <p:spPr>
          <a:xfrm>
            <a:off x="7693818" y="2214368"/>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25" name="Google Shape;725;p33"/>
          <p:cNvSpPr txBox="1"/>
          <p:nvPr/>
        </p:nvSpPr>
        <p:spPr>
          <a:xfrm>
            <a:off x="7965280" y="2214368"/>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26" name="Google Shape;726;p33"/>
          <p:cNvSpPr txBox="1"/>
          <p:nvPr/>
        </p:nvSpPr>
        <p:spPr>
          <a:xfrm>
            <a:off x="8236743" y="2214368"/>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727" name="Google Shape;727;p33"/>
          <p:cNvGraphicFramePr/>
          <p:nvPr/>
        </p:nvGraphicFramePr>
        <p:xfrm>
          <a:off x="7129461" y="3789249"/>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accent3"/>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728" name="Google Shape;728;p33"/>
          <p:cNvSpPr txBox="1"/>
          <p:nvPr/>
        </p:nvSpPr>
        <p:spPr>
          <a:xfrm>
            <a:off x="6331384" y="3775119"/>
            <a:ext cx="840940" cy="255968"/>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29" name="Google Shape;729;p33"/>
          <p:cNvSpPr txBox="1"/>
          <p:nvPr/>
        </p:nvSpPr>
        <p:spPr>
          <a:xfrm>
            <a:off x="6331384" y="4053725"/>
            <a:ext cx="840940" cy="25622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30" name="Google Shape;730;p33"/>
          <p:cNvSpPr txBox="1"/>
          <p:nvPr/>
        </p:nvSpPr>
        <p:spPr>
          <a:xfrm>
            <a:off x="6331384" y="4318044"/>
            <a:ext cx="840940" cy="257058"/>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31" name="Google Shape;731;p33"/>
          <p:cNvSpPr txBox="1"/>
          <p:nvPr/>
        </p:nvSpPr>
        <p:spPr>
          <a:xfrm>
            <a:off x="5671599" y="4004089"/>
            <a:ext cx="521494" cy="41549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32" name="Google Shape;732;p33"/>
          <p:cNvSpPr txBox="1"/>
          <p:nvPr/>
        </p:nvSpPr>
        <p:spPr>
          <a:xfrm>
            <a:off x="7136605" y="3485955"/>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33" name="Google Shape;733;p33"/>
          <p:cNvSpPr txBox="1"/>
          <p:nvPr/>
        </p:nvSpPr>
        <p:spPr>
          <a:xfrm>
            <a:off x="7422355" y="3485955"/>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34" name="Google Shape;734;p33"/>
          <p:cNvSpPr txBox="1"/>
          <p:nvPr/>
        </p:nvSpPr>
        <p:spPr>
          <a:xfrm>
            <a:off x="7693818" y="3485955"/>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35" name="Google Shape;735;p33"/>
          <p:cNvSpPr txBox="1"/>
          <p:nvPr/>
        </p:nvSpPr>
        <p:spPr>
          <a:xfrm>
            <a:off x="7965280" y="3485955"/>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36" name="Google Shape;736;p33"/>
          <p:cNvSpPr txBox="1"/>
          <p:nvPr/>
        </p:nvSpPr>
        <p:spPr>
          <a:xfrm>
            <a:off x="8236743" y="3485955"/>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737" name="Google Shape;737;p33"/>
          <p:cNvGraphicFramePr/>
          <p:nvPr/>
        </p:nvGraphicFramePr>
        <p:xfrm>
          <a:off x="7129461" y="5017974"/>
          <a:ext cx="2743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accent3"/>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738" name="Google Shape;738;p33"/>
          <p:cNvSpPr txBox="1"/>
          <p:nvPr/>
        </p:nvSpPr>
        <p:spPr>
          <a:xfrm>
            <a:off x="6331384" y="5003844"/>
            <a:ext cx="840940" cy="253916"/>
          </a:xfrm>
          <a:prstGeom prst="rect">
            <a:avLst/>
          </a:prstGeom>
          <a:blipFill rotWithShape="1">
            <a:blip r:embed="rId16">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39" name="Google Shape;739;p33"/>
          <p:cNvSpPr txBox="1"/>
          <p:nvPr/>
        </p:nvSpPr>
        <p:spPr>
          <a:xfrm>
            <a:off x="6331384" y="5282450"/>
            <a:ext cx="840940" cy="253916"/>
          </a:xfrm>
          <a:prstGeom prst="rect">
            <a:avLst/>
          </a:prstGeom>
          <a:blipFill rotWithShape="1">
            <a:blip r:embed="rId17">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40" name="Google Shape;740;p33"/>
          <p:cNvSpPr txBox="1"/>
          <p:nvPr/>
        </p:nvSpPr>
        <p:spPr>
          <a:xfrm>
            <a:off x="6331384" y="5546769"/>
            <a:ext cx="840940" cy="415498"/>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2" name="Google Shape;688;p32" descr="Diagrama&#10;&#10;Descripción generada automáticamente">
            <a:extLst>
              <a:ext uri="{FF2B5EF4-FFF2-40B4-BE49-F238E27FC236}">
                <a16:creationId xmlns:a16="http://schemas.microsoft.com/office/drawing/2014/main" id="{B424B21E-4610-3514-ABC3-40E36AF20194}"/>
              </a:ext>
            </a:extLst>
          </p:cNvPr>
          <p:cNvPicPr preferRelativeResize="0"/>
          <p:nvPr/>
        </p:nvPicPr>
        <p:blipFill rotWithShape="1">
          <a:blip r:embed="rId19">
            <a:alphaModFix/>
          </a:blip>
          <a:srcRect/>
          <a:stretch/>
        </p:blipFill>
        <p:spPr>
          <a:xfrm>
            <a:off x="284163" y="1925898"/>
            <a:ext cx="4620007" cy="4790212"/>
          </a:xfrm>
          <a:prstGeom prst="rect">
            <a:avLst/>
          </a:prstGeom>
          <a:noFill/>
          <a:ln>
            <a:noFill/>
          </a:ln>
        </p:spPr>
      </p:pic>
      <p:sp>
        <p:nvSpPr>
          <p:cNvPr id="3" name="Google Shape;689;p32">
            <a:extLst>
              <a:ext uri="{FF2B5EF4-FFF2-40B4-BE49-F238E27FC236}">
                <a16:creationId xmlns:a16="http://schemas.microsoft.com/office/drawing/2014/main" id="{323386BA-C07C-C4AC-E106-AA37054AA6EC}"/>
              </a:ext>
            </a:extLst>
          </p:cNvPr>
          <p:cNvSpPr txBox="1"/>
          <p:nvPr/>
        </p:nvSpPr>
        <p:spPr>
          <a:xfrm>
            <a:off x="-259993" y="1397050"/>
            <a:ext cx="674487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Remember: in the </a:t>
            </a:r>
            <a:r>
              <a:rPr lang="en-GB" sz="2400" dirty="0" err="1">
                <a:solidFill>
                  <a:schemeClr val="dk1"/>
                </a:solidFill>
                <a:latin typeface="Calibri"/>
                <a:ea typeface="Calibri"/>
                <a:cs typeface="Calibri"/>
                <a:sym typeface="Calibri"/>
              </a:rPr>
              <a:t>SimSiam</a:t>
            </a:r>
            <a:r>
              <a:rPr lang="en-GB" sz="2400" dirty="0">
                <a:solidFill>
                  <a:schemeClr val="dk1"/>
                </a:solidFill>
                <a:latin typeface="Calibri"/>
                <a:ea typeface="Calibri"/>
                <a:cs typeface="Calibri"/>
                <a:sym typeface="Calibri"/>
              </a:rPr>
              <a:t> architecture</a:t>
            </a:r>
            <a:endParaRPr lang="en-GB" sz="1800" dirty="0"/>
          </a:p>
        </p:txBody>
      </p:sp>
      <p:sp>
        <p:nvSpPr>
          <p:cNvPr id="4" name="Date Placeholder 3">
            <a:extLst>
              <a:ext uri="{FF2B5EF4-FFF2-40B4-BE49-F238E27FC236}">
                <a16:creationId xmlns:a16="http://schemas.microsoft.com/office/drawing/2014/main" id="{8221EDC5-D7B7-59BC-D6A6-79AB23C9CB17}"/>
              </a:ext>
            </a:extLst>
          </p:cNvPr>
          <p:cNvSpPr>
            <a:spLocks noGrp="1"/>
          </p:cNvSpPr>
          <p:nvPr>
            <p:ph type="dt" idx="10"/>
          </p:nvPr>
        </p:nvSpPr>
        <p:spPr/>
        <p:txBody>
          <a:bodyPr/>
          <a:lstStyle/>
          <a:p>
            <a:fld id="{C8029A2B-FCF0-1141-BAC6-0629866F7766}" type="datetime10">
              <a:rPr lang="es-ES_tradnl" smtClean="0"/>
              <a:t>00:52</a:t>
            </a:fld>
            <a:endParaRPr lang="es-ES_tradnl"/>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34"/>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Image Representation Contrasting</a:t>
            </a:r>
            <a:endParaRPr/>
          </a:p>
        </p:txBody>
      </p:sp>
      <p:graphicFrame>
        <p:nvGraphicFramePr>
          <p:cNvPr id="749" name="Google Shape;749;p34"/>
          <p:cNvGraphicFramePr/>
          <p:nvPr/>
        </p:nvGraphicFramePr>
        <p:xfrm>
          <a:off x="7129461" y="2517662"/>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750" name="Google Shape;750;p34"/>
          <p:cNvSpPr txBox="1"/>
          <p:nvPr/>
        </p:nvSpPr>
        <p:spPr>
          <a:xfrm>
            <a:off x="6331384" y="2503531"/>
            <a:ext cx="840940" cy="25680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51" name="Google Shape;751;p34"/>
          <p:cNvSpPr txBox="1"/>
          <p:nvPr/>
        </p:nvSpPr>
        <p:spPr>
          <a:xfrm>
            <a:off x="6331384" y="2782138"/>
            <a:ext cx="840940" cy="25705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52" name="Google Shape;752;p34"/>
          <p:cNvSpPr txBox="1"/>
          <p:nvPr/>
        </p:nvSpPr>
        <p:spPr>
          <a:xfrm>
            <a:off x="6331384" y="3046457"/>
            <a:ext cx="840940" cy="2578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53" name="Google Shape;753;p34"/>
          <p:cNvSpPr txBox="1"/>
          <p:nvPr/>
        </p:nvSpPr>
        <p:spPr>
          <a:xfrm>
            <a:off x="5671599" y="2732501"/>
            <a:ext cx="521494" cy="416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54" name="Google Shape;754;p34"/>
          <p:cNvSpPr txBox="1"/>
          <p:nvPr/>
        </p:nvSpPr>
        <p:spPr>
          <a:xfrm>
            <a:off x="7136605" y="2214368"/>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55" name="Google Shape;755;p34"/>
          <p:cNvSpPr txBox="1"/>
          <p:nvPr/>
        </p:nvSpPr>
        <p:spPr>
          <a:xfrm>
            <a:off x="7422355" y="2214368"/>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56" name="Google Shape;756;p34"/>
          <p:cNvSpPr txBox="1"/>
          <p:nvPr/>
        </p:nvSpPr>
        <p:spPr>
          <a:xfrm>
            <a:off x="7693818" y="2214368"/>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57" name="Google Shape;757;p34"/>
          <p:cNvSpPr txBox="1"/>
          <p:nvPr/>
        </p:nvSpPr>
        <p:spPr>
          <a:xfrm>
            <a:off x="7965280" y="2214368"/>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58" name="Google Shape;758;p34"/>
          <p:cNvSpPr txBox="1"/>
          <p:nvPr/>
        </p:nvSpPr>
        <p:spPr>
          <a:xfrm>
            <a:off x="8236743" y="2214368"/>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759" name="Google Shape;759;p34"/>
          <p:cNvGraphicFramePr/>
          <p:nvPr/>
        </p:nvGraphicFramePr>
        <p:xfrm>
          <a:off x="7129461" y="3789249"/>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760" name="Google Shape;760;p34"/>
          <p:cNvSpPr txBox="1"/>
          <p:nvPr/>
        </p:nvSpPr>
        <p:spPr>
          <a:xfrm>
            <a:off x="6331384" y="3775119"/>
            <a:ext cx="840940" cy="255968"/>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61" name="Google Shape;761;p34"/>
          <p:cNvSpPr txBox="1"/>
          <p:nvPr/>
        </p:nvSpPr>
        <p:spPr>
          <a:xfrm>
            <a:off x="6331384" y="4053725"/>
            <a:ext cx="840940" cy="25622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62" name="Google Shape;762;p34"/>
          <p:cNvSpPr txBox="1"/>
          <p:nvPr/>
        </p:nvSpPr>
        <p:spPr>
          <a:xfrm>
            <a:off x="6331384" y="4318044"/>
            <a:ext cx="840940" cy="257058"/>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63" name="Google Shape;763;p34"/>
          <p:cNvSpPr txBox="1"/>
          <p:nvPr/>
        </p:nvSpPr>
        <p:spPr>
          <a:xfrm>
            <a:off x="5671599" y="4004089"/>
            <a:ext cx="521494" cy="41549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64" name="Google Shape;764;p34"/>
          <p:cNvSpPr txBox="1"/>
          <p:nvPr/>
        </p:nvSpPr>
        <p:spPr>
          <a:xfrm>
            <a:off x="7136605" y="3485955"/>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65" name="Google Shape;765;p34"/>
          <p:cNvSpPr txBox="1"/>
          <p:nvPr/>
        </p:nvSpPr>
        <p:spPr>
          <a:xfrm>
            <a:off x="7422355" y="3485955"/>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66" name="Google Shape;766;p34"/>
          <p:cNvSpPr txBox="1"/>
          <p:nvPr/>
        </p:nvSpPr>
        <p:spPr>
          <a:xfrm>
            <a:off x="7693818" y="3485955"/>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67" name="Google Shape;767;p34"/>
          <p:cNvSpPr txBox="1"/>
          <p:nvPr/>
        </p:nvSpPr>
        <p:spPr>
          <a:xfrm>
            <a:off x="7965280" y="3485955"/>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68" name="Google Shape;768;p34"/>
          <p:cNvSpPr txBox="1"/>
          <p:nvPr/>
        </p:nvSpPr>
        <p:spPr>
          <a:xfrm>
            <a:off x="8236743" y="3485955"/>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769" name="Google Shape;769;p34"/>
          <p:cNvGraphicFramePr/>
          <p:nvPr/>
        </p:nvGraphicFramePr>
        <p:xfrm>
          <a:off x="7129461" y="5017974"/>
          <a:ext cx="2743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accent3"/>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rgbClr val="ADADAD"/>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770" name="Google Shape;770;p34"/>
          <p:cNvSpPr txBox="1"/>
          <p:nvPr/>
        </p:nvSpPr>
        <p:spPr>
          <a:xfrm>
            <a:off x="6331384" y="5003844"/>
            <a:ext cx="840940" cy="253916"/>
          </a:xfrm>
          <a:prstGeom prst="rect">
            <a:avLst/>
          </a:prstGeom>
          <a:blipFill rotWithShape="1">
            <a:blip r:embed="rId16">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71" name="Google Shape;771;p34"/>
          <p:cNvSpPr txBox="1"/>
          <p:nvPr/>
        </p:nvSpPr>
        <p:spPr>
          <a:xfrm>
            <a:off x="6331384" y="5282450"/>
            <a:ext cx="840940" cy="253916"/>
          </a:xfrm>
          <a:prstGeom prst="rect">
            <a:avLst/>
          </a:prstGeom>
          <a:blipFill rotWithShape="1">
            <a:blip r:embed="rId17">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72" name="Google Shape;772;p34"/>
          <p:cNvSpPr txBox="1"/>
          <p:nvPr/>
        </p:nvSpPr>
        <p:spPr>
          <a:xfrm>
            <a:off x="6331384" y="5546769"/>
            <a:ext cx="840940" cy="415498"/>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2" name="Google Shape;688;p32" descr="Diagrama&#10;&#10;Descripción generada automáticamente">
            <a:extLst>
              <a:ext uri="{FF2B5EF4-FFF2-40B4-BE49-F238E27FC236}">
                <a16:creationId xmlns:a16="http://schemas.microsoft.com/office/drawing/2014/main" id="{7C45BC3D-DE18-532A-0692-5C1DCF004A87}"/>
              </a:ext>
            </a:extLst>
          </p:cNvPr>
          <p:cNvPicPr preferRelativeResize="0"/>
          <p:nvPr/>
        </p:nvPicPr>
        <p:blipFill rotWithShape="1">
          <a:blip r:embed="rId19">
            <a:alphaModFix/>
          </a:blip>
          <a:srcRect/>
          <a:stretch/>
        </p:blipFill>
        <p:spPr>
          <a:xfrm>
            <a:off x="284163" y="1925898"/>
            <a:ext cx="4620007" cy="4790212"/>
          </a:xfrm>
          <a:prstGeom prst="rect">
            <a:avLst/>
          </a:prstGeom>
          <a:noFill/>
          <a:ln>
            <a:noFill/>
          </a:ln>
        </p:spPr>
      </p:pic>
      <p:sp>
        <p:nvSpPr>
          <p:cNvPr id="3" name="Google Shape;689;p32">
            <a:extLst>
              <a:ext uri="{FF2B5EF4-FFF2-40B4-BE49-F238E27FC236}">
                <a16:creationId xmlns:a16="http://schemas.microsoft.com/office/drawing/2014/main" id="{DF724C4A-DC87-709A-BE7F-B2EE665B49ED}"/>
              </a:ext>
            </a:extLst>
          </p:cNvPr>
          <p:cNvSpPr txBox="1"/>
          <p:nvPr/>
        </p:nvSpPr>
        <p:spPr>
          <a:xfrm>
            <a:off x="-259992" y="1397050"/>
            <a:ext cx="3812488"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Remember: in the </a:t>
            </a:r>
            <a:r>
              <a:rPr lang="en-GB" sz="2400" dirty="0" err="1">
                <a:solidFill>
                  <a:schemeClr val="dk1"/>
                </a:solidFill>
                <a:latin typeface="Calibri"/>
                <a:ea typeface="Calibri"/>
                <a:cs typeface="Calibri"/>
                <a:sym typeface="Calibri"/>
              </a:rPr>
              <a:t>SimSiam</a:t>
            </a:r>
            <a:r>
              <a:rPr lang="en-GB" sz="2400" dirty="0">
                <a:solidFill>
                  <a:schemeClr val="dk1"/>
                </a:solidFill>
                <a:latin typeface="Calibri"/>
                <a:ea typeface="Calibri"/>
                <a:cs typeface="Calibri"/>
                <a:sym typeface="Calibri"/>
              </a:rPr>
              <a:t> architecture</a:t>
            </a:r>
            <a:endParaRPr lang="en-GB" sz="1800" dirty="0"/>
          </a:p>
        </p:txBody>
      </p:sp>
      <p:sp>
        <p:nvSpPr>
          <p:cNvPr id="4" name="Date Placeholder 3">
            <a:extLst>
              <a:ext uri="{FF2B5EF4-FFF2-40B4-BE49-F238E27FC236}">
                <a16:creationId xmlns:a16="http://schemas.microsoft.com/office/drawing/2014/main" id="{AE7CD611-B474-10DA-CDB7-769D53610E04}"/>
              </a:ext>
            </a:extLst>
          </p:cNvPr>
          <p:cNvSpPr>
            <a:spLocks noGrp="1"/>
          </p:cNvSpPr>
          <p:nvPr>
            <p:ph type="dt" idx="10"/>
          </p:nvPr>
        </p:nvSpPr>
        <p:spPr/>
        <p:txBody>
          <a:bodyPr/>
          <a:lstStyle/>
          <a:p>
            <a:fld id="{28B8F26F-3A9C-D44C-B07A-6A0018CE24F7}" type="datetime10">
              <a:rPr lang="es-ES_tradnl" smtClean="0"/>
              <a:t>00:52</a:t>
            </a:fld>
            <a:endParaRPr lang="es-ES_tradnl"/>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5"/>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Image Representation Contrasting</a:t>
            </a:r>
            <a:endParaRPr/>
          </a:p>
        </p:txBody>
      </p:sp>
      <p:graphicFrame>
        <p:nvGraphicFramePr>
          <p:cNvPr id="781" name="Google Shape;781;p35"/>
          <p:cNvGraphicFramePr/>
          <p:nvPr/>
        </p:nvGraphicFramePr>
        <p:xfrm>
          <a:off x="7129461" y="2517662"/>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extLst>
                  <a:ext uri="{0D108BD9-81ED-4DB2-BD59-A6C34878D82A}">
                    <a16:rowId xmlns:a16="http://schemas.microsoft.com/office/drawing/2014/main" val="10002"/>
                  </a:ext>
                </a:extLst>
              </a:tr>
            </a:tbl>
          </a:graphicData>
        </a:graphic>
      </p:graphicFrame>
      <p:sp>
        <p:nvSpPr>
          <p:cNvPr id="782" name="Google Shape;782;p35"/>
          <p:cNvSpPr txBox="1"/>
          <p:nvPr/>
        </p:nvSpPr>
        <p:spPr>
          <a:xfrm>
            <a:off x="6331384" y="2503531"/>
            <a:ext cx="840940" cy="25680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83" name="Google Shape;783;p35"/>
          <p:cNvSpPr txBox="1"/>
          <p:nvPr/>
        </p:nvSpPr>
        <p:spPr>
          <a:xfrm>
            <a:off x="6331384" y="2782138"/>
            <a:ext cx="840940" cy="25705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84" name="Google Shape;784;p35"/>
          <p:cNvSpPr txBox="1"/>
          <p:nvPr/>
        </p:nvSpPr>
        <p:spPr>
          <a:xfrm>
            <a:off x="6331384" y="3046457"/>
            <a:ext cx="840940" cy="2578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85" name="Google Shape;785;p35"/>
          <p:cNvSpPr txBox="1"/>
          <p:nvPr/>
        </p:nvSpPr>
        <p:spPr>
          <a:xfrm>
            <a:off x="5671599" y="2732501"/>
            <a:ext cx="521494" cy="416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86" name="Google Shape;786;p35"/>
          <p:cNvSpPr txBox="1"/>
          <p:nvPr/>
        </p:nvSpPr>
        <p:spPr>
          <a:xfrm>
            <a:off x="7136605" y="2214368"/>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87" name="Google Shape;787;p35"/>
          <p:cNvSpPr txBox="1"/>
          <p:nvPr/>
        </p:nvSpPr>
        <p:spPr>
          <a:xfrm>
            <a:off x="7422355" y="2214368"/>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88" name="Google Shape;788;p35"/>
          <p:cNvSpPr txBox="1"/>
          <p:nvPr/>
        </p:nvSpPr>
        <p:spPr>
          <a:xfrm>
            <a:off x="7693818" y="2214368"/>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89" name="Google Shape;789;p35"/>
          <p:cNvSpPr txBox="1"/>
          <p:nvPr/>
        </p:nvSpPr>
        <p:spPr>
          <a:xfrm>
            <a:off x="7965280" y="2214368"/>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0" name="Google Shape;790;p35"/>
          <p:cNvSpPr txBox="1"/>
          <p:nvPr/>
        </p:nvSpPr>
        <p:spPr>
          <a:xfrm>
            <a:off x="8236743" y="2214368"/>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791" name="Google Shape;791;p35"/>
          <p:cNvGraphicFramePr/>
          <p:nvPr/>
        </p:nvGraphicFramePr>
        <p:xfrm>
          <a:off x="7129461" y="3789249"/>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tc>
                  <a:txBody>
                    <a:bodyPr/>
                    <a:lstStyle/>
                    <a:p>
                      <a:pPr marL="0" marR="0" lvl="0" indent="0" algn="l" rtl="0">
                        <a:spcBef>
                          <a:spcPts val="0"/>
                        </a:spcBef>
                        <a:spcAft>
                          <a:spcPts val="0"/>
                        </a:spcAft>
                        <a:buNone/>
                      </a:pPr>
                      <a:endParaRPr sz="1100"/>
                    </a:p>
                  </a:txBody>
                  <a:tcPr marL="68575" marR="68575" marT="34300" marB="34300">
                    <a:solidFill>
                      <a:srgbClr val="3D6701"/>
                    </a:solidFill>
                  </a:tcPr>
                </a:tc>
                <a:extLst>
                  <a:ext uri="{0D108BD9-81ED-4DB2-BD59-A6C34878D82A}">
                    <a16:rowId xmlns:a16="http://schemas.microsoft.com/office/drawing/2014/main" val="10002"/>
                  </a:ext>
                </a:extLst>
              </a:tr>
            </a:tbl>
          </a:graphicData>
        </a:graphic>
      </p:graphicFrame>
      <p:sp>
        <p:nvSpPr>
          <p:cNvPr id="792" name="Google Shape;792;p35"/>
          <p:cNvSpPr txBox="1"/>
          <p:nvPr/>
        </p:nvSpPr>
        <p:spPr>
          <a:xfrm>
            <a:off x="6331384" y="3775119"/>
            <a:ext cx="840940" cy="255968"/>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3" name="Google Shape;793;p35"/>
          <p:cNvSpPr txBox="1"/>
          <p:nvPr/>
        </p:nvSpPr>
        <p:spPr>
          <a:xfrm>
            <a:off x="6331384" y="4053725"/>
            <a:ext cx="840940" cy="25622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4" name="Google Shape;794;p35"/>
          <p:cNvSpPr txBox="1"/>
          <p:nvPr/>
        </p:nvSpPr>
        <p:spPr>
          <a:xfrm>
            <a:off x="6331384" y="4318044"/>
            <a:ext cx="840940" cy="257058"/>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5" name="Google Shape;795;p35"/>
          <p:cNvSpPr txBox="1"/>
          <p:nvPr/>
        </p:nvSpPr>
        <p:spPr>
          <a:xfrm>
            <a:off x="5671599" y="4004089"/>
            <a:ext cx="521494" cy="41549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6" name="Google Shape;796;p35"/>
          <p:cNvSpPr txBox="1"/>
          <p:nvPr/>
        </p:nvSpPr>
        <p:spPr>
          <a:xfrm>
            <a:off x="7136605" y="3485955"/>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7" name="Google Shape;797;p35"/>
          <p:cNvSpPr txBox="1"/>
          <p:nvPr/>
        </p:nvSpPr>
        <p:spPr>
          <a:xfrm>
            <a:off x="7422355" y="3485955"/>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8" name="Google Shape;798;p35"/>
          <p:cNvSpPr txBox="1"/>
          <p:nvPr/>
        </p:nvSpPr>
        <p:spPr>
          <a:xfrm>
            <a:off x="7693818" y="3485955"/>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99" name="Google Shape;799;p35"/>
          <p:cNvSpPr txBox="1"/>
          <p:nvPr/>
        </p:nvSpPr>
        <p:spPr>
          <a:xfrm>
            <a:off x="7965280" y="3485955"/>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00" name="Google Shape;800;p35"/>
          <p:cNvSpPr txBox="1"/>
          <p:nvPr/>
        </p:nvSpPr>
        <p:spPr>
          <a:xfrm>
            <a:off x="8236743" y="3485955"/>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801" name="Google Shape;801;p35"/>
          <p:cNvGraphicFramePr/>
          <p:nvPr/>
        </p:nvGraphicFramePr>
        <p:xfrm>
          <a:off x="7129461" y="5017974"/>
          <a:ext cx="2743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accent3"/>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rgbClr val="ADADAD"/>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rgbClr val="3D6701"/>
                    </a:solidFill>
                  </a:tcPr>
                </a:tc>
                <a:extLst>
                  <a:ext uri="{0D108BD9-81ED-4DB2-BD59-A6C34878D82A}">
                    <a16:rowId xmlns:a16="http://schemas.microsoft.com/office/drawing/2014/main" val="10002"/>
                  </a:ext>
                </a:extLst>
              </a:tr>
            </a:tbl>
          </a:graphicData>
        </a:graphic>
      </p:graphicFrame>
      <p:sp>
        <p:nvSpPr>
          <p:cNvPr id="802" name="Google Shape;802;p35"/>
          <p:cNvSpPr txBox="1"/>
          <p:nvPr/>
        </p:nvSpPr>
        <p:spPr>
          <a:xfrm>
            <a:off x="6331384" y="5003844"/>
            <a:ext cx="840940" cy="253916"/>
          </a:xfrm>
          <a:prstGeom prst="rect">
            <a:avLst/>
          </a:prstGeom>
          <a:blipFill rotWithShape="1">
            <a:blip r:embed="rId16">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03" name="Google Shape;803;p35"/>
          <p:cNvSpPr txBox="1"/>
          <p:nvPr/>
        </p:nvSpPr>
        <p:spPr>
          <a:xfrm>
            <a:off x="6331384" y="5282450"/>
            <a:ext cx="840940" cy="253916"/>
          </a:xfrm>
          <a:prstGeom prst="rect">
            <a:avLst/>
          </a:prstGeom>
          <a:blipFill rotWithShape="1">
            <a:blip r:embed="rId17">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04" name="Google Shape;804;p35"/>
          <p:cNvSpPr txBox="1"/>
          <p:nvPr/>
        </p:nvSpPr>
        <p:spPr>
          <a:xfrm>
            <a:off x="6331384" y="5546769"/>
            <a:ext cx="840940" cy="415498"/>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2" name="Google Shape;688;p32" descr="Diagrama&#10;&#10;Descripción generada automáticamente">
            <a:extLst>
              <a:ext uri="{FF2B5EF4-FFF2-40B4-BE49-F238E27FC236}">
                <a16:creationId xmlns:a16="http://schemas.microsoft.com/office/drawing/2014/main" id="{CBF2DE79-BF17-81A8-C3E6-994585BDD6BD}"/>
              </a:ext>
            </a:extLst>
          </p:cNvPr>
          <p:cNvPicPr preferRelativeResize="0"/>
          <p:nvPr/>
        </p:nvPicPr>
        <p:blipFill rotWithShape="1">
          <a:blip r:embed="rId19">
            <a:alphaModFix/>
          </a:blip>
          <a:srcRect/>
          <a:stretch/>
        </p:blipFill>
        <p:spPr>
          <a:xfrm>
            <a:off x="284163" y="1925898"/>
            <a:ext cx="4620007" cy="4790212"/>
          </a:xfrm>
          <a:prstGeom prst="rect">
            <a:avLst/>
          </a:prstGeom>
          <a:noFill/>
          <a:ln>
            <a:noFill/>
          </a:ln>
        </p:spPr>
      </p:pic>
      <p:sp>
        <p:nvSpPr>
          <p:cNvPr id="3" name="Google Shape;689;p32">
            <a:extLst>
              <a:ext uri="{FF2B5EF4-FFF2-40B4-BE49-F238E27FC236}">
                <a16:creationId xmlns:a16="http://schemas.microsoft.com/office/drawing/2014/main" id="{5DB4B7CD-7284-4D75-253A-940DDDDE99ED}"/>
              </a:ext>
            </a:extLst>
          </p:cNvPr>
          <p:cNvSpPr txBox="1"/>
          <p:nvPr/>
        </p:nvSpPr>
        <p:spPr>
          <a:xfrm>
            <a:off x="86848" y="1363719"/>
            <a:ext cx="5336489"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a:solidFill>
                  <a:schemeClr val="dk1"/>
                </a:solidFill>
                <a:latin typeface="Calibri"/>
                <a:ea typeface="Calibri"/>
                <a:cs typeface="Calibri"/>
                <a:sym typeface="Calibri"/>
              </a:rPr>
              <a:t>Remember: in the </a:t>
            </a:r>
            <a:r>
              <a:rPr lang="en-GB" sz="2400" dirty="0" err="1">
                <a:solidFill>
                  <a:schemeClr val="dk1"/>
                </a:solidFill>
                <a:latin typeface="Calibri"/>
                <a:ea typeface="Calibri"/>
                <a:cs typeface="Calibri"/>
                <a:sym typeface="Calibri"/>
              </a:rPr>
              <a:t>SimSiam</a:t>
            </a:r>
            <a:r>
              <a:rPr lang="en-GB" sz="2400" dirty="0">
                <a:solidFill>
                  <a:schemeClr val="dk1"/>
                </a:solidFill>
                <a:latin typeface="Calibri"/>
                <a:ea typeface="Calibri"/>
                <a:cs typeface="Calibri"/>
                <a:sym typeface="Calibri"/>
              </a:rPr>
              <a:t> architecture</a:t>
            </a:r>
            <a:endParaRPr sz="1800" dirty="0"/>
          </a:p>
        </p:txBody>
      </p:sp>
      <p:sp>
        <p:nvSpPr>
          <p:cNvPr id="4" name="Date Placeholder 3">
            <a:extLst>
              <a:ext uri="{FF2B5EF4-FFF2-40B4-BE49-F238E27FC236}">
                <a16:creationId xmlns:a16="http://schemas.microsoft.com/office/drawing/2014/main" id="{0ED5F5FE-7332-0330-9D25-9F3F044D2AD7}"/>
              </a:ext>
            </a:extLst>
          </p:cNvPr>
          <p:cNvSpPr>
            <a:spLocks noGrp="1"/>
          </p:cNvSpPr>
          <p:nvPr>
            <p:ph type="dt" idx="10"/>
          </p:nvPr>
        </p:nvSpPr>
        <p:spPr/>
        <p:txBody>
          <a:bodyPr/>
          <a:lstStyle/>
          <a:p>
            <a:fld id="{5D11B583-60D5-3C4B-B5B1-7F550B5BF6BB}" type="datetime10">
              <a:rPr lang="es-ES_tradnl" smtClean="0"/>
              <a:t>00:52</a:t>
            </a:fld>
            <a:endParaRPr lang="es-ES_tradnl"/>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6"/>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a:t>Image Representation Contrasting</a:t>
            </a:r>
            <a:endParaRPr/>
          </a:p>
        </p:txBody>
      </p:sp>
      <p:graphicFrame>
        <p:nvGraphicFramePr>
          <p:cNvPr id="813" name="Google Shape;813;p36"/>
          <p:cNvGraphicFramePr/>
          <p:nvPr/>
        </p:nvGraphicFramePr>
        <p:xfrm>
          <a:off x="7129461" y="2517662"/>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814" name="Google Shape;814;p36"/>
          <p:cNvSpPr txBox="1"/>
          <p:nvPr/>
        </p:nvSpPr>
        <p:spPr>
          <a:xfrm>
            <a:off x="6331384" y="2503531"/>
            <a:ext cx="840940" cy="25680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15" name="Google Shape;815;p36"/>
          <p:cNvSpPr txBox="1"/>
          <p:nvPr/>
        </p:nvSpPr>
        <p:spPr>
          <a:xfrm>
            <a:off x="6331384" y="2782138"/>
            <a:ext cx="840940" cy="25705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16" name="Google Shape;816;p36"/>
          <p:cNvSpPr txBox="1"/>
          <p:nvPr/>
        </p:nvSpPr>
        <p:spPr>
          <a:xfrm>
            <a:off x="6331384" y="3046457"/>
            <a:ext cx="840940" cy="2578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17" name="Google Shape;817;p36"/>
          <p:cNvSpPr txBox="1"/>
          <p:nvPr/>
        </p:nvSpPr>
        <p:spPr>
          <a:xfrm>
            <a:off x="5671599" y="2732501"/>
            <a:ext cx="521494" cy="416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18" name="Google Shape;818;p36"/>
          <p:cNvSpPr txBox="1"/>
          <p:nvPr/>
        </p:nvSpPr>
        <p:spPr>
          <a:xfrm>
            <a:off x="7136605" y="2214368"/>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19" name="Google Shape;819;p36"/>
          <p:cNvSpPr txBox="1"/>
          <p:nvPr/>
        </p:nvSpPr>
        <p:spPr>
          <a:xfrm>
            <a:off x="7422355" y="2214368"/>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20" name="Google Shape;820;p36"/>
          <p:cNvSpPr txBox="1"/>
          <p:nvPr/>
        </p:nvSpPr>
        <p:spPr>
          <a:xfrm>
            <a:off x="7693818" y="2214368"/>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21" name="Google Shape;821;p36"/>
          <p:cNvSpPr txBox="1"/>
          <p:nvPr/>
        </p:nvSpPr>
        <p:spPr>
          <a:xfrm>
            <a:off x="7965280" y="2214368"/>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22" name="Google Shape;822;p36"/>
          <p:cNvSpPr txBox="1"/>
          <p:nvPr/>
        </p:nvSpPr>
        <p:spPr>
          <a:xfrm>
            <a:off x="8236743" y="2214368"/>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823" name="Google Shape;823;p36"/>
          <p:cNvGraphicFramePr/>
          <p:nvPr/>
        </p:nvGraphicFramePr>
        <p:xfrm>
          <a:off x="7129461" y="3789249"/>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824" name="Google Shape;824;p36"/>
          <p:cNvSpPr txBox="1"/>
          <p:nvPr/>
        </p:nvSpPr>
        <p:spPr>
          <a:xfrm>
            <a:off x="6331384" y="3775119"/>
            <a:ext cx="840940" cy="255968"/>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25" name="Google Shape;825;p36"/>
          <p:cNvSpPr txBox="1"/>
          <p:nvPr/>
        </p:nvSpPr>
        <p:spPr>
          <a:xfrm>
            <a:off x="6331384" y="4053725"/>
            <a:ext cx="840940" cy="25622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26" name="Google Shape;826;p36"/>
          <p:cNvSpPr txBox="1"/>
          <p:nvPr/>
        </p:nvSpPr>
        <p:spPr>
          <a:xfrm>
            <a:off x="6331384" y="4318044"/>
            <a:ext cx="840940" cy="257058"/>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27" name="Google Shape;827;p36"/>
          <p:cNvSpPr txBox="1"/>
          <p:nvPr/>
        </p:nvSpPr>
        <p:spPr>
          <a:xfrm>
            <a:off x="5671599" y="4004089"/>
            <a:ext cx="521494" cy="41549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28" name="Google Shape;828;p36"/>
          <p:cNvSpPr txBox="1"/>
          <p:nvPr/>
        </p:nvSpPr>
        <p:spPr>
          <a:xfrm>
            <a:off x="7136605" y="3485955"/>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29" name="Google Shape;829;p36"/>
          <p:cNvSpPr txBox="1"/>
          <p:nvPr/>
        </p:nvSpPr>
        <p:spPr>
          <a:xfrm>
            <a:off x="7422355" y="3485955"/>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30" name="Google Shape;830;p36"/>
          <p:cNvSpPr txBox="1"/>
          <p:nvPr/>
        </p:nvSpPr>
        <p:spPr>
          <a:xfrm>
            <a:off x="7693818" y="3485955"/>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31" name="Google Shape;831;p36"/>
          <p:cNvSpPr txBox="1"/>
          <p:nvPr/>
        </p:nvSpPr>
        <p:spPr>
          <a:xfrm>
            <a:off x="7965280" y="3485955"/>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32" name="Google Shape;832;p36"/>
          <p:cNvSpPr txBox="1"/>
          <p:nvPr/>
        </p:nvSpPr>
        <p:spPr>
          <a:xfrm>
            <a:off x="8236743" y="3485955"/>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833" name="Google Shape;833;p36"/>
          <p:cNvGraphicFramePr/>
          <p:nvPr/>
        </p:nvGraphicFramePr>
        <p:xfrm>
          <a:off x="7129461" y="5017974"/>
          <a:ext cx="2743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accent3"/>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rgbClr val="ADADAD"/>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rgbClr val="3D6701"/>
                    </a:solidFill>
                  </a:tcPr>
                </a:tc>
                <a:extLst>
                  <a:ext uri="{0D108BD9-81ED-4DB2-BD59-A6C34878D82A}">
                    <a16:rowId xmlns:a16="http://schemas.microsoft.com/office/drawing/2014/main" val="10002"/>
                  </a:ext>
                </a:extLst>
              </a:tr>
            </a:tbl>
          </a:graphicData>
        </a:graphic>
      </p:graphicFrame>
      <p:sp>
        <p:nvSpPr>
          <p:cNvPr id="834" name="Google Shape;834;p36"/>
          <p:cNvSpPr txBox="1"/>
          <p:nvPr/>
        </p:nvSpPr>
        <p:spPr>
          <a:xfrm>
            <a:off x="6331384" y="5003844"/>
            <a:ext cx="840940" cy="253916"/>
          </a:xfrm>
          <a:prstGeom prst="rect">
            <a:avLst/>
          </a:prstGeom>
          <a:blipFill rotWithShape="1">
            <a:blip r:embed="rId16">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35" name="Google Shape;835;p36"/>
          <p:cNvSpPr txBox="1"/>
          <p:nvPr/>
        </p:nvSpPr>
        <p:spPr>
          <a:xfrm>
            <a:off x="6331384" y="5282450"/>
            <a:ext cx="840940" cy="253916"/>
          </a:xfrm>
          <a:prstGeom prst="rect">
            <a:avLst/>
          </a:prstGeom>
          <a:blipFill rotWithShape="1">
            <a:blip r:embed="rId17">
              <a:alphaModFix/>
            </a:blip>
            <a:stretch>
              <a:fillRect b="-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36" name="Google Shape;836;p36"/>
          <p:cNvSpPr txBox="1"/>
          <p:nvPr/>
        </p:nvSpPr>
        <p:spPr>
          <a:xfrm>
            <a:off x="6331384" y="5546769"/>
            <a:ext cx="840940" cy="415498"/>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cxnSp>
        <p:nvCxnSpPr>
          <p:cNvPr id="837" name="Google Shape;837;p36"/>
          <p:cNvCxnSpPr/>
          <p:nvPr/>
        </p:nvCxnSpPr>
        <p:spPr>
          <a:xfrm>
            <a:off x="7543800" y="5436394"/>
            <a:ext cx="405000" cy="0"/>
          </a:xfrm>
          <a:prstGeom prst="straightConnector1">
            <a:avLst/>
          </a:prstGeom>
          <a:noFill/>
          <a:ln w="12700" cap="flat" cmpd="sng">
            <a:solidFill>
              <a:srgbClr val="980000"/>
            </a:solidFill>
            <a:prstDash val="solid"/>
            <a:round/>
            <a:headEnd type="none" w="sm" len="sm"/>
            <a:tailEnd type="triangle" w="med" len="med"/>
          </a:ln>
        </p:spPr>
      </p:cxnSp>
      <p:sp>
        <p:nvSpPr>
          <p:cNvPr id="838" name="Google Shape;838;p36"/>
          <p:cNvSpPr txBox="1"/>
          <p:nvPr/>
        </p:nvSpPr>
        <p:spPr>
          <a:xfrm>
            <a:off x="7919751" y="5284058"/>
            <a:ext cx="885825" cy="253916"/>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39" name="Google Shape;839;p36"/>
          <p:cNvSpPr txBox="1"/>
          <p:nvPr/>
        </p:nvSpPr>
        <p:spPr>
          <a:xfrm>
            <a:off x="5284600" y="5203574"/>
            <a:ext cx="605734" cy="428900"/>
          </a:xfrm>
          <a:prstGeom prst="rect">
            <a:avLst/>
          </a:prstGeom>
          <a:blipFill rotWithShape="1">
            <a:blip r:embed="rId20">
              <a:alphaModFix/>
            </a:blip>
            <a:stretch>
              <a:fillRect r="-49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pic>
        <p:nvPicPr>
          <p:cNvPr id="4" name="Google Shape;688;p32" descr="Diagrama&#10;&#10;Descripción generada automáticamente">
            <a:extLst>
              <a:ext uri="{FF2B5EF4-FFF2-40B4-BE49-F238E27FC236}">
                <a16:creationId xmlns:a16="http://schemas.microsoft.com/office/drawing/2014/main" id="{3E00E6C0-25F1-3FEA-458C-FEA044662CE6}"/>
              </a:ext>
            </a:extLst>
          </p:cNvPr>
          <p:cNvPicPr preferRelativeResize="0"/>
          <p:nvPr/>
        </p:nvPicPr>
        <p:blipFill rotWithShape="1">
          <a:blip r:embed="rId21">
            <a:alphaModFix/>
          </a:blip>
          <a:srcRect/>
          <a:stretch/>
        </p:blipFill>
        <p:spPr>
          <a:xfrm>
            <a:off x="284163" y="1925898"/>
            <a:ext cx="4620007" cy="4790212"/>
          </a:xfrm>
          <a:prstGeom prst="rect">
            <a:avLst/>
          </a:prstGeom>
          <a:noFill/>
          <a:ln>
            <a:noFill/>
          </a:ln>
        </p:spPr>
      </p:pic>
      <p:sp>
        <p:nvSpPr>
          <p:cNvPr id="5" name="Google Shape;689;p32">
            <a:extLst>
              <a:ext uri="{FF2B5EF4-FFF2-40B4-BE49-F238E27FC236}">
                <a16:creationId xmlns:a16="http://schemas.microsoft.com/office/drawing/2014/main" id="{CBF8F9C8-3321-2940-29D1-310CACBF49DD}"/>
              </a:ext>
            </a:extLst>
          </p:cNvPr>
          <p:cNvSpPr txBox="1"/>
          <p:nvPr/>
        </p:nvSpPr>
        <p:spPr>
          <a:xfrm>
            <a:off x="-259992" y="1397050"/>
            <a:ext cx="3812488"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dirty="0" err="1">
                <a:solidFill>
                  <a:schemeClr val="dk1"/>
                </a:solidFill>
                <a:latin typeface="Calibri"/>
                <a:ea typeface="Calibri"/>
                <a:cs typeface="Calibri"/>
                <a:sym typeface="Calibri"/>
              </a:rPr>
              <a:t>SimSiam</a:t>
            </a:r>
            <a:r>
              <a:rPr lang="en-GB" sz="2400" dirty="0">
                <a:solidFill>
                  <a:schemeClr val="dk1"/>
                </a:solidFill>
                <a:latin typeface="Calibri"/>
                <a:ea typeface="Calibri"/>
                <a:cs typeface="Calibri"/>
                <a:sym typeface="Calibri"/>
              </a:rPr>
              <a:t> architecture</a:t>
            </a:r>
            <a:endParaRPr sz="1800" dirty="0"/>
          </a:p>
        </p:txBody>
      </p:sp>
      <p:sp>
        <p:nvSpPr>
          <p:cNvPr id="6" name="Google Shape;856;p37">
            <a:extLst>
              <a:ext uri="{FF2B5EF4-FFF2-40B4-BE49-F238E27FC236}">
                <a16:creationId xmlns:a16="http://schemas.microsoft.com/office/drawing/2014/main" id="{749DE7E2-7C42-5F44-B1EE-93B03A335E51}"/>
              </a:ext>
            </a:extLst>
          </p:cNvPr>
          <p:cNvSpPr txBox="1"/>
          <p:nvPr/>
        </p:nvSpPr>
        <p:spPr>
          <a:xfrm>
            <a:off x="4540184" y="6094053"/>
            <a:ext cx="4603816" cy="587067"/>
          </a:xfrm>
          <a:prstGeom prst="rect">
            <a:avLst/>
          </a:prstGeom>
          <a:blipFill rotWithShape="1">
            <a:blip r:embed="rId22">
              <a:alphaModFix/>
            </a:blip>
            <a:stretch>
              <a:fillRect t="-131732" b="-19204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7" name="Date Placeholder 6">
            <a:extLst>
              <a:ext uri="{FF2B5EF4-FFF2-40B4-BE49-F238E27FC236}">
                <a16:creationId xmlns:a16="http://schemas.microsoft.com/office/drawing/2014/main" id="{AC20C711-1B46-6325-71BA-8C193DF96211}"/>
              </a:ext>
            </a:extLst>
          </p:cNvPr>
          <p:cNvSpPr>
            <a:spLocks noGrp="1"/>
          </p:cNvSpPr>
          <p:nvPr>
            <p:ph type="dt" idx="10"/>
          </p:nvPr>
        </p:nvSpPr>
        <p:spPr/>
        <p:txBody>
          <a:bodyPr/>
          <a:lstStyle/>
          <a:p>
            <a:fld id="{ECAA20A0-72C6-0F45-9C98-55C91F27BE28}" type="datetime10">
              <a:rPr lang="es-ES_tradnl" smtClean="0"/>
              <a:t>00:52</a:t>
            </a:fld>
            <a:endParaRPr lang="es-ES_tradnl"/>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38"/>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dirty="0" err="1"/>
              <a:t>SimSiam</a:t>
            </a:r>
            <a:endParaRPr dirty="0"/>
          </a:p>
        </p:txBody>
      </p:sp>
      <p:graphicFrame>
        <p:nvGraphicFramePr>
          <p:cNvPr id="862" name="Google Shape;862;p38"/>
          <p:cNvGraphicFramePr/>
          <p:nvPr/>
        </p:nvGraphicFramePr>
        <p:xfrm>
          <a:off x="3428999"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863" name="Google Shape;863;p38"/>
          <p:cNvSpPr txBox="1"/>
          <p:nvPr/>
        </p:nvSpPr>
        <p:spPr>
          <a:xfrm>
            <a:off x="2630922" y="2132056"/>
            <a:ext cx="840940" cy="25680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64" name="Google Shape;864;p38"/>
          <p:cNvSpPr txBox="1"/>
          <p:nvPr/>
        </p:nvSpPr>
        <p:spPr>
          <a:xfrm>
            <a:off x="2630922" y="2410663"/>
            <a:ext cx="840940" cy="25705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65" name="Google Shape;865;p38"/>
          <p:cNvSpPr txBox="1"/>
          <p:nvPr/>
        </p:nvSpPr>
        <p:spPr>
          <a:xfrm>
            <a:off x="2630922" y="2674982"/>
            <a:ext cx="840940" cy="2578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66" name="Google Shape;866;p38"/>
          <p:cNvSpPr txBox="1"/>
          <p:nvPr/>
        </p:nvSpPr>
        <p:spPr>
          <a:xfrm>
            <a:off x="1971136" y="2361026"/>
            <a:ext cx="521494" cy="416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67" name="Google Shape;867;p38"/>
          <p:cNvSpPr txBox="1"/>
          <p:nvPr/>
        </p:nvSpPr>
        <p:spPr>
          <a:xfrm>
            <a:off x="3436143" y="1842893"/>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68" name="Google Shape;868;p38"/>
          <p:cNvSpPr txBox="1"/>
          <p:nvPr/>
        </p:nvSpPr>
        <p:spPr>
          <a:xfrm>
            <a:off x="3721893" y="1842893"/>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69" name="Google Shape;869;p38"/>
          <p:cNvSpPr txBox="1"/>
          <p:nvPr/>
        </p:nvSpPr>
        <p:spPr>
          <a:xfrm>
            <a:off x="3993355" y="1842893"/>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70" name="Google Shape;870;p38"/>
          <p:cNvSpPr txBox="1"/>
          <p:nvPr/>
        </p:nvSpPr>
        <p:spPr>
          <a:xfrm>
            <a:off x="4264818" y="1842893"/>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71" name="Google Shape;871;p38"/>
          <p:cNvSpPr txBox="1"/>
          <p:nvPr/>
        </p:nvSpPr>
        <p:spPr>
          <a:xfrm>
            <a:off x="4536280" y="1842893"/>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872" name="Google Shape;872;p38"/>
          <p:cNvGraphicFramePr/>
          <p:nvPr/>
        </p:nvGraphicFramePr>
        <p:xfrm>
          <a:off x="3428999"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873" name="Google Shape;873;p38"/>
          <p:cNvSpPr txBox="1"/>
          <p:nvPr/>
        </p:nvSpPr>
        <p:spPr>
          <a:xfrm>
            <a:off x="2630922" y="3403644"/>
            <a:ext cx="840940" cy="255968"/>
          </a:xfrm>
          <a:prstGeom prst="rect">
            <a:avLst/>
          </a:prstGeom>
          <a:blipFill rotWithShape="1">
            <a:blip r:embed="rId12">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74" name="Google Shape;874;p38"/>
          <p:cNvSpPr txBox="1"/>
          <p:nvPr/>
        </p:nvSpPr>
        <p:spPr>
          <a:xfrm>
            <a:off x="2630922" y="3682250"/>
            <a:ext cx="840940" cy="25622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75" name="Google Shape;875;p38"/>
          <p:cNvSpPr txBox="1"/>
          <p:nvPr/>
        </p:nvSpPr>
        <p:spPr>
          <a:xfrm>
            <a:off x="2630922" y="3946569"/>
            <a:ext cx="840940" cy="257058"/>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76" name="Google Shape;876;p38"/>
          <p:cNvSpPr txBox="1"/>
          <p:nvPr/>
        </p:nvSpPr>
        <p:spPr>
          <a:xfrm>
            <a:off x="1971136" y="3632614"/>
            <a:ext cx="521494" cy="41549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77" name="Google Shape;877;p38"/>
          <p:cNvSpPr txBox="1"/>
          <p:nvPr/>
        </p:nvSpPr>
        <p:spPr>
          <a:xfrm>
            <a:off x="3436143" y="3114480"/>
            <a:ext cx="235744" cy="253916"/>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78" name="Google Shape;878;p38"/>
          <p:cNvSpPr txBox="1"/>
          <p:nvPr/>
        </p:nvSpPr>
        <p:spPr>
          <a:xfrm>
            <a:off x="3721893" y="3114480"/>
            <a:ext cx="235744" cy="253916"/>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79" name="Google Shape;879;p38"/>
          <p:cNvSpPr txBox="1"/>
          <p:nvPr/>
        </p:nvSpPr>
        <p:spPr>
          <a:xfrm>
            <a:off x="3993355" y="3114480"/>
            <a:ext cx="235744" cy="253916"/>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80" name="Google Shape;880;p38"/>
          <p:cNvSpPr txBox="1"/>
          <p:nvPr/>
        </p:nvSpPr>
        <p:spPr>
          <a:xfrm>
            <a:off x="4264818" y="3114480"/>
            <a:ext cx="235744" cy="253916"/>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81" name="Google Shape;881;p38"/>
          <p:cNvSpPr txBox="1"/>
          <p:nvPr/>
        </p:nvSpPr>
        <p:spPr>
          <a:xfrm>
            <a:off x="4536280" y="3114480"/>
            <a:ext cx="235744" cy="253916"/>
          </a:xfrm>
          <a:prstGeom prst="rect">
            <a:avLst/>
          </a:prstGeom>
          <a:blipFill rotWithShape="1">
            <a:blip r:embed="rId2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882" name="Google Shape;882;p38"/>
          <p:cNvGraphicFramePr/>
          <p:nvPr/>
        </p:nvGraphicFramePr>
        <p:xfrm>
          <a:off x="6765130"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883" name="Google Shape;883;p38"/>
          <p:cNvSpPr txBox="1"/>
          <p:nvPr/>
        </p:nvSpPr>
        <p:spPr>
          <a:xfrm>
            <a:off x="5967053" y="2132057"/>
            <a:ext cx="840940" cy="255968"/>
          </a:xfrm>
          <a:prstGeom prst="rect">
            <a:avLst/>
          </a:prstGeom>
          <a:blipFill rotWithShape="1">
            <a:blip r:embed="rId2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84" name="Google Shape;884;p38"/>
          <p:cNvSpPr txBox="1"/>
          <p:nvPr/>
        </p:nvSpPr>
        <p:spPr>
          <a:xfrm>
            <a:off x="5967053" y="2410663"/>
            <a:ext cx="840940" cy="256224"/>
          </a:xfrm>
          <a:prstGeom prst="rect">
            <a:avLst/>
          </a:prstGeom>
          <a:blipFill rotWithShape="1">
            <a:blip r:embed="rId22">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85" name="Google Shape;885;p38"/>
          <p:cNvSpPr txBox="1"/>
          <p:nvPr/>
        </p:nvSpPr>
        <p:spPr>
          <a:xfrm>
            <a:off x="5967053" y="2674981"/>
            <a:ext cx="840940" cy="257058"/>
          </a:xfrm>
          <a:prstGeom prst="rect">
            <a:avLst/>
          </a:prstGeom>
          <a:blipFill rotWithShape="1">
            <a:blip r:embed="rId2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86" name="Google Shape;886;p38"/>
          <p:cNvSpPr txBox="1"/>
          <p:nvPr/>
        </p:nvSpPr>
        <p:spPr>
          <a:xfrm>
            <a:off x="5307267" y="2361026"/>
            <a:ext cx="521494" cy="415498"/>
          </a:xfrm>
          <a:prstGeom prst="rect">
            <a:avLst/>
          </a:prstGeom>
          <a:blipFill rotWithShape="1">
            <a:blip r:embed="rId2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87" name="Google Shape;887;p38"/>
          <p:cNvSpPr txBox="1"/>
          <p:nvPr/>
        </p:nvSpPr>
        <p:spPr>
          <a:xfrm>
            <a:off x="6772274" y="1842893"/>
            <a:ext cx="235744" cy="253916"/>
          </a:xfrm>
          <a:prstGeom prst="rect">
            <a:avLst/>
          </a:prstGeom>
          <a:blipFill rotWithShape="1">
            <a:blip r:embed="rId2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88" name="Google Shape;888;p38"/>
          <p:cNvSpPr txBox="1"/>
          <p:nvPr/>
        </p:nvSpPr>
        <p:spPr>
          <a:xfrm>
            <a:off x="7058024" y="1842893"/>
            <a:ext cx="235744" cy="253916"/>
          </a:xfrm>
          <a:prstGeom prst="rect">
            <a:avLst/>
          </a:prstGeom>
          <a:blipFill rotWithShape="1">
            <a:blip r:embed="rId2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89" name="Google Shape;889;p38"/>
          <p:cNvSpPr txBox="1"/>
          <p:nvPr/>
        </p:nvSpPr>
        <p:spPr>
          <a:xfrm>
            <a:off x="7329486" y="1842893"/>
            <a:ext cx="235744" cy="253916"/>
          </a:xfrm>
          <a:prstGeom prst="rect">
            <a:avLst/>
          </a:prstGeom>
          <a:blipFill rotWithShape="1">
            <a:blip r:embed="rId2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90" name="Google Shape;890;p38"/>
          <p:cNvSpPr txBox="1"/>
          <p:nvPr/>
        </p:nvSpPr>
        <p:spPr>
          <a:xfrm>
            <a:off x="7600949" y="1842893"/>
            <a:ext cx="235744" cy="253916"/>
          </a:xfrm>
          <a:prstGeom prst="rect">
            <a:avLst/>
          </a:prstGeom>
          <a:blipFill rotWithShape="1">
            <a:blip r:embed="rId2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91" name="Google Shape;891;p38"/>
          <p:cNvSpPr txBox="1"/>
          <p:nvPr/>
        </p:nvSpPr>
        <p:spPr>
          <a:xfrm>
            <a:off x="7872411" y="1842893"/>
            <a:ext cx="235744" cy="253916"/>
          </a:xfrm>
          <a:prstGeom prst="rect">
            <a:avLst/>
          </a:prstGeom>
          <a:blipFill rotWithShape="1">
            <a:blip r:embed="rId2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892" name="Google Shape;892;p38"/>
          <p:cNvGraphicFramePr/>
          <p:nvPr/>
        </p:nvGraphicFramePr>
        <p:xfrm>
          <a:off x="6765130"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893" name="Google Shape;893;p38"/>
          <p:cNvSpPr txBox="1"/>
          <p:nvPr/>
        </p:nvSpPr>
        <p:spPr>
          <a:xfrm>
            <a:off x="5967053" y="3403644"/>
            <a:ext cx="840940" cy="256802"/>
          </a:xfrm>
          <a:prstGeom prst="rect">
            <a:avLst/>
          </a:prstGeom>
          <a:blipFill rotWithShape="1">
            <a:blip r:embed="rId30">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94" name="Google Shape;894;p38"/>
          <p:cNvSpPr txBox="1"/>
          <p:nvPr/>
        </p:nvSpPr>
        <p:spPr>
          <a:xfrm>
            <a:off x="5967053" y="3682250"/>
            <a:ext cx="840940" cy="257058"/>
          </a:xfrm>
          <a:prstGeom prst="rect">
            <a:avLst/>
          </a:prstGeom>
          <a:blipFill rotWithShape="1">
            <a:blip r:embed="rId3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95" name="Google Shape;895;p38"/>
          <p:cNvSpPr txBox="1"/>
          <p:nvPr/>
        </p:nvSpPr>
        <p:spPr>
          <a:xfrm>
            <a:off x="5967053" y="3946570"/>
            <a:ext cx="840940" cy="257891"/>
          </a:xfrm>
          <a:prstGeom prst="rect">
            <a:avLst/>
          </a:prstGeom>
          <a:blipFill rotWithShape="1">
            <a:blip r:embed="rId3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96" name="Google Shape;896;p38"/>
          <p:cNvSpPr txBox="1"/>
          <p:nvPr/>
        </p:nvSpPr>
        <p:spPr>
          <a:xfrm>
            <a:off x="5307267" y="3632614"/>
            <a:ext cx="521494" cy="416332"/>
          </a:xfrm>
          <a:prstGeom prst="rect">
            <a:avLst/>
          </a:prstGeom>
          <a:blipFill rotWithShape="1">
            <a:blip r:embed="rId3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97" name="Google Shape;897;p38"/>
          <p:cNvSpPr txBox="1"/>
          <p:nvPr/>
        </p:nvSpPr>
        <p:spPr>
          <a:xfrm>
            <a:off x="6772274" y="3114480"/>
            <a:ext cx="235744" cy="253916"/>
          </a:xfrm>
          <a:prstGeom prst="rect">
            <a:avLst/>
          </a:prstGeom>
          <a:blipFill rotWithShape="1">
            <a:blip r:embed="rId3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98" name="Google Shape;898;p38"/>
          <p:cNvSpPr txBox="1"/>
          <p:nvPr/>
        </p:nvSpPr>
        <p:spPr>
          <a:xfrm>
            <a:off x="7058024" y="3114480"/>
            <a:ext cx="235744" cy="253916"/>
          </a:xfrm>
          <a:prstGeom prst="rect">
            <a:avLst/>
          </a:prstGeom>
          <a:blipFill rotWithShape="1">
            <a:blip r:embed="rId3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899" name="Google Shape;899;p38"/>
          <p:cNvSpPr txBox="1"/>
          <p:nvPr/>
        </p:nvSpPr>
        <p:spPr>
          <a:xfrm>
            <a:off x="7329486" y="3114480"/>
            <a:ext cx="235744" cy="253916"/>
          </a:xfrm>
          <a:prstGeom prst="rect">
            <a:avLst/>
          </a:prstGeom>
          <a:blipFill rotWithShape="1">
            <a:blip r:embed="rId3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00" name="Google Shape;900;p38"/>
          <p:cNvSpPr txBox="1"/>
          <p:nvPr/>
        </p:nvSpPr>
        <p:spPr>
          <a:xfrm>
            <a:off x="7600949" y="3114480"/>
            <a:ext cx="235744" cy="253916"/>
          </a:xfrm>
          <a:prstGeom prst="rect">
            <a:avLst/>
          </a:prstGeom>
          <a:blipFill rotWithShape="1">
            <a:blip r:embed="rId3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01" name="Google Shape;901;p38"/>
          <p:cNvSpPr txBox="1"/>
          <p:nvPr/>
        </p:nvSpPr>
        <p:spPr>
          <a:xfrm>
            <a:off x="7872411" y="3114480"/>
            <a:ext cx="235744" cy="253916"/>
          </a:xfrm>
          <a:prstGeom prst="rect">
            <a:avLst/>
          </a:prstGeom>
          <a:blipFill rotWithShape="1">
            <a:blip r:embed="rId3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 name="Date Placeholder 1">
            <a:extLst>
              <a:ext uri="{FF2B5EF4-FFF2-40B4-BE49-F238E27FC236}">
                <a16:creationId xmlns:a16="http://schemas.microsoft.com/office/drawing/2014/main" id="{DE426BB3-74D6-339A-741B-66B4FA72D200}"/>
              </a:ext>
            </a:extLst>
          </p:cNvPr>
          <p:cNvSpPr>
            <a:spLocks noGrp="1"/>
          </p:cNvSpPr>
          <p:nvPr>
            <p:ph type="dt" idx="10"/>
          </p:nvPr>
        </p:nvSpPr>
        <p:spPr/>
        <p:txBody>
          <a:bodyPr/>
          <a:lstStyle/>
          <a:p>
            <a:fld id="{F23AE99D-0E8D-2F48-AAAD-A9B6911404A3}" type="datetime10">
              <a:rPr lang="es-ES_tradnl" smtClean="0"/>
              <a:t>00:52</a:t>
            </a:fld>
            <a:endParaRPr lang="es-ES_tradnl"/>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39"/>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dirty="0" err="1"/>
              <a:t>SimSiam</a:t>
            </a:r>
            <a:endParaRPr dirty="0"/>
          </a:p>
        </p:txBody>
      </p:sp>
      <p:graphicFrame>
        <p:nvGraphicFramePr>
          <p:cNvPr id="907" name="Google Shape;907;p39"/>
          <p:cNvGraphicFramePr/>
          <p:nvPr/>
        </p:nvGraphicFramePr>
        <p:xfrm>
          <a:off x="3428999"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908" name="Google Shape;908;p39"/>
          <p:cNvSpPr txBox="1"/>
          <p:nvPr/>
        </p:nvSpPr>
        <p:spPr>
          <a:xfrm>
            <a:off x="2630922" y="2132056"/>
            <a:ext cx="840940" cy="25680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09" name="Google Shape;909;p39"/>
          <p:cNvSpPr txBox="1"/>
          <p:nvPr/>
        </p:nvSpPr>
        <p:spPr>
          <a:xfrm>
            <a:off x="2630922" y="2410663"/>
            <a:ext cx="840940" cy="25705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0" name="Google Shape;910;p39"/>
          <p:cNvSpPr txBox="1"/>
          <p:nvPr/>
        </p:nvSpPr>
        <p:spPr>
          <a:xfrm>
            <a:off x="2630922" y="2674982"/>
            <a:ext cx="840940" cy="2578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1" name="Google Shape;911;p39"/>
          <p:cNvSpPr txBox="1"/>
          <p:nvPr/>
        </p:nvSpPr>
        <p:spPr>
          <a:xfrm>
            <a:off x="1971136" y="2361026"/>
            <a:ext cx="521494" cy="416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2" name="Google Shape;912;p39"/>
          <p:cNvSpPr txBox="1"/>
          <p:nvPr/>
        </p:nvSpPr>
        <p:spPr>
          <a:xfrm>
            <a:off x="3436143" y="1842893"/>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3" name="Google Shape;913;p39"/>
          <p:cNvSpPr txBox="1"/>
          <p:nvPr/>
        </p:nvSpPr>
        <p:spPr>
          <a:xfrm>
            <a:off x="3721893" y="1842893"/>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4" name="Google Shape;914;p39"/>
          <p:cNvSpPr txBox="1"/>
          <p:nvPr/>
        </p:nvSpPr>
        <p:spPr>
          <a:xfrm>
            <a:off x="3993355" y="1842893"/>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5" name="Google Shape;915;p39"/>
          <p:cNvSpPr txBox="1"/>
          <p:nvPr/>
        </p:nvSpPr>
        <p:spPr>
          <a:xfrm>
            <a:off x="4264818" y="1842893"/>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6" name="Google Shape;916;p39"/>
          <p:cNvSpPr txBox="1"/>
          <p:nvPr/>
        </p:nvSpPr>
        <p:spPr>
          <a:xfrm>
            <a:off x="4536280" y="1842893"/>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917" name="Google Shape;917;p39"/>
          <p:cNvGraphicFramePr/>
          <p:nvPr/>
        </p:nvGraphicFramePr>
        <p:xfrm>
          <a:off x="3428999"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accent3"/>
                    </a:solidFill>
                  </a:tcPr>
                </a:tc>
                <a:tc>
                  <a:txBody>
                    <a:bodyPr/>
                    <a:lstStyle/>
                    <a:p>
                      <a:pPr marL="0" marR="0" lvl="0" indent="0" algn="l" rtl="0">
                        <a:spcBef>
                          <a:spcPts val="0"/>
                        </a:spcBef>
                        <a:spcAft>
                          <a:spcPts val="0"/>
                        </a:spcAft>
                        <a:buNone/>
                      </a:pPr>
                      <a:endParaRPr sz="1100"/>
                    </a:p>
                  </a:txBody>
                  <a:tcPr marL="68575" marR="68575" marT="34300" marB="34300">
                    <a:solidFill>
                      <a:schemeClr val="accent3"/>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918" name="Google Shape;918;p39"/>
          <p:cNvSpPr txBox="1"/>
          <p:nvPr/>
        </p:nvSpPr>
        <p:spPr>
          <a:xfrm>
            <a:off x="2630922" y="3403644"/>
            <a:ext cx="840940" cy="255968"/>
          </a:xfrm>
          <a:prstGeom prst="rect">
            <a:avLst/>
          </a:prstGeom>
          <a:blipFill rotWithShape="1">
            <a:blip r:embed="rId12">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19" name="Google Shape;919;p39"/>
          <p:cNvSpPr txBox="1"/>
          <p:nvPr/>
        </p:nvSpPr>
        <p:spPr>
          <a:xfrm>
            <a:off x="2630922" y="3682250"/>
            <a:ext cx="840940" cy="25622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0" name="Google Shape;920;p39"/>
          <p:cNvSpPr txBox="1"/>
          <p:nvPr/>
        </p:nvSpPr>
        <p:spPr>
          <a:xfrm>
            <a:off x="2630922" y="3946569"/>
            <a:ext cx="840940" cy="257058"/>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1" name="Google Shape;921;p39"/>
          <p:cNvSpPr txBox="1"/>
          <p:nvPr/>
        </p:nvSpPr>
        <p:spPr>
          <a:xfrm>
            <a:off x="1971136" y="3632614"/>
            <a:ext cx="521494" cy="41549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2" name="Google Shape;922;p39"/>
          <p:cNvSpPr txBox="1"/>
          <p:nvPr/>
        </p:nvSpPr>
        <p:spPr>
          <a:xfrm>
            <a:off x="3436143" y="3114480"/>
            <a:ext cx="235744" cy="253916"/>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3" name="Google Shape;923;p39"/>
          <p:cNvSpPr txBox="1"/>
          <p:nvPr/>
        </p:nvSpPr>
        <p:spPr>
          <a:xfrm>
            <a:off x="3721893" y="3114480"/>
            <a:ext cx="235744" cy="253916"/>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4" name="Google Shape;924;p39"/>
          <p:cNvSpPr txBox="1"/>
          <p:nvPr/>
        </p:nvSpPr>
        <p:spPr>
          <a:xfrm>
            <a:off x="3993355" y="3114480"/>
            <a:ext cx="235744" cy="253916"/>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5" name="Google Shape;925;p39"/>
          <p:cNvSpPr txBox="1"/>
          <p:nvPr/>
        </p:nvSpPr>
        <p:spPr>
          <a:xfrm>
            <a:off x="4264818" y="3114480"/>
            <a:ext cx="235744" cy="253916"/>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6" name="Google Shape;926;p39"/>
          <p:cNvSpPr txBox="1"/>
          <p:nvPr/>
        </p:nvSpPr>
        <p:spPr>
          <a:xfrm>
            <a:off x="4536280" y="3114480"/>
            <a:ext cx="235744" cy="253916"/>
          </a:xfrm>
          <a:prstGeom prst="rect">
            <a:avLst/>
          </a:prstGeom>
          <a:blipFill rotWithShape="1">
            <a:blip r:embed="rId2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27" name="Google Shape;927;p39"/>
          <p:cNvSpPr txBox="1"/>
          <p:nvPr/>
        </p:nvSpPr>
        <p:spPr>
          <a:xfrm>
            <a:off x="2838090" y="4546644"/>
            <a:ext cx="840940" cy="253916"/>
          </a:xfrm>
          <a:prstGeom prst="rect">
            <a:avLst/>
          </a:prstGeom>
          <a:blipFill rotWithShape="1">
            <a:blip r:embed="rId2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928" name="Google Shape;928;p39"/>
          <p:cNvGraphicFramePr/>
          <p:nvPr/>
        </p:nvGraphicFramePr>
        <p:xfrm>
          <a:off x="3428999" y="4561310"/>
          <a:ext cx="82297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929" name="Google Shape;929;p39"/>
          <p:cNvSpPr txBox="1"/>
          <p:nvPr/>
        </p:nvSpPr>
        <p:spPr>
          <a:xfrm>
            <a:off x="3436143" y="4264624"/>
            <a:ext cx="235744" cy="253916"/>
          </a:xfrm>
          <a:prstGeom prst="rect">
            <a:avLst/>
          </a:prstGeom>
          <a:blipFill rotWithShape="1">
            <a:blip r:embed="rId2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0" name="Google Shape;930;p39"/>
          <p:cNvSpPr txBox="1"/>
          <p:nvPr/>
        </p:nvSpPr>
        <p:spPr>
          <a:xfrm>
            <a:off x="3721893" y="4264624"/>
            <a:ext cx="235744" cy="253916"/>
          </a:xfrm>
          <a:prstGeom prst="rect">
            <a:avLst/>
          </a:prstGeom>
          <a:blipFill rotWithShape="1">
            <a:blip r:embed="rId2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1" name="Google Shape;931;p39"/>
          <p:cNvSpPr txBox="1"/>
          <p:nvPr/>
        </p:nvSpPr>
        <p:spPr>
          <a:xfrm>
            <a:off x="3993355" y="4264624"/>
            <a:ext cx="235744" cy="253916"/>
          </a:xfrm>
          <a:prstGeom prst="rect">
            <a:avLst/>
          </a:prstGeom>
          <a:blipFill rotWithShape="1">
            <a:blip r:embed="rId2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2" name="Google Shape;932;p39"/>
          <p:cNvSpPr txBox="1"/>
          <p:nvPr/>
        </p:nvSpPr>
        <p:spPr>
          <a:xfrm>
            <a:off x="3112113" y="4817328"/>
            <a:ext cx="235744" cy="253916"/>
          </a:xfrm>
          <a:prstGeom prst="rect">
            <a:avLst/>
          </a:prstGeom>
          <a:blipFill rotWithShape="1">
            <a:blip r:embed="rId2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3" name="Google Shape;933;p39"/>
          <p:cNvSpPr txBox="1"/>
          <p:nvPr/>
        </p:nvSpPr>
        <p:spPr>
          <a:xfrm>
            <a:off x="3112112" y="5084415"/>
            <a:ext cx="235744" cy="253916"/>
          </a:xfrm>
          <a:prstGeom prst="rect">
            <a:avLst/>
          </a:prstGeom>
          <a:blipFill rotWithShape="1">
            <a:blip r:embed="rId2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934" name="Google Shape;934;p39"/>
          <p:cNvGraphicFramePr/>
          <p:nvPr/>
        </p:nvGraphicFramePr>
        <p:xfrm>
          <a:off x="6765130"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FFD566"/>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FFD566"/>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FFD566"/>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FFD566"/>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FFD566"/>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935" name="Google Shape;935;p39"/>
          <p:cNvSpPr txBox="1"/>
          <p:nvPr/>
        </p:nvSpPr>
        <p:spPr>
          <a:xfrm>
            <a:off x="5967053" y="2132057"/>
            <a:ext cx="840940" cy="255968"/>
          </a:xfrm>
          <a:prstGeom prst="rect">
            <a:avLst/>
          </a:prstGeom>
          <a:blipFill rotWithShape="1">
            <a:blip r:embed="rId2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6" name="Google Shape;936;p39"/>
          <p:cNvSpPr txBox="1"/>
          <p:nvPr/>
        </p:nvSpPr>
        <p:spPr>
          <a:xfrm>
            <a:off x="5967053" y="2410663"/>
            <a:ext cx="840940" cy="256224"/>
          </a:xfrm>
          <a:prstGeom prst="rect">
            <a:avLst/>
          </a:prstGeom>
          <a:blipFill rotWithShape="1">
            <a:blip r:embed="rId28">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7" name="Google Shape;937;p39"/>
          <p:cNvSpPr txBox="1"/>
          <p:nvPr/>
        </p:nvSpPr>
        <p:spPr>
          <a:xfrm>
            <a:off x="5967053" y="2674981"/>
            <a:ext cx="840940" cy="257058"/>
          </a:xfrm>
          <a:prstGeom prst="rect">
            <a:avLst/>
          </a:prstGeom>
          <a:blipFill rotWithShape="1">
            <a:blip r:embed="rId2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8" name="Google Shape;938;p39"/>
          <p:cNvSpPr txBox="1"/>
          <p:nvPr/>
        </p:nvSpPr>
        <p:spPr>
          <a:xfrm>
            <a:off x="5307267" y="2361026"/>
            <a:ext cx="521494" cy="415498"/>
          </a:xfrm>
          <a:prstGeom prst="rect">
            <a:avLst/>
          </a:prstGeom>
          <a:blipFill rotWithShape="1">
            <a:blip r:embed="rId3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39" name="Google Shape;939;p39"/>
          <p:cNvSpPr txBox="1"/>
          <p:nvPr/>
        </p:nvSpPr>
        <p:spPr>
          <a:xfrm>
            <a:off x="6772274" y="1842893"/>
            <a:ext cx="235744" cy="253916"/>
          </a:xfrm>
          <a:prstGeom prst="rect">
            <a:avLst/>
          </a:prstGeom>
          <a:blipFill rotWithShape="1">
            <a:blip r:embed="rId3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0" name="Google Shape;940;p39"/>
          <p:cNvSpPr txBox="1"/>
          <p:nvPr/>
        </p:nvSpPr>
        <p:spPr>
          <a:xfrm>
            <a:off x="7058024" y="1842893"/>
            <a:ext cx="235744" cy="253916"/>
          </a:xfrm>
          <a:prstGeom prst="rect">
            <a:avLst/>
          </a:prstGeom>
          <a:blipFill rotWithShape="1">
            <a:blip r:embed="rId3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1" name="Google Shape;941;p39"/>
          <p:cNvSpPr txBox="1"/>
          <p:nvPr/>
        </p:nvSpPr>
        <p:spPr>
          <a:xfrm>
            <a:off x="7329486" y="1842893"/>
            <a:ext cx="235744" cy="253916"/>
          </a:xfrm>
          <a:prstGeom prst="rect">
            <a:avLst/>
          </a:prstGeom>
          <a:blipFill rotWithShape="1">
            <a:blip r:embed="rId3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2" name="Google Shape;942;p39"/>
          <p:cNvSpPr txBox="1"/>
          <p:nvPr/>
        </p:nvSpPr>
        <p:spPr>
          <a:xfrm>
            <a:off x="7600949" y="1842893"/>
            <a:ext cx="235744" cy="253916"/>
          </a:xfrm>
          <a:prstGeom prst="rect">
            <a:avLst/>
          </a:prstGeom>
          <a:blipFill rotWithShape="1">
            <a:blip r:embed="rId3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3" name="Google Shape;943;p39"/>
          <p:cNvSpPr txBox="1"/>
          <p:nvPr/>
        </p:nvSpPr>
        <p:spPr>
          <a:xfrm>
            <a:off x="7872411" y="1842893"/>
            <a:ext cx="235744" cy="253916"/>
          </a:xfrm>
          <a:prstGeom prst="rect">
            <a:avLst/>
          </a:prstGeom>
          <a:blipFill rotWithShape="1">
            <a:blip r:embed="rId3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944" name="Google Shape;944;p39"/>
          <p:cNvGraphicFramePr/>
          <p:nvPr/>
        </p:nvGraphicFramePr>
        <p:xfrm>
          <a:off x="6765130"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rgbClr val="FFD566"/>
                    </a:solidFill>
                  </a:tcPr>
                </a:tc>
                <a:tc>
                  <a:txBody>
                    <a:bodyPr/>
                    <a:lstStyle/>
                    <a:p>
                      <a:pPr marL="0" marR="0" lvl="0" indent="0" algn="l" rtl="0">
                        <a:spcBef>
                          <a:spcPts val="0"/>
                        </a:spcBef>
                        <a:spcAft>
                          <a:spcPts val="0"/>
                        </a:spcAft>
                        <a:buNone/>
                      </a:pPr>
                      <a:endParaRPr sz="1100"/>
                    </a:p>
                  </a:txBody>
                  <a:tcPr marL="68575" marR="68575" marT="34300" marB="34300">
                    <a:solidFill>
                      <a:srgbClr val="FFD566"/>
                    </a:solidFill>
                  </a:tcPr>
                </a:tc>
                <a:tc>
                  <a:txBody>
                    <a:bodyPr/>
                    <a:lstStyle/>
                    <a:p>
                      <a:pPr marL="0" marR="0" lvl="0" indent="0" algn="l" rtl="0">
                        <a:spcBef>
                          <a:spcPts val="0"/>
                        </a:spcBef>
                        <a:spcAft>
                          <a:spcPts val="0"/>
                        </a:spcAft>
                        <a:buNone/>
                      </a:pPr>
                      <a:endParaRPr sz="1100"/>
                    </a:p>
                  </a:txBody>
                  <a:tcPr marL="68575" marR="68575" marT="34300" marB="34300">
                    <a:solidFill>
                      <a:srgbClr val="FFD566"/>
                    </a:solidFill>
                  </a:tcPr>
                </a:tc>
                <a:tc>
                  <a:txBody>
                    <a:bodyPr/>
                    <a:lstStyle/>
                    <a:p>
                      <a:pPr marL="0" marR="0" lvl="0" indent="0" algn="l" rtl="0">
                        <a:spcBef>
                          <a:spcPts val="0"/>
                        </a:spcBef>
                        <a:spcAft>
                          <a:spcPts val="0"/>
                        </a:spcAft>
                        <a:buNone/>
                      </a:pPr>
                      <a:endParaRPr sz="1100"/>
                    </a:p>
                  </a:txBody>
                  <a:tcPr marL="68575" marR="68575" marT="34300" marB="34300">
                    <a:solidFill>
                      <a:srgbClr val="FFD566"/>
                    </a:solidFill>
                  </a:tcPr>
                </a:tc>
                <a:tc>
                  <a:txBody>
                    <a:bodyPr/>
                    <a:lstStyle/>
                    <a:p>
                      <a:pPr marL="0" marR="0" lvl="0" indent="0" algn="l" rtl="0">
                        <a:spcBef>
                          <a:spcPts val="0"/>
                        </a:spcBef>
                        <a:spcAft>
                          <a:spcPts val="0"/>
                        </a:spcAft>
                        <a:buNone/>
                      </a:pPr>
                      <a:endParaRPr sz="1100"/>
                    </a:p>
                  </a:txBody>
                  <a:tcPr marL="68575" marR="68575" marT="34300" marB="34300">
                    <a:solidFill>
                      <a:srgbClr val="FFD566"/>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945" name="Google Shape;945;p39"/>
          <p:cNvSpPr txBox="1"/>
          <p:nvPr/>
        </p:nvSpPr>
        <p:spPr>
          <a:xfrm>
            <a:off x="5967053" y="3403644"/>
            <a:ext cx="840940" cy="256802"/>
          </a:xfrm>
          <a:prstGeom prst="rect">
            <a:avLst/>
          </a:prstGeom>
          <a:blipFill rotWithShape="1">
            <a:blip r:embed="rId36">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6" name="Google Shape;946;p39"/>
          <p:cNvSpPr txBox="1"/>
          <p:nvPr/>
        </p:nvSpPr>
        <p:spPr>
          <a:xfrm>
            <a:off x="5967053" y="3682250"/>
            <a:ext cx="840940" cy="257058"/>
          </a:xfrm>
          <a:prstGeom prst="rect">
            <a:avLst/>
          </a:prstGeom>
          <a:blipFill rotWithShape="1">
            <a:blip r:embed="rId3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7" name="Google Shape;947;p39"/>
          <p:cNvSpPr txBox="1"/>
          <p:nvPr/>
        </p:nvSpPr>
        <p:spPr>
          <a:xfrm>
            <a:off x="5967053" y="3946570"/>
            <a:ext cx="840940" cy="257891"/>
          </a:xfrm>
          <a:prstGeom prst="rect">
            <a:avLst/>
          </a:prstGeom>
          <a:blipFill rotWithShape="1">
            <a:blip r:embed="rId3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8" name="Google Shape;948;p39"/>
          <p:cNvSpPr txBox="1"/>
          <p:nvPr/>
        </p:nvSpPr>
        <p:spPr>
          <a:xfrm>
            <a:off x="5307267" y="3632614"/>
            <a:ext cx="521494" cy="416332"/>
          </a:xfrm>
          <a:prstGeom prst="rect">
            <a:avLst/>
          </a:prstGeom>
          <a:blipFill rotWithShape="1">
            <a:blip r:embed="rId3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49" name="Google Shape;949;p39"/>
          <p:cNvSpPr txBox="1"/>
          <p:nvPr/>
        </p:nvSpPr>
        <p:spPr>
          <a:xfrm>
            <a:off x="6772274" y="3114480"/>
            <a:ext cx="235744" cy="253916"/>
          </a:xfrm>
          <a:prstGeom prst="rect">
            <a:avLst/>
          </a:prstGeom>
          <a:blipFill rotWithShape="1">
            <a:blip r:embed="rId4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0" name="Google Shape;950;p39"/>
          <p:cNvSpPr txBox="1"/>
          <p:nvPr/>
        </p:nvSpPr>
        <p:spPr>
          <a:xfrm>
            <a:off x="7058024" y="3114480"/>
            <a:ext cx="235744" cy="253916"/>
          </a:xfrm>
          <a:prstGeom prst="rect">
            <a:avLst/>
          </a:prstGeom>
          <a:blipFill rotWithShape="1">
            <a:blip r:embed="rId4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1" name="Google Shape;951;p39"/>
          <p:cNvSpPr txBox="1"/>
          <p:nvPr/>
        </p:nvSpPr>
        <p:spPr>
          <a:xfrm>
            <a:off x="7329486" y="3114480"/>
            <a:ext cx="235744" cy="253916"/>
          </a:xfrm>
          <a:prstGeom prst="rect">
            <a:avLst/>
          </a:prstGeom>
          <a:blipFill rotWithShape="1">
            <a:blip r:embed="rId4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2" name="Google Shape;952;p39"/>
          <p:cNvSpPr txBox="1"/>
          <p:nvPr/>
        </p:nvSpPr>
        <p:spPr>
          <a:xfrm>
            <a:off x="7600949" y="3114480"/>
            <a:ext cx="235744" cy="253916"/>
          </a:xfrm>
          <a:prstGeom prst="rect">
            <a:avLst/>
          </a:prstGeom>
          <a:blipFill rotWithShape="1">
            <a:blip r:embed="rId4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3" name="Google Shape;953;p39"/>
          <p:cNvSpPr txBox="1"/>
          <p:nvPr/>
        </p:nvSpPr>
        <p:spPr>
          <a:xfrm>
            <a:off x="7872411" y="3114480"/>
            <a:ext cx="235744" cy="253916"/>
          </a:xfrm>
          <a:prstGeom prst="rect">
            <a:avLst/>
          </a:prstGeom>
          <a:blipFill rotWithShape="1">
            <a:blip r:embed="rId4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4" name="Google Shape;954;p39"/>
          <p:cNvSpPr txBox="1"/>
          <p:nvPr/>
        </p:nvSpPr>
        <p:spPr>
          <a:xfrm>
            <a:off x="6174222" y="4546644"/>
            <a:ext cx="840940" cy="253916"/>
          </a:xfrm>
          <a:prstGeom prst="rect">
            <a:avLst/>
          </a:prstGeom>
          <a:blipFill rotWithShape="1">
            <a:blip r:embed="rId4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955" name="Google Shape;955;p39"/>
          <p:cNvGraphicFramePr/>
          <p:nvPr/>
        </p:nvGraphicFramePr>
        <p:xfrm>
          <a:off x="6765130" y="4561310"/>
          <a:ext cx="82297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FFD566"/>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956" name="Google Shape;956;p39"/>
          <p:cNvSpPr txBox="1"/>
          <p:nvPr/>
        </p:nvSpPr>
        <p:spPr>
          <a:xfrm>
            <a:off x="6772274" y="4264624"/>
            <a:ext cx="235744" cy="253916"/>
          </a:xfrm>
          <a:prstGeom prst="rect">
            <a:avLst/>
          </a:prstGeom>
          <a:blipFill rotWithShape="1">
            <a:blip r:embed="rId4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7" name="Google Shape;957;p39"/>
          <p:cNvSpPr txBox="1"/>
          <p:nvPr/>
        </p:nvSpPr>
        <p:spPr>
          <a:xfrm>
            <a:off x="7058024" y="4264624"/>
            <a:ext cx="235744" cy="253916"/>
          </a:xfrm>
          <a:prstGeom prst="rect">
            <a:avLst/>
          </a:prstGeom>
          <a:blipFill rotWithShape="1">
            <a:blip r:embed="rId4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8" name="Google Shape;958;p39"/>
          <p:cNvSpPr txBox="1"/>
          <p:nvPr/>
        </p:nvSpPr>
        <p:spPr>
          <a:xfrm>
            <a:off x="7329486" y="4264624"/>
            <a:ext cx="235744" cy="253916"/>
          </a:xfrm>
          <a:prstGeom prst="rect">
            <a:avLst/>
          </a:prstGeom>
          <a:blipFill rotWithShape="1">
            <a:blip r:embed="rId4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59" name="Google Shape;959;p39"/>
          <p:cNvSpPr txBox="1"/>
          <p:nvPr/>
        </p:nvSpPr>
        <p:spPr>
          <a:xfrm>
            <a:off x="6448244" y="4817328"/>
            <a:ext cx="235744" cy="253916"/>
          </a:xfrm>
          <a:prstGeom prst="rect">
            <a:avLst/>
          </a:prstGeom>
          <a:blipFill rotWithShape="1">
            <a:blip r:embed="rId4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60" name="Google Shape;960;p39"/>
          <p:cNvSpPr txBox="1"/>
          <p:nvPr/>
        </p:nvSpPr>
        <p:spPr>
          <a:xfrm>
            <a:off x="6448243" y="5084415"/>
            <a:ext cx="235744" cy="253916"/>
          </a:xfrm>
          <a:prstGeom prst="rect">
            <a:avLst/>
          </a:prstGeom>
          <a:blipFill rotWithShape="1">
            <a:blip r:embed="rId5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61" name="Google Shape;961;p39"/>
          <p:cNvSpPr txBox="1"/>
          <p:nvPr/>
        </p:nvSpPr>
        <p:spPr>
          <a:xfrm>
            <a:off x="1865872" y="4782116"/>
            <a:ext cx="558017" cy="437299"/>
          </a:xfrm>
          <a:prstGeom prst="rect">
            <a:avLst/>
          </a:prstGeom>
          <a:blipFill rotWithShape="1">
            <a:blip r:embed="rId5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62" name="Google Shape;962;p39"/>
          <p:cNvSpPr txBox="1"/>
          <p:nvPr/>
        </p:nvSpPr>
        <p:spPr>
          <a:xfrm>
            <a:off x="5206851" y="4805055"/>
            <a:ext cx="558017" cy="437299"/>
          </a:xfrm>
          <a:prstGeom prst="rect">
            <a:avLst/>
          </a:prstGeom>
          <a:blipFill rotWithShape="1">
            <a:blip r:embed="rId5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 name="Date Placeholder 1">
            <a:extLst>
              <a:ext uri="{FF2B5EF4-FFF2-40B4-BE49-F238E27FC236}">
                <a16:creationId xmlns:a16="http://schemas.microsoft.com/office/drawing/2014/main" id="{9F6F52AB-6A52-9F60-E3D4-88495F775D3D}"/>
              </a:ext>
            </a:extLst>
          </p:cNvPr>
          <p:cNvSpPr>
            <a:spLocks noGrp="1"/>
          </p:cNvSpPr>
          <p:nvPr>
            <p:ph type="dt" idx="10"/>
          </p:nvPr>
        </p:nvSpPr>
        <p:spPr/>
        <p:txBody>
          <a:bodyPr/>
          <a:lstStyle/>
          <a:p>
            <a:fld id="{6F0B4E82-38C2-5049-849A-5B482F638768}" type="datetime10">
              <a:rPr lang="es-ES_tradnl" smtClean="0"/>
              <a:t>00:52</a:t>
            </a:fld>
            <a:endParaRPr lang="es-ES_tradnl"/>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0"/>
          <p:cNvSpPr txBox="1">
            <a:spLocks noGrp="1"/>
          </p:cNvSpPr>
          <p:nvPr>
            <p:ph type="title"/>
          </p:nvPr>
        </p:nvSpPr>
        <p:spPr>
          <a:xfrm>
            <a:off x="284163" y="393018"/>
            <a:ext cx="8574087" cy="648338"/>
          </a:xfrm>
          <a:prstGeom prst="rect">
            <a:avLst/>
          </a:prstGeom>
          <a:solidFill>
            <a:srgbClr val="262626">
              <a:alpha val="69803"/>
            </a:srgbClr>
          </a:solid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alibri"/>
              <a:buNone/>
            </a:pPr>
            <a:r>
              <a:rPr lang="en-GB" dirty="0" err="1"/>
              <a:t>SimSiam</a:t>
            </a:r>
            <a:endParaRPr dirty="0"/>
          </a:p>
        </p:txBody>
      </p:sp>
      <p:graphicFrame>
        <p:nvGraphicFramePr>
          <p:cNvPr id="968" name="Google Shape;968;p40"/>
          <p:cNvGraphicFramePr/>
          <p:nvPr/>
        </p:nvGraphicFramePr>
        <p:xfrm>
          <a:off x="3428999"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ADADAD"/>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ADADAD"/>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ADADAD"/>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ADADAD"/>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ADADAD"/>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969" name="Google Shape;969;p40"/>
          <p:cNvSpPr txBox="1"/>
          <p:nvPr/>
        </p:nvSpPr>
        <p:spPr>
          <a:xfrm>
            <a:off x="2630922" y="2132056"/>
            <a:ext cx="840940" cy="25680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70" name="Google Shape;970;p40"/>
          <p:cNvSpPr txBox="1"/>
          <p:nvPr/>
        </p:nvSpPr>
        <p:spPr>
          <a:xfrm>
            <a:off x="2630922" y="2410663"/>
            <a:ext cx="840940" cy="25705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71" name="Google Shape;971;p40"/>
          <p:cNvSpPr txBox="1"/>
          <p:nvPr/>
        </p:nvSpPr>
        <p:spPr>
          <a:xfrm>
            <a:off x="2630922" y="2674982"/>
            <a:ext cx="840940" cy="2578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72" name="Google Shape;972;p40"/>
          <p:cNvSpPr txBox="1"/>
          <p:nvPr/>
        </p:nvSpPr>
        <p:spPr>
          <a:xfrm>
            <a:off x="1971136" y="2361026"/>
            <a:ext cx="521494" cy="416332"/>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73" name="Google Shape;973;p40"/>
          <p:cNvSpPr txBox="1"/>
          <p:nvPr/>
        </p:nvSpPr>
        <p:spPr>
          <a:xfrm>
            <a:off x="3436143" y="1842893"/>
            <a:ext cx="235744" cy="25391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74" name="Google Shape;974;p40"/>
          <p:cNvSpPr txBox="1"/>
          <p:nvPr/>
        </p:nvSpPr>
        <p:spPr>
          <a:xfrm>
            <a:off x="3721893" y="1842893"/>
            <a:ext cx="235744" cy="253916"/>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75" name="Google Shape;975;p40"/>
          <p:cNvSpPr txBox="1"/>
          <p:nvPr/>
        </p:nvSpPr>
        <p:spPr>
          <a:xfrm>
            <a:off x="3993355" y="1842893"/>
            <a:ext cx="235744" cy="253916"/>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76" name="Google Shape;976;p40"/>
          <p:cNvSpPr txBox="1"/>
          <p:nvPr/>
        </p:nvSpPr>
        <p:spPr>
          <a:xfrm>
            <a:off x="4264818" y="1842893"/>
            <a:ext cx="235744" cy="253916"/>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77" name="Google Shape;977;p40"/>
          <p:cNvSpPr txBox="1"/>
          <p:nvPr/>
        </p:nvSpPr>
        <p:spPr>
          <a:xfrm>
            <a:off x="4536280" y="1842893"/>
            <a:ext cx="235744" cy="253916"/>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978" name="Google Shape;978;p40"/>
          <p:cNvGraphicFramePr/>
          <p:nvPr/>
        </p:nvGraphicFramePr>
        <p:xfrm>
          <a:off x="3428999"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tc>
                  <a:txBody>
                    <a:bodyPr/>
                    <a:lstStyle/>
                    <a:p>
                      <a:pPr marL="0" marR="0" lvl="0" indent="0" algn="l" rtl="0">
                        <a:spcBef>
                          <a:spcPts val="0"/>
                        </a:spcBef>
                        <a:spcAft>
                          <a:spcPts val="0"/>
                        </a:spcAft>
                        <a:buNone/>
                      </a:pPr>
                      <a:endParaRPr sz="1100"/>
                    </a:p>
                  </a:txBody>
                  <a:tcPr marL="68575" marR="68575" marT="34300" marB="34300">
                    <a:solidFill>
                      <a:srgbClr val="ADADAD"/>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979" name="Google Shape;979;p40"/>
          <p:cNvSpPr txBox="1"/>
          <p:nvPr/>
        </p:nvSpPr>
        <p:spPr>
          <a:xfrm>
            <a:off x="2630922" y="3403644"/>
            <a:ext cx="840940" cy="255968"/>
          </a:xfrm>
          <a:prstGeom prst="rect">
            <a:avLst/>
          </a:prstGeom>
          <a:blipFill rotWithShape="1">
            <a:blip r:embed="rId12">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80" name="Google Shape;980;p40"/>
          <p:cNvSpPr txBox="1"/>
          <p:nvPr/>
        </p:nvSpPr>
        <p:spPr>
          <a:xfrm>
            <a:off x="2630922" y="3682250"/>
            <a:ext cx="840940" cy="256224"/>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81" name="Google Shape;981;p40"/>
          <p:cNvSpPr txBox="1"/>
          <p:nvPr/>
        </p:nvSpPr>
        <p:spPr>
          <a:xfrm>
            <a:off x="2630922" y="3946569"/>
            <a:ext cx="840940" cy="257058"/>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82" name="Google Shape;982;p40"/>
          <p:cNvSpPr txBox="1"/>
          <p:nvPr/>
        </p:nvSpPr>
        <p:spPr>
          <a:xfrm>
            <a:off x="1971136" y="3632614"/>
            <a:ext cx="521494" cy="415498"/>
          </a:xfrm>
          <a:prstGeom prst="rect">
            <a:avLst/>
          </a:prstGeom>
          <a:blipFill rotWithShape="1">
            <a:blip r:embed="rId1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83" name="Google Shape;983;p40"/>
          <p:cNvSpPr txBox="1"/>
          <p:nvPr/>
        </p:nvSpPr>
        <p:spPr>
          <a:xfrm>
            <a:off x="3436143" y="3114480"/>
            <a:ext cx="235744" cy="253916"/>
          </a:xfrm>
          <a:prstGeom prst="rect">
            <a:avLst/>
          </a:prstGeom>
          <a:blipFill rotWithShape="1">
            <a:blip r:embed="rId1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84" name="Google Shape;984;p40"/>
          <p:cNvSpPr txBox="1"/>
          <p:nvPr/>
        </p:nvSpPr>
        <p:spPr>
          <a:xfrm>
            <a:off x="3721893" y="3114480"/>
            <a:ext cx="235744" cy="253916"/>
          </a:xfrm>
          <a:prstGeom prst="rect">
            <a:avLst/>
          </a:prstGeom>
          <a:blipFill rotWithShape="1">
            <a:blip r:embed="rId1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85" name="Google Shape;985;p40"/>
          <p:cNvSpPr txBox="1"/>
          <p:nvPr/>
        </p:nvSpPr>
        <p:spPr>
          <a:xfrm>
            <a:off x="3993355" y="3114480"/>
            <a:ext cx="235744" cy="253916"/>
          </a:xfrm>
          <a:prstGeom prst="rect">
            <a:avLst/>
          </a:prstGeom>
          <a:blipFill rotWithShape="1">
            <a:blip r:embed="rId1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86" name="Google Shape;986;p40"/>
          <p:cNvSpPr txBox="1"/>
          <p:nvPr/>
        </p:nvSpPr>
        <p:spPr>
          <a:xfrm>
            <a:off x="4264818" y="3114480"/>
            <a:ext cx="235744" cy="253916"/>
          </a:xfrm>
          <a:prstGeom prst="rect">
            <a:avLst/>
          </a:prstGeom>
          <a:blipFill rotWithShape="1">
            <a:blip r:embed="rId1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87" name="Google Shape;987;p40"/>
          <p:cNvSpPr txBox="1"/>
          <p:nvPr/>
        </p:nvSpPr>
        <p:spPr>
          <a:xfrm>
            <a:off x="4536280" y="3114480"/>
            <a:ext cx="235744" cy="253916"/>
          </a:xfrm>
          <a:prstGeom prst="rect">
            <a:avLst/>
          </a:prstGeom>
          <a:blipFill rotWithShape="1">
            <a:blip r:embed="rId2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88" name="Google Shape;988;p40"/>
          <p:cNvSpPr txBox="1"/>
          <p:nvPr/>
        </p:nvSpPr>
        <p:spPr>
          <a:xfrm>
            <a:off x="2838090" y="4546644"/>
            <a:ext cx="840940" cy="253916"/>
          </a:xfrm>
          <a:prstGeom prst="rect">
            <a:avLst/>
          </a:prstGeom>
          <a:blipFill rotWithShape="1">
            <a:blip r:embed="rId2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989" name="Google Shape;989;p40"/>
          <p:cNvGraphicFramePr/>
          <p:nvPr/>
        </p:nvGraphicFramePr>
        <p:xfrm>
          <a:off x="3428999" y="4561310"/>
          <a:ext cx="82297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accent3"/>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ADADAD"/>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990" name="Google Shape;990;p40"/>
          <p:cNvSpPr txBox="1"/>
          <p:nvPr/>
        </p:nvSpPr>
        <p:spPr>
          <a:xfrm>
            <a:off x="3436143" y="4264624"/>
            <a:ext cx="235744" cy="253916"/>
          </a:xfrm>
          <a:prstGeom prst="rect">
            <a:avLst/>
          </a:prstGeom>
          <a:blipFill rotWithShape="1">
            <a:blip r:embed="rId2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91" name="Google Shape;991;p40"/>
          <p:cNvSpPr txBox="1"/>
          <p:nvPr/>
        </p:nvSpPr>
        <p:spPr>
          <a:xfrm>
            <a:off x="3721893" y="4264624"/>
            <a:ext cx="235744" cy="253916"/>
          </a:xfrm>
          <a:prstGeom prst="rect">
            <a:avLst/>
          </a:prstGeom>
          <a:blipFill rotWithShape="1">
            <a:blip r:embed="rId2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92" name="Google Shape;992;p40"/>
          <p:cNvSpPr txBox="1"/>
          <p:nvPr/>
        </p:nvSpPr>
        <p:spPr>
          <a:xfrm>
            <a:off x="3993355" y="4264624"/>
            <a:ext cx="235744" cy="253916"/>
          </a:xfrm>
          <a:prstGeom prst="rect">
            <a:avLst/>
          </a:prstGeom>
          <a:blipFill rotWithShape="1">
            <a:blip r:embed="rId2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93" name="Google Shape;993;p40"/>
          <p:cNvSpPr txBox="1"/>
          <p:nvPr/>
        </p:nvSpPr>
        <p:spPr>
          <a:xfrm>
            <a:off x="3112113" y="4817328"/>
            <a:ext cx="235744" cy="253916"/>
          </a:xfrm>
          <a:prstGeom prst="rect">
            <a:avLst/>
          </a:prstGeom>
          <a:blipFill rotWithShape="1">
            <a:blip r:embed="rId2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94" name="Google Shape;994;p40"/>
          <p:cNvSpPr txBox="1"/>
          <p:nvPr/>
        </p:nvSpPr>
        <p:spPr>
          <a:xfrm>
            <a:off x="3112112" y="5084415"/>
            <a:ext cx="235744" cy="253916"/>
          </a:xfrm>
          <a:prstGeom prst="rect">
            <a:avLst/>
          </a:prstGeom>
          <a:blipFill rotWithShape="1">
            <a:blip r:embed="rId2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995" name="Google Shape;995;p40"/>
          <p:cNvGraphicFramePr/>
          <p:nvPr/>
        </p:nvGraphicFramePr>
        <p:xfrm>
          <a:off x="6765130" y="2146187"/>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848484"/>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848484"/>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848484"/>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848484"/>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848484"/>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996" name="Google Shape;996;p40"/>
          <p:cNvSpPr txBox="1"/>
          <p:nvPr/>
        </p:nvSpPr>
        <p:spPr>
          <a:xfrm>
            <a:off x="5967053" y="2132057"/>
            <a:ext cx="840940" cy="255968"/>
          </a:xfrm>
          <a:prstGeom prst="rect">
            <a:avLst/>
          </a:prstGeom>
          <a:blipFill rotWithShape="1">
            <a:blip r:embed="rId2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97" name="Google Shape;997;p40"/>
          <p:cNvSpPr txBox="1"/>
          <p:nvPr/>
        </p:nvSpPr>
        <p:spPr>
          <a:xfrm>
            <a:off x="5967053" y="2410663"/>
            <a:ext cx="840940" cy="256224"/>
          </a:xfrm>
          <a:prstGeom prst="rect">
            <a:avLst/>
          </a:prstGeom>
          <a:blipFill rotWithShape="1">
            <a:blip r:embed="rId28">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98" name="Google Shape;998;p40"/>
          <p:cNvSpPr txBox="1"/>
          <p:nvPr/>
        </p:nvSpPr>
        <p:spPr>
          <a:xfrm>
            <a:off x="5967053" y="2674981"/>
            <a:ext cx="840940" cy="257058"/>
          </a:xfrm>
          <a:prstGeom prst="rect">
            <a:avLst/>
          </a:prstGeom>
          <a:blipFill rotWithShape="1">
            <a:blip r:embed="rId2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999" name="Google Shape;999;p40"/>
          <p:cNvSpPr txBox="1"/>
          <p:nvPr/>
        </p:nvSpPr>
        <p:spPr>
          <a:xfrm>
            <a:off x="5307267" y="2361026"/>
            <a:ext cx="521494" cy="415498"/>
          </a:xfrm>
          <a:prstGeom prst="rect">
            <a:avLst/>
          </a:prstGeom>
          <a:blipFill rotWithShape="1">
            <a:blip r:embed="rId3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0" name="Google Shape;1000;p40"/>
          <p:cNvSpPr txBox="1"/>
          <p:nvPr/>
        </p:nvSpPr>
        <p:spPr>
          <a:xfrm>
            <a:off x="6772274" y="1842893"/>
            <a:ext cx="235744" cy="253916"/>
          </a:xfrm>
          <a:prstGeom prst="rect">
            <a:avLst/>
          </a:prstGeom>
          <a:blipFill rotWithShape="1">
            <a:blip r:embed="rId3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1" name="Google Shape;1001;p40"/>
          <p:cNvSpPr txBox="1"/>
          <p:nvPr/>
        </p:nvSpPr>
        <p:spPr>
          <a:xfrm>
            <a:off x="7058024" y="1842893"/>
            <a:ext cx="235744" cy="253916"/>
          </a:xfrm>
          <a:prstGeom prst="rect">
            <a:avLst/>
          </a:prstGeom>
          <a:blipFill rotWithShape="1">
            <a:blip r:embed="rId3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2" name="Google Shape;1002;p40"/>
          <p:cNvSpPr txBox="1"/>
          <p:nvPr/>
        </p:nvSpPr>
        <p:spPr>
          <a:xfrm>
            <a:off x="7329486" y="1842893"/>
            <a:ext cx="235744" cy="253916"/>
          </a:xfrm>
          <a:prstGeom prst="rect">
            <a:avLst/>
          </a:prstGeom>
          <a:blipFill rotWithShape="1">
            <a:blip r:embed="rId3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3" name="Google Shape;1003;p40"/>
          <p:cNvSpPr txBox="1"/>
          <p:nvPr/>
        </p:nvSpPr>
        <p:spPr>
          <a:xfrm>
            <a:off x="7600949" y="1842893"/>
            <a:ext cx="235744" cy="253916"/>
          </a:xfrm>
          <a:prstGeom prst="rect">
            <a:avLst/>
          </a:prstGeom>
          <a:blipFill rotWithShape="1">
            <a:blip r:embed="rId3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4" name="Google Shape;1004;p40"/>
          <p:cNvSpPr txBox="1"/>
          <p:nvPr/>
        </p:nvSpPr>
        <p:spPr>
          <a:xfrm>
            <a:off x="7872411" y="1842893"/>
            <a:ext cx="235744" cy="253916"/>
          </a:xfrm>
          <a:prstGeom prst="rect">
            <a:avLst/>
          </a:prstGeom>
          <a:blipFill rotWithShape="1">
            <a:blip r:embed="rId3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1005" name="Google Shape;1005;p40"/>
          <p:cNvGraphicFramePr/>
          <p:nvPr/>
        </p:nvGraphicFramePr>
        <p:xfrm>
          <a:off x="6765130" y="3417774"/>
          <a:ext cx="137162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gridCol w="274325">
                  <a:extLst>
                    <a:ext uri="{9D8B030D-6E8A-4147-A177-3AD203B41FA5}">
                      <a16:colId xmlns:a16="http://schemas.microsoft.com/office/drawing/2014/main" val="20003"/>
                    </a:ext>
                  </a:extLst>
                </a:gridCol>
                <a:gridCol w="274325">
                  <a:extLst>
                    <a:ext uri="{9D8B030D-6E8A-4147-A177-3AD203B41FA5}">
                      <a16:colId xmlns:a16="http://schemas.microsoft.com/office/drawing/2014/main" val="20004"/>
                    </a:ext>
                  </a:extLst>
                </a:gridCol>
              </a:tblGrid>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rgbClr val="848484"/>
                    </a:solidFill>
                  </a:tcPr>
                </a:tc>
                <a:tc>
                  <a:txBody>
                    <a:bodyPr/>
                    <a:lstStyle/>
                    <a:p>
                      <a:pPr marL="0" marR="0" lvl="0" indent="0" algn="l" rtl="0">
                        <a:spcBef>
                          <a:spcPts val="0"/>
                        </a:spcBef>
                        <a:spcAft>
                          <a:spcPts val="0"/>
                        </a:spcAft>
                        <a:buNone/>
                      </a:pPr>
                      <a:endParaRPr sz="1100"/>
                    </a:p>
                  </a:txBody>
                  <a:tcPr marL="68575" marR="68575" marT="34300" marB="34300">
                    <a:solidFill>
                      <a:srgbClr val="848484"/>
                    </a:solidFill>
                  </a:tcPr>
                </a:tc>
                <a:tc>
                  <a:txBody>
                    <a:bodyPr/>
                    <a:lstStyle/>
                    <a:p>
                      <a:pPr marL="0" marR="0" lvl="0" indent="0" algn="l" rtl="0">
                        <a:spcBef>
                          <a:spcPts val="0"/>
                        </a:spcBef>
                        <a:spcAft>
                          <a:spcPts val="0"/>
                        </a:spcAft>
                        <a:buNone/>
                      </a:pPr>
                      <a:endParaRPr sz="1100"/>
                    </a:p>
                  </a:txBody>
                  <a:tcPr marL="68575" marR="68575" marT="34300" marB="34300">
                    <a:solidFill>
                      <a:srgbClr val="848484"/>
                    </a:solidFill>
                  </a:tcPr>
                </a:tc>
                <a:tc>
                  <a:txBody>
                    <a:bodyPr/>
                    <a:lstStyle/>
                    <a:p>
                      <a:pPr marL="0" marR="0" lvl="0" indent="0" algn="l" rtl="0">
                        <a:spcBef>
                          <a:spcPts val="0"/>
                        </a:spcBef>
                        <a:spcAft>
                          <a:spcPts val="0"/>
                        </a:spcAft>
                        <a:buNone/>
                      </a:pPr>
                      <a:endParaRPr sz="1100"/>
                    </a:p>
                  </a:txBody>
                  <a:tcPr marL="68575" marR="68575" marT="34300" marB="34300">
                    <a:solidFill>
                      <a:srgbClr val="848484"/>
                    </a:solidFill>
                  </a:tcPr>
                </a:tc>
                <a:tc>
                  <a:txBody>
                    <a:bodyPr/>
                    <a:lstStyle/>
                    <a:p>
                      <a:pPr marL="0" marR="0" lvl="0" indent="0" algn="l" rtl="0">
                        <a:spcBef>
                          <a:spcPts val="0"/>
                        </a:spcBef>
                        <a:spcAft>
                          <a:spcPts val="0"/>
                        </a:spcAft>
                        <a:buNone/>
                      </a:pPr>
                      <a:endParaRPr sz="1100"/>
                    </a:p>
                  </a:txBody>
                  <a:tcPr marL="68575" marR="68575" marT="34300" marB="34300">
                    <a:solidFill>
                      <a:srgbClr val="848484"/>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1006" name="Google Shape;1006;p40"/>
          <p:cNvSpPr txBox="1"/>
          <p:nvPr/>
        </p:nvSpPr>
        <p:spPr>
          <a:xfrm>
            <a:off x="5967053" y="3403644"/>
            <a:ext cx="840940" cy="256802"/>
          </a:xfrm>
          <a:prstGeom prst="rect">
            <a:avLst/>
          </a:prstGeom>
          <a:blipFill rotWithShape="1">
            <a:blip r:embed="rId36">
              <a:alphaModFix/>
            </a:blip>
            <a:stretch>
              <a:fillRect b="-476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7" name="Google Shape;1007;p40"/>
          <p:cNvSpPr txBox="1"/>
          <p:nvPr/>
        </p:nvSpPr>
        <p:spPr>
          <a:xfrm>
            <a:off x="5967053" y="3682250"/>
            <a:ext cx="840940" cy="257058"/>
          </a:xfrm>
          <a:prstGeom prst="rect">
            <a:avLst/>
          </a:prstGeom>
          <a:blipFill rotWithShape="1">
            <a:blip r:embed="rId3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8" name="Google Shape;1008;p40"/>
          <p:cNvSpPr txBox="1"/>
          <p:nvPr/>
        </p:nvSpPr>
        <p:spPr>
          <a:xfrm>
            <a:off x="5967053" y="3946570"/>
            <a:ext cx="840940" cy="257891"/>
          </a:xfrm>
          <a:prstGeom prst="rect">
            <a:avLst/>
          </a:prstGeom>
          <a:blipFill rotWithShape="1">
            <a:blip r:embed="rId3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09" name="Google Shape;1009;p40"/>
          <p:cNvSpPr txBox="1"/>
          <p:nvPr/>
        </p:nvSpPr>
        <p:spPr>
          <a:xfrm>
            <a:off x="5307267" y="3632614"/>
            <a:ext cx="521494" cy="416332"/>
          </a:xfrm>
          <a:prstGeom prst="rect">
            <a:avLst/>
          </a:prstGeom>
          <a:blipFill rotWithShape="1">
            <a:blip r:embed="rId3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10" name="Google Shape;1010;p40"/>
          <p:cNvSpPr txBox="1"/>
          <p:nvPr/>
        </p:nvSpPr>
        <p:spPr>
          <a:xfrm>
            <a:off x="6772274" y="3114480"/>
            <a:ext cx="235744" cy="253916"/>
          </a:xfrm>
          <a:prstGeom prst="rect">
            <a:avLst/>
          </a:prstGeom>
          <a:blipFill rotWithShape="1">
            <a:blip r:embed="rId4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11" name="Google Shape;1011;p40"/>
          <p:cNvSpPr txBox="1"/>
          <p:nvPr/>
        </p:nvSpPr>
        <p:spPr>
          <a:xfrm>
            <a:off x="7058024" y="3114480"/>
            <a:ext cx="235744" cy="253916"/>
          </a:xfrm>
          <a:prstGeom prst="rect">
            <a:avLst/>
          </a:prstGeom>
          <a:blipFill rotWithShape="1">
            <a:blip r:embed="rId4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12" name="Google Shape;1012;p40"/>
          <p:cNvSpPr txBox="1"/>
          <p:nvPr/>
        </p:nvSpPr>
        <p:spPr>
          <a:xfrm>
            <a:off x="7329486" y="3114480"/>
            <a:ext cx="235744" cy="253916"/>
          </a:xfrm>
          <a:prstGeom prst="rect">
            <a:avLst/>
          </a:prstGeom>
          <a:blipFill rotWithShape="1">
            <a:blip r:embed="rId4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13" name="Google Shape;1013;p40"/>
          <p:cNvSpPr txBox="1"/>
          <p:nvPr/>
        </p:nvSpPr>
        <p:spPr>
          <a:xfrm>
            <a:off x="7600949" y="3114480"/>
            <a:ext cx="235744" cy="253916"/>
          </a:xfrm>
          <a:prstGeom prst="rect">
            <a:avLst/>
          </a:prstGeom>
          <a:blipFill rotWithShape="1">
            <a:blip r:embed="rId4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14" name="Google Shape;1014;p40"/>
          <p:cNvSpPr txBox="1"/>
          <p:nvPr/>
        </p:nvSpPr>
        <p:spPr>
          <a:xfrm>
            <a:off x="7872411" y="3114480"/>
            <a:ext cx="235744" cy="253916"/>
          </a:xfrm>
          <a:prstGeom prst="rect">
            <a:avLst/>
          </a:prstGeom>
          <a:blipFill rotWithShape="1">
            <a:blip r:embed="rId4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15" name="Google Shape;1015;p40"/>
          <p:cNvSpPr txBox="1"/>
          <p:nvPr/>
        </p:nvSpPr>
        <p:spPr>
          <a:xfrm>
            <a:off x="6174222" y="4546644"/>
            <a:ext cx="840940" cy="253916"/>
          </a:xfrm>
          <a:prstGeom prst="rect">
            <a:avLst/>
          </a:prstGeom>
          <a:blipFill rotWithShape="1">
            <a:blip r:embed="rId4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graphicFrame>
        <p:nvGraphicFramePr>
          <p:cNvPr id="1016" name="Google Shape;1016;p40"/>
          <p:cNvGraphicFramePr/>
          <p:nvPr/>
        </p:nvGraphicFramePr>
        <p:xfrm>
          <a:off x="6765130" y="4561310"/>
          <a:ext cx="822975" cy="720525"/>
        </p:xfrm>
        <a:graphic>
          <a:graphicData uri="http://schemas.openxmlformats.org/drawingml/2006/table">
            <a:tbl>
              <a:tblPr firstRow="1" bandRow="1">
                <a:noFill/>
              </a:tblPr>
              <a:tblGrid>
                <a:gridCol w="274325">
                  <a:extLst>
                    <a:ext uri="{9D8B030D-6E8A-4147-A177-3AD203B41FA5}">
                      <a16:colId xmlns:a16="http://schemas.microsoft.com/office/drawing/2014/main" val="20000"/>
                    </a:ext>
                  </a:extLst>
                </a:gridCol>
                <a:gridCol w="274325">
                  <a:extLst>
                    <a:ext uri="{9D8B030D-6E8A-4147-A177-3AD203B41FA5}">
                      <a16:colId xmlns:a16="http://schemas.microsoft.com/office/drawing/2014/main" val="20001"/>
                    </a:ext>
                  </a:extLst>
                </a:gridCol>
                <a:gridCol w="274325">
                  <a:extLst>
                    <a:ext uri="{9D8B030D-6E8A-4147-A177-3AD203B41FA5}">
                      <a16:colId xmlns:a16="http://schemas.microsoft.com/office/drawing/2014/main" val="20002"/>
                    </a:ext>
                  </a:extLst>
                </a:gridCol>
              </a:tblGrid>
              <a:tr h="240175">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FFD566"/>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rgbClr val="848484"/>
                    </a:solidFill>
                  </a:tcPr>
                </a:tc>
                <a:tc>
                  <a:txBody>
                    <a:bodyPr/>
                    <a:lstStyle/>
                    <a:p>
                      <a:pPr marL="0" marR="0" lvl="0" indent="0" algn="l" rtl="0">
                        <a:spcBef>
                          <a:spcPts val="0"/>
                        </a:spcBef>
                        <a:spcAft>
                          <a:spcPts val="0"/>
                        </a:spcAft>
                        <a:buNone/>
                      </a:pPr>
                      <a:endParaRPr sz="1100">
                        <a:highlight>
                          <a:srgbClr val="0000FF"/>
                        </a:highlight>
                      </a:endParaRPr>
                    </a:p>
                  </a:txBody>
                  <a:tcPr marL="68575" marR="68575" marT="34300" marB="34300">
                    <a:solidFill>
                      <a:schemeClr val="lt1"/>
                    </a:solidFill>
                  </a:tcPr>
                </a:tc>
                <a:extLst>
                  <a:ext uri="{0D108BD9-81ED-4DB2-BD59-A6C34878D82A}">
                    <a16:rowId xmlns:a16="http://schemas.microsoft.com/office/drawing/2014/main" val="10000"/>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1"/>
                  </a:ext>
                </a:extLst>
              </a:tr>
              <a:tr h="240175">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tc>
                  <a:txBody>
                    <a:bodyPr/>
                    <a:lstStyle/>
                    <a:p>
                      <a:pPr marL="0" marR="0" lvl="0" indent="0" algn="l" rtl="0">
                        <a:spcBef>
                          <a:spcPts val="0"/>
                        </a:spcBef>
                        <a:spcAft>
                          <a:spcPts val="0"/>
                        </a:spcAft>
                        <a:buNone/>
                      </a:pPr>
                      <a:endParaRPr sz="1100"/>
                    </a:p>
                  </a:txBody>
                  <a:tcPr marL="68575" marR="68575" marT="34300" marB="34300">
                    <a:solidFill>
                      <a:schemeClr val="lt1"/>
                    </a:solidFill>
                  </a:tcPr>
                </a:tc>
                <a:extLst>
                  <a:ext uri="{0D108BD9-81ED-4DB2-BD59-A6C34878D82A}">
                    <a16:rowId xmlns:a16="http://schemas.microsoft.com/office/drawing/2014/main" val="10002"/>
                  </a:ext>
                </a:extLst>
              </a:tr>
            </a:tbl>
          </a:graphicData>
        </a:graphic>
      </p:graphicFrame>
      <p:sp>
        <p:nvSpPr>
          <p:cNvPr id="1017" name="Google Shape;1017;p40"/>
          <p:cNvSpPr txBox="1"/>
          <p:nvPr/>
        </p:nvSpPr>
        <p:spPr>
          <a:xfrm>
            <a:off x="6772274" y="4264624"/>
            <a:ext cx="235744" cy="253916"/>
          </a:xfrm>
          <a:prstGeom prst="rect">
            <a:avLst/>
          </a:prstGeom>
          <a:blipFill rotWithShape="1">
            <a:blip r:embed="rId4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18" name="Google Shape;1018;p40"/>
          <p:cNvSpPr txBox="1"/>
          <p:nvPr/>
        </p:nvSpPr>
        <p:spPr>
          <a:xfrm>
            <a:off x="7058024" y="4264624"/>
            <a:ext cx="235744" cy="253916"/>
          </a:xfrm>
          <a:prstGeom prst="rect">
            <a:avLst/>
          </a:prstGeom>
          <a:blipFill rotWithShape="1">
            <a:blip r:embed="rId4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19" name="Google Shape;1019;p40"/>
          <p:cNvSpPr txBox="1"/>
          <p:nvPr/>
        </p:nvSpPr>
        <p:spPr>
          <a:xfrm>
            <a:off x="7329486" y="4264624"/>
            <a:ext cx="235744" cy="253916"/>
          </a:xfrm>
          <a:prstGeom prst="rect">
            <a:avLst/>
          </a:prstGeom>
          <a:blipFill rotWithShape="1">
            <a:blip r:embed="rId4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20" name="Google Shape;1020;p40"/>
          <p:cNvSpPr txBox="1"/>
          <p:nvPr/>
        </p:nvSpPr>
        <p:spPr>
          <a:xfrm>
            <a:off x="6448244" y="4817328"/>
            <a:ext cx="235744" cy="253916"/>
          </a:xfrm>
          <a:prstGeom prst="rect">
            <a:avLst/>
          </a:prstGeom>
          <a:blipFill rotWithShape="1">
            <a:blip r:embed="rId4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21" name="Google Shape;1021;p40"/>
          <p:cNvSpPr txBox="1"/>
          <p:nvPr/>
        </p:nvSpPr>
        <p:spPr>
          <a:xfrm>
            <a:off x="6448243" y="5084415"/>
            <a:ext cx="235744" cy="253916"/>
          </a:xfrm>
          <a:prstGeom prst="rect">
            <a:avLst/>
          </a:prstGeom>
          <a:blipFill rotWithShape="1">
            <a:blip r:embed="rId5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22" name="Google Shape;1022;p40"/>
          <p:cNvSpPr txBox="1"/>
          <p:nvPr/>
        </p:nvSpPr>
        <p:spPr>
          <a:xfrm>
            <a:off x="1865872" y="4782116"/>
            <a:ext cx="558017" cy="437299"/>
          </a:xfrm>
          <a:prstGeom prst="rect">
            <a:avLst/>
          </a:prstGeom>
          <a:blipFill rotWithShape="1">
            <a:blip r:embed="rId5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1023" name="Google Shape;1023;p40"/>
          <p:cNvSpPr txBox="1"/>
          <p:nvPr/>
        </p:nvSpPr>
        <p:spPr>
          <a:xfrm>
            <a:off x="5206851" y="4805055"/>
            <a:ext cx="558017" cy="437299"/>
          </a:xfrm>
          <a:prstGeom prst="rect">
            <a:avLst/>
          </a:prstGeom>
          <a:blipFill rotWithShape="1">
            <a:blip r:embed="rId5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latin typeface="Calibri"/>
                <a:ea typeface="Calibri"/>
                <a:cs typeface="Calibri"/>
                <a:sym typeface="Calibri"/>
              </a:rPr>
              <a:t> </a:t>
            </a:r>
            <a:endParaRPr/>
          </a:p>
        </p:txBody>
      </p:sp>
      <p:sp>
        <p:nvSpPr>
          <p:cNvPr id="2" name="Date Placeholder 1">
            <a:extLst>
              <a:ext uri="{FF2B5EF4-FFF2-40B4-BE49-F238E27FC236}">
                <a16:creationId xmlns:a16="http://schemas.microsoft.com/office/drawing/2014/main" id="{FBAFD07E-7AA8-2C54-E14F-ACFF8F3A2DD4}"/>
              </a:ext>
            </a:extLst>
          </p:cNvPr>
          <p:cNvSpPr>
            <a:spLocks noGrp="1"/>
          </p:cNvSpPr>
          <p:nvPr>
            <p:ph type="dt" idx="10"/>
          </p:nvPr>
        </p:nvSpPr>
        <p:spPr/>
        <p:txBody>
          <a:bodyPr/>
          <a:lstStyle/>
          <a:p>
            <a:fld id="{96C25635-26FF-5B4D-A4B8-B6DD1D42F52B}" type="datetime10">
              <a:rPr lang="es-ES_tradnl" smtClean="0"/>
              <a:t>00:52</a:t>
            </a:fld>
            <a:endParaRPr lang="es-ES_tradnl"/>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0.9|21.8"/>
</p:tagLst>
</file>

<file path=ppt/theme/theme1.xml><?xml version="1.0" encoding="utf-8"?>
<a:theme xmlns:a="http://schemas.openxmlformats.org/drawingml/2006/main" name="Espectro">
  <a:themeElements>
    <a:clrScheme name="Espectro">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Espectro">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Espectro">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7077</TotalTime>
  <Words>9125</Words>
  <Application>Microsoft Macintosh PowerPoint</Application>
  <PresentationFormat>On-screen Show (4:3)</PresentationFormat>
  <Paragraphs>1510</Paragraphs>
  <Slides>119</Slides>
  <Notes>99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119</vt:i4>
      </vt:variant>
    </vt:vector>
  </HeadingPairs>
  <TitlesOfParts>
    <vt:vector size="129" baseType="lpstr">
      <vt:lpstr>Arial</vt:lpstr>
      <vt:lpstr>Book Antiqua</vt:lpstr>
      <vt:lpstr>Calibri</vt:lpstr>
      <vt:lpstr>Helvetica</vt:lpstr>
      <vt:lpstr>Noto Sans Symbols</vt:lpstr>
      <vt:lpstr>Palatino Linotype</vt:lpstr>
      <vt:lpstr>Roboto</vt:lpstr>
      <vt:lpstr>source-serif-pro</vt:lpstr>
      <vt:lpstr>Wingdings</vt:lpstr>
      <vt:lpstr>Espectro</vt:lpstr>
      <vt:lpstr>Class: Transfer Learning</vt:lpstr>
      <vt:lpstr>What makes DNN so popular?</vt:lpstr>
      <vt:lpstr>Transfer Learning and Fine-tuning</vt:lpstr>
      <vt:lpstr>Full (Re)Training or Fine-Tuning?</vt:lpstr>
      <vt:lpstr>Full (Re)Training or Fine-Tuning?</vt:lpstr>
      <vt:lpstr>Transfer Learning Methods: Using pre-trained CNN features</vt:lpstr>
      <vt:lpstr>Transfer learning</vt:lpstr>
      <vt:lpstr>Let’s imagine that…</vt:lpstr>
      <vt:lpstr>Index</vt:lpstr>
      <vt:lpstr>Transfer learning</vt:lpstr>
      <vt:lpstr>What is Transfer learning?</vt:lpstr>
      <vt:lpstr>Why Transfer Learning Now?</vt:lpstr>
      <vt:lpstr>Why do we need Transfer Learning?</vt:lpstr>
      <vt:lpstr>Why now is the time for Transfer Learning?</vt:lpstr>
      <vt:lpstr>Analysis of CNNs</vt:lpstr>
      <vt:lpstr>Deep Learning Datasets</vt:lpstr>
      <vt:lpstr>Traditional ML vs. TL</vt:lpstr>
      <vt:lpstr>Traditional ML vs. TL</vt:lpstr>
      <vt:lpstr>Why Transfer Learning?</vt:lpstr>
      <vt:lpstr>What is model calibration?</vt:lpstr>
      <vt:lpstr>Why Transfer Learning?</vt:lpstr>
      <vt:lpstr>Definition of Transfer Learning</vt:lpstr>
      <vt:lpstr>Learning from simulations</vt:lpstr>
      <vt:lpstr>Domain adaptation</vt:lpstr>
      <vt:lpstr>Transfer Learning</vt:lpstr>
      <vt:lpstr>Supervised vs unsupervised learning</vt:lpstr>
      <vt:lpstr>Taxonomy according to available labels</vt:lpstr>
      <vt:lpstr>Index</vt:lpstr>
      <vt:lpstr>Multi-Task Learning (MTL)</vt:lpstr>
      <vt:lpstr>Multi-Task Learning</vt:lpstr>
      <vt:lpstr>Multi-Task Learning</vt:lpstr>
      <vt:lpstr>MTF possible architectures</vt:lpstr>
      <vt:lpstr>Loss function in the MTL</vt:lpstr>
      <vt:lpstr>How to define the importance of each task?</vt:lpstr>
      <vt:lpstr>Example: Food datasets</vt:lpstr>
      <vt:lpstr>Food ingredients recognition</vt:lpstr>
      <vt:lpstr>Index</vt:lpstr>
      <vt:lpstr>Transductive Transfer Learning: Domain Adaptation</vt:lpstr>
      <vt:lpstr>Making representations more similar</vt:lpstr>
      <vt:lpstr>Confusing domains</vt:lpstr>
      <vt:lpstr>Confusing domains</vt:lpstr>
      <vt:lpstr>Confusing domains</vt:lpstr>
      <vt:lpstr>Domain Separation Networks</vt:lpstr>
      <vt:lpstr>Domain Separation Networks</vt:lpstr>
      <vt:lpstr>Domain Separation Networks</vt:lpstr>
      <vt:lpstr>Domain Separation Networks</vt:lpstr>
      <vt:lpstr>Index</vt:lpstr>
      <vt:lpstr>Sample Selection Bias</vt:lpstr>
      <vt:lpstr>Index</vt:lpstr>
      <vt:lpstr>Negative Transfer</vt:lpstr>
      <vt:lpstr>Transfer learning in Food Recognition  </vt:lpstr>
      <vt:lpstr>Negative transfer</vt:lpstr>
      <vt:lpstr>Single- vs Multi-Label FR</vt:lpstr>
      <vt:lpstr>Single-to-Multi-Label Recognition</vt:lpstr>
      <vt:lpstr>Single-to-Multi-Label Recognition</vt:lpstr>
      <vt:lpstr>Class Priors for Improved Transferability</vt:lpstr>
      <vt:lpstr>S2ML-TL Framework</vt:lpstr>
      <vt:lpstr>Index</vt:lpstr>
      <vt:lpstr>Unsupervised learning</vt:lpstr>
      <vt:lpstr>Local Aggregation for Unsupervised Learning of Visual Embedding</vt:lpstr>
      <vt:lpstr>Index</vt:lpstr>
      <vt:lpstr>Self-taught Clustering (STC)</vt:lpstr>
      <vt:lpstr>Example of Self-taught Learning</vt:lpstr>
      <vt:lpstr>What is self-supervised learning?</vt:lpstr>
      <vt:lpstr>What is self-supervised learning?</vt:lpstr>
      <vt:lpstr>Self-Supervised Learning: Benefits &amp; Uses in 2023</vt:lpstr>
      <vt:lpstr>Self-Taught AI Shows Similarities to How the Brain Works</vt:lpstr>
      <vt:lpstr>PowerPoint Presentation</vt:lpstr>
      <vt:lpstr>PowerPoint Presentation</vt:lpstr>
      <vt:lpstr>Artifical vs Natural NNs</vt:lpstr>
      <vt:lpstr>Self-supervised vs supervised learning</vt:lpstr>
      <vt:lpstr>What can you do if you have a lot of just data?</vt:lpstr>
      <vt:lpstr>What can you do if you have a lot of just data and may be a not-trained model?</vt:lpstr>
      <vt:lpstr>What can you do if you have a lot of just data and may be a not-trained model?</vt:lpstr>
      <vt:lpstr>State-of-the-art Contrastive SSL models</vt:lpstr>
      <vt:lpstr>Momentum Contrasting (MOCO)</vt:lpstr>
      <vt:lpstr>Exponential Moving Average Prediction</vt:lpstr>
      <vt:lpstr>SSL Framework: SimSiam</vt:lpstr>
      <vt:lpstr>SSL Framework: BYOL</vt:lpstr>
      <vt:lpstr>SimCLR by the Google AI team</vt:lpstr>
      <vt:lpstr>SSL Framework: SimCLR</vt:lpstr>
      <vt:lpstr>PowerPoint Presentation</vt:lpstr>
      <vt:lpstr>SSL Framework: NNCLR</vt:lpstr>
      <vt:lpstr>PowerPoint Presentation</vt:lpstr>
      <vt:lpstr>BYOL vs MSF</vt:lpstr>
      <vt:lpstr>SSL Framework: Barlow Twins</vt:lpstr>
      <vt:lpstr>Feature Contrasting</vt:lpstr>
      <vt:lpstr>Feature Contrasting</vt:lpstr>
      <vt:lpstr>Feature Contrasting</vt:lpstr>
      <vt:lpstr>Feature Contrasting</vt:lpstr>
      <vt:lpstr>Feature Contrasting</vt:lpstr>
      <vt:lpstr>Image Representation Contrasting</vt:lpstr>
      <vt:lpstr>Image Representation Contrasting</vt:lpstr>
      <vt:lpstr>Image Representation Contrasting</vt:lpstr>
      <vt:lpstr>Image Representation Contrasting</vt:lpstr>
      <vt:lpstr>Image Representation Contrasting</vt:lpstr>
      <vt:lpstr>SimSiam</vt:lpstr>
      <vt:lpstr>SimSiam</vt:lpstr>
      <vt:lpstr>SimSiam</vt:lpstr>
      <vt:lpstr>SimSiam</vt:lpstr>
      <vt:lpstr>OptSSL</vt:lpstr>
      <vt:lpstr>OptSSL</vt:lpstr>
      <vt:lpstr>PowerPoint Presentation</vt:lpstr>
      <vt:lpstr>PowerPoint Presentation</vt:lpstr>
      <vt:lpstr>Self-Attention in order to obtain ”context-aware” representations</vt:lpstr>
      <vt:lpstr>PowerPoint Presentation</vt:lpstr>
      <vt:lpstr>PowerPoint Presentation</vt:lpstr>
      <vt:lpstr>Dataset and Evaluation Metrics</vt:lpstr>
      <vt:lpstr>Baselines</vt:lpstr>
      <vt:lpstr>Results and analysis (OptSSL)</vt:lpstr>
      <vt:lpstr>Comparison</vt:lpstr>
      <vt:lpstr>PowerPoint Presentation</vt:lpstr>
      <vt:lpstr>PowerPoint Presentation</vt:lpstr>
      <vt:lpstr>PowerPoint Presentation</vt:lpstr>
      <vt:lpstr>PowerPoint Presentation</vt:lpstr>
      <vt:lpstr>PowerPoint Presentation</vt:lpstr>
      <vt:lpstr>How much information is the Machine given during Learning?</vt:lpstr>
      <vt:lpstr>Conclusions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Petia Radeva</dc:creator>
  <cp:lastModifiedBy>Petia Ivanova Radeva</cp:lastModifiedBy>
  <cp:revision>604</cp:revision>
  <cp:lastPrinted>2021-11-16T16:50:40Z</cp:lastPrinted>
  <dcterms:created xsi:type="dcterms:W3CDTF">2014-11-13T23:04:25Z</dcterms:created>
  <dcterms:modified xsi:type="dcterms:W3CDTF">2023-03-19T23:53:40Z</dcterms:modified>
</cp:coreProperties>
</file>